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7"/>
  </p:notesMasterIdLst>
  <p:sldIdLst>
    <p:sldId id="261" r:id="rId2"/>
    <p:sldId id="262" r:id="rId3"/>
    <p:sldId id="263" r:id="rId4"/>
    <p:sldId id="264" r:id="rId5"/>
    <p:sldId id="265" r:id="rId6"/>
    <p:sldId id="266" r:id="rId7"/>
    <p:sldId id="267" r:id="rId8"/>
    <p:sldId id="305" r:id="rId9"/>
    <p:sldId id="268" r:id="rId10"/>
    <p:sldId id="269" r:id="rId11"/>
    <p:sldId id="270" r:id="rId12"/>
    <p:sldId id="271" r:id="rId13"/>
    <p:sldId id="272" r:id="rId14"/>
    <p:sldId id="273" r:id="rId15"/>
    <p:sldId id="275" r:id="rId16"/>
    <p:sldId id="276" r:id="rId17"/>
    <p:sldId id="277" r:id="rId18"/>
    <p:sldId id="278" r:id="rId19"/>
    <p:sldId id="279" r:id="rId20"/>
    <p:sldId id="280" r:id="rId21"/>
    <p:sldId id="307" r:id="rId22"/>
    <p:sldId id="306" r:id="rId23"/>
    <p:sldId id="281" r:id="rId24"/>
    <p:sldId id="303" r:id="rId25"/>
    <p:sldId id="304" r:id="rId26"/>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EE4E7"/>
    <a:srgbClr val="CC99FF"/>
    <a:srgbClr val="FF66FF"/>
    <a:srgbClr val="FFC800"/>
    <a:srgbClr val="84C070"/>
    <a:srgbClr val="CBE4C2"/>
    <a:srgbClr val="50A532"/>
    <a:srgbClr val="FF1400"/>
    <a:srgbClr val="BDC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61" autoAdjust="0"/>
    <p:restoredTop sz="99333" autoAdjust="0"/>
  </p:normalViewPr>
  <p:slideViewPr>
    <p:cSldViewPr>
      <p:cViewPr>
        <p:scale>
          <a:sx n="100" d="100"/>
          <a:sy n="100" d="100"/>
        </p:scale>
        <p:origin x="459" y="2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84EEB75-1382-46F0-A381-099DFEC78DE8}" type="datetimeFigureOut">
              <a:rPr lang="de-DE" smtClean="0"/>
              <a:t>22.04.2020</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FC8B4E1-3E2C-4FB1-9157-E28D7EBD3297}" type="slidenum">
              <a:rPr lang="de-DE" smtClean="0"/>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1600">
                <a:solidFill>
                  <a:srgbClr val="000000"/>
                </a:solidFill>
                <a:latin typeface="Arial" panose="020B0604020202020204" pitchFamily="34" charset="0"/>
              </a:defRPr>
            </a:lvl1pPr>
            <a:lvl2pPr marL="742950" indent="-285750" defTabSz="963613">
              <a:defRPr sz="1600">
                <a:solidFill>
                  <a:srgbClr val="000000"/>
                </a:solidFill>
                <a:latin typeface="Arial" panose="020B0604020202020204" pitchFamily="34" charset="0"/>
              </a:defRPr>
            </a:lvl2pPr>
            <a:lvl3pPr marL="1143000" indent="-228600" defTabSz="963613">
              <a:defRPr sz="1600">
                <a:solidFill>
                  <a:srgbClr val="000000"/>
                </a:solidFill>
                <a:latin typeface="Arial" panose="020B0604020202020204" pitchFamily="34" charset="0"/>
              </a:defRPr>
            </a:lvl3pPr>
            <a:lvl4pPr marL="1600200" indent="-228600" defTabSz="963613">
              <a:defRPr sz="1600">
                <a:solidFill>
                  <a:srgbClr val="000000"/>
                </a:solidFill>
                <a:latin typeface="Arial" panose="020B0604020202020204" pitchFamily="34" charset="0"/>
              </a:defRPr>
            </a:lvl4pPr>
            <a:lvl5pPr marL="2057400" indent="-228600" defTabSz="963613">
              <a:defRPr sz="1600">
                <a:solidFill>
                  <a:srgbClr val="000000"/>
                </a:solidFill>
                <a:latin typeface="Arial" panose="020B0604020202020204" pitchFamily="34" charset="0"/>
              </a:defRPr>
            </a:lvl5pPr>
            <a:lvl6pPr marL="2514600" indent="-228600" defTabSz="963613" eaLnBrk="0" fontAlgn="base" hangingPunct="0">
              <a:spcBef>
                <a:spcPct val="0"/>
              </a:spcBef>
              <a:spcAft>
                <a:spcPct val="0"/>
              </a:spcAft>
              <a:defRPr sz="1600">
                <a:solidFill>
                  <a:srgbClr val="000000"/>
                </a:solidFill>
                <a:latin typeface="Arial" panose="020B0604020202020204" pitchFamily="34" charset="0"/>
              </a:defRPr>
            </a:lvl6pPr>
            <a:lvl7pPr marL="2971800" indent="-228600" defTabSz="963613" eaLnBrk="0" fontAlgn="base" hangingPunct="0">
              <a:spcBef>
                <a:spcPct val="0"/>
              </a:spcBef>
              <a:spcAft>
                <a:spcPct val="0"/>
              </a:spcAft>
              <a:defRPr sz="1600">
                <a:solidFill>
                  <a:srgbClr val="000000"/>
                </a:solidFill>
                <a:latin typeface="Arial" panose="020B0604020202020204" pitchFamily="34" charset="0"/>
              </a:defRPr>
            </a:lvl7pPr>
            <a:lvl8pPr marL="3429000" indent="-228600" defTabSz="963613" eaLnBrk="0" fontAlgn="base" hangingPunct="0">
              <a:spcBef>
                <a:spcPct val="0"/>
              </a:spcBef>
              <a:spcAft>
                <a:spcPct val="0"/>
              </a:spcAft>
              <a:defRPr sz="1600">
                <a:solidFill>
                  <a:srgbClr val="000000"/>
                </a:solidFill>
                <a:latin typeface="Arial" panose="020B0604020202020204" pitchFamily="34" charset="0"/>
              </a:defRPr>
            </a:lvl8pPr>
            <a:lvl9pPr marL="3886200" indent="-228600" defTabSz="963613" eaLnBrk="0" fontAlgn="base" hangingPunct="0">
              <a:spcBef>
                <a:spcPct val="0"/>
              </a:spcBef>
              <a:spcAft>
                <a:spcPct val="0"/>
              </a:spcAft>
              <a:defRPr sz="1600">
                <a:solidFill>
                  <a:srgbClr val="000000"/>
                </a:solidFill>
                <a:latin typeface="Arial" panose="020B0604020202020204" pitchFamily="34" charset="0"/>
              </a:defRPr>
            </a:lvl9pPr>
          </a:lstStyle>
          <a:p>
            <a:fld id="{72BE2CFE-6923-4D1F-A801-AD6709405142}" type="slidenum">
              <a:rPr lang="zh-CN" altLang="de-DE" sz="1200" smtClean="0">
                <a:solidFill>
                  <a:schemeClr val="tx1"/>
                </a:solidFill>
              </a:rPr>
              <a:pPr/>
              <a:t>2</a:t>
            </a:fld>
            <a:endParaRPr lang="de-DE" altLang="zh-CN" sz="1200">
              <a:solidFill>
                <a:schemeClr val="tx1"/>
              </a:solidFill>
            </a:endParaRPr>
          </a:p>
        </p:txBody>
      </p:sp>
      <p:sp>
        <p:nvSpPr>
          <p:cNvPr id="9219" name="Rectangle 2"/>
          <p:cNvSpPr>
            <a:spLocks noGrp="1" noRot="1" noChangeAspect="1" noChangeArrowheads="1" noTextEdit="1"/>
          </p:cNvSpPr>
          <p:nvPr>
            <p:ph type="sldImg"/>
          </p:nvPr>
        </p:nvSpPr>
        <p:spPr>
          <a:xfrm>
            <a:off x="990600" y="766763"/>
            <a:ext cx="5119688" cy="3840162"/>
          </a:xfrm>
          <a:ln/>
        </p:spPr>
      </p:sp>
      <p:sp>
        <p:nvSpPr>
          <p:cNvPr id="9220" name="Rectangle 3"/>
          <p:cNvSpPr>
            <a:spLocks noGrp="1" noChangeArrowheads="1"/>
          </p:cNvSpPr>
          <p:nvPr>
            <p:ph type="body" idx="1"/>
          </p:nvPr>
        </p:nvSpPr>
        <p:spPr>
          <a:xfrm>
            <a:off x="895350" y="5040313"/>
            <a:ext cx="5424488"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a:latin typeface="Arial" panose="020B0604020202020204" pitchFamily="34" charset="0"/>
            </a:endParaRPr>
          </a:p>
        </p:txBody>
      </p:sp>
    </p:spTree>
    <p:extLst>
      <p:ext uri="{BB962C8B-B14F-4D97-AF65-F5344CB8AC3E}">
        <p14:creationId xmlns:p14="http://schemas.microsoft.com/office/powerpoint/2010/main" val="226092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956400" y="2130425"/>
            <a:ext cx="4647600" cy="1108800"/>
          </a:xfrm>
          <a:prstGeom prst="rect">
            <a:avLst/>
          </a:prstGeom>
        </p:spPr>
        <p:txBody>
          <a:bodyPr lIns="180000" tIns="0" anchor="b" anchorCtr="0"/>
          <a:lstStyle>
            <a:lvl1pPr>
              <a:defRPr sz="2800"/>
            </a:lvl1pPr>
          </a:lstStyle>
          <a:p>
            <a:r>
              <a:rPr lang="de-DE" dirty="0"/>
              <a:t>Title </a:t>
            </a:r>
            <a:r>
              <a:rPr lang="de-DE" dirty="0" err="1"/>
              <a:t>of</a:t>
            </a:r>
            <a:r>
              <a:rPr lang="de-DE" dirty="0"/>
              <a:t> </a:t>
            </a:r>
            <a:r>
              <a:rPr lang="de-DE" dirty="0" err="1"/>
              <a:t>presentation</a:t>
            </a:r>
            <a:endParaRPr lang="de-DE" dirty="0"/>
          </a:p>
        </p:txBody>
      </p:sp>
      <p:sp>
        <p:nvSpPr>
          <p:cNvPr id="3" name="Untertitel 2"/>
          <p:cNvSpPr>
            <a:spLocks noGrp="1"/>
          </p:cNvSpPr>
          <p:nvPr>
            <p:ph type="subTitle" idx="1" hasCustomPrompt="1"/>
          </p:nvPr>
        </p:nvSpPr>
        <p:spPr>
          <a:xfrm>
            <a:off x="3956400" y="3416400"/>
            <a:ext cx="4647600" cy="1752600"/>
          </a:xfrm>
        </p:spPr>
        <p:txBody>
          <a:bodyPr lIns="180000"/>
          <a:lstStyle>
            <a:lvl1pPr marL="0" indent="0" algn="l">
              <a:spcBef>
                <a:spcPts val="0"/>
              </a:spcBef>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Subtitle</a:t>
            </a:r>
          </a:p>
          <a:p>
            <a:r>
              <a:rPr lang="de-DE" dirty="0"/>
              <a:t>Referee, </a:t>
            </a:r>
            <a:r>
              <a:rPr lang="de-DE" dirty="0" err="1"/>
              <a:t>place</a:t>
            </a:r>
            <a:r>
              <a:rPr lang="de-DE" dirty="0"/>
              <a:t> </a:t>
            </a:r>
            <a:r>
              <a:rPr lang="de-DE" dirty="0" err="1"/>
              <a:t>of</a:t>
            </a:r>
            <a:r>
              <a:rPr lang="de-DE" dirty="0"/>
              <a:t> </a:t>
            </a:r>
            <a:r>
              <a:rPr lang="de-DE" dirty="0" err="1"/>
              <a:t>presentation</a:t>
            </a:r>
            <a:r>
              <a:rPr lang="de-DE" dirty="0"/>
              <a:t>, JJJJ_MM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360000"/>
            <a:ext cx="8067600" cy="885600"/>
          </a:xfrm>
          <a:prstGeom prst="rect">
            <a:avLst/>
          </a:prstGeom>
        </p:spPr>
        <p:txBody>
          <a:bodyPr/>
          <a:lstStyle>
            <a:lvl1pPr>
              <a:defRPr b="1"/>
            </a:lvl1pPr>
          </a:lstStyle>
          <a:p>
            <a:r>
              <a:rPr lang="de-DE" dirty="0"/>
              <a:t>Title</a:t>
            </a:r>
            <a:br>
              <a:rPr lang="de-DE" dirty="0"/>
            </a:br>
            <a:endParaRPr lang="de-DE" dirty="0"/>
          </a:p>
        </p:txBody>
      </p:sp>
      <p:sp>
        <p:nvSpPr>
          <p:cNvPr id="3" name="Inhaltsplatzhalter 2"/>
          <p:cNvSpPr>
            <a:spLocks noGrp="1"/>
          </p:cNvSpPr>
          <p:nvPr>
            <p:ph idx="1" hasCustomPrompt="1"/>
          </p:nvPr>
        </p:nvSpPr>
        <p:spPr/>
        <p:txBody>
          <a:bodyPr/>
          <a:lstStyle>
            <a:lvl1pPr marL="266700" indent="-266700">
              <a:spcBef>
                <a:spcPts val="1400"/>
              </a:spcBef>
              <a:spcAft>
                <a:spcPts val="600"/>
              </a:spcAft>
              <a:buSzPct val="90000"/>
              <a:buFont typeface="Wingdings" panose="05000000000000000000" pitchFamily="2" charset="2"/>
              <a:buChar char=""/>
              <a:defRPr sz="1600"/>
            </a:lvl1pPr>
            <a:lvl2pPr marL="446405" indent="-176530">
              <a:spcBef>
                <a:spcPts val="800"/>
              </a:spcBef>
              <a:buFont typeface="Arial" panose="020B0604020202020204" pitchFamily="34" charset="0"/>
              <a:buChar char="•"/>
              <a:defRPr sz="1600"/>
            </a:lvl2pPr>
            <a:lvl3pPr marL="629920" indent="-187325">
              <a:spcBef>
                <a:spcPts val="800"/>
              </a:spcBef>
              <a:defRPr sz="1600"/>
            </a:lvl3pPr>
            <a:lvl4pPr marL="810260" indent="-179705">
              <a:spcBef>
                <a:spcPts val="800"/>
              </a:spcBef>
              <a:buFont typeface="Arial" panose="020B0604020202020204" pitchFamily="34" charset="0"/>
              <a:buChar char="•"/>
              <a:defRPr sz="1400"/>
            </a:lvl4pPr>
            <a:lvl5pPr marL="986155" indent="-176530">
              <a:spcBef>
                <a:spcPts val="800"/>
              </a:spcBef>
              <a:buFont typeface="Arial" panose="020B0604020202020204" pitchFamily="34" charset="0"/>
              <a:buChar char="•"/>
              <a:defRPr sz="1400"/>
            </a:lvl5pPr>
          </a:lstStyle>
          <a:p>
            <a:pPr lvl="0"/>
            <a:r>
              <a:rPr lang="de-DE" dirty="0"/>
              <a:t>Text Level 1</a:t>
            </a:r>
          </a:p>
          <a:p>
            <a:pPr lvl="1"/>
            <a:r>
              <a:rPr lang="de-DE" dirty="0"/>
              <a:t>Level 2</a:t>
            </a:r>
          </a:p>
          <a:p>
            <a:pPr lvl="2"/>
            <a:r>
              <a:rPr lang="de-DE" dirty="0"/>
              <a:t>Level 3</a:t>
            </a:r>
          </a:p>
          <a:p>
            <a:pPr lvl="3"/>
            <a:r>
              <a:rPr lang="de-DE" dirty="0"/>
              <a:t>Level 4</a:t>
            </a:r>
          </a:p>
          <a:p>
            <a:pPr lvl="4"/>
            <a:r>
              <a:rPr lang="de-DE" dirty="0"/>
              <a:t>Level 5</a:t>
            </a:r>
          </a:p>
        </p:txBody>
      </p:sp>
      <p:sp>
        <p:nvSpPr>
          <p:cNvPr id="11" name="Rectangle 6"/>
          <p:cNvSpPr>
            <a:spLocks noGrp="1" noChangeArrowheads="1"/>
          </p:cNvSpPr>
          <p:nvPr>
            <p:ph type="sldNum" sz="quarter" idx="4"/>
          </p:nvPr>
        </p:nvSpPr>
        <p:spPr bwMode="auto">
          <a:xfrm>
            <a:off x="541338" y="6551613"/>
            <a:ext cx="1058862" cy="204787"/>
          </a:xfrm>
          <a:prstGeom prst="rect">
            <a:avLst/>
          </a:prstGeom>
          <a:noFill/>
          <a:ln w="9525" algn="ctr">
            <a:noFill/>
            <a:miter lim="800000"/>
          </a:ln>
          <a:effectLst/>
        </p:spPr>
        <p:txBody>
          <a:bodyPr vert="horz" wrap="square" lIns="180000" tIns="0" rIns="0" bIns="0" numCol="1" anchor="t" anchorCtr="0" compatLnSpc="1"/>
          <a:lstStyle>
            <a:lvl1pPr eaLnBrk="0" hangingPunct="0">
              <a:defRPr sz="1000">
                <a:solidFill>
                  <a:schemeClr val="tx2"/>
                </a:solidFill>
                <a:cs typeface="+mj-cs"/>
              </a:defRPr>
            </a:lvl1pPr>
          </a:lstStyle>
          <a:p>
            <a:fld id="{C59AE6FE-7338-4040-9EC6-08FFEFA6122D}" type="slidenum">
              <a:rPr lang="de-DE"/>
              <a:t>‹#›</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360000"/>
            <a:ext cx="8067600" cy="885600"/>
          </a:xfrm>
          <a:prstGeom prst="rect">
            <a:avLst/>
          </a:prstGeom>
        </p:spPr>
        <p:txBody>
          <a:bodyPr/>
          <a:lstStyle>
            <a:lvl1pPr>
              <a:defRPr/>
            </a:lvl1pPr>
          </a:lstStyle>
          <a:p>
            <a:r>
              <a:rPr lang="de-DE" dirty="0"/>
              <a:t>Title</a:t>
            </a:r>
          </a:p>
        </p:txBody>
      </p:sp>
      <p:sp>
        <p:nvSpPr>
          <p:cNvPr id="3" name="Inhaltsplatzhalter 2"/>
          <p:cNvSpPr>
            <a:spLocks noGrp="1"/>
          </p:cNvSpPr>
          <p:nvPr>
            <p:ph sz="half" idx="1" hasCustomPrompt="1"/>
          </p:nvPr>
        </p:nvSpPr>
        <p:spPr>
          <a:xfrm>
            <a:off x="540000" y="1447200"/>
            <a:ext cx="3959992" cy="4870800"/>
          </a:xfrm>
        </p:spPr>
        <p:txBody>
          <a:bodyPr/>
          <a:lstStyle>
            <a:lvl1pPr>
              <a:defRPr sz="16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dirty="0"/>
              <a:t>Text Level 1</a:t>
            </a:r>
          </a:p>
          <a:p>
            <a:pPr lvl="1"/>
            <a:r>
              <a:rPr lang="de-DE" dirty="0"/>
              <a:t>Level 2</a:t>
            </a:r>
          </a:p>
          <a:p>
            <a:pPr lvl="2"/>
            <a:r>
              <a:rPr lang="de-DE" dirty="0"/>
              <a:t>Level 3</a:t>
            </a:r>
          </a:p>
          <a:p>
            <a:pPr lvl="3"/>
            <a:r>
              <a:rPr lang="de-DE" dirty="0"/>
              <a:t>Level 4</a:t>
            </a:r>
          </a:p>
          <a:p>
            <a:pPr lvl="4"/>
            <a:r>
              <a:rPr lang="de-DE" dirty="0"/>
              <a:t>Level 5</a:t>
            </a:r>
          </a:p>
        </p:txBody>
      </p:sp>
      <p:sp>
        <p:nvSpPr>
          <p:cNvPr id="4" name="Inhaltsplatzhalter 3"/>
          <p:cNvSpPr>
            <a:spLocks noGrp="1"/>
          </p:cNvSpPr>
          <p:nvPr>
            <p:ph sz="half" idx="2" hasCustomPrompt="1"/>
          </p:nvPr>
        </p:nvSpPr>
        <p:spPr>
          <a:xfrm>
            <a:off x="4644008" y="1447200"/>
            <a:ext cx="3959992" cy="4870800"/>
          </a:xfrm>
        </p:spPr>
        <p:txBody>
          <a:bodyPr/>
          <a:lstStyle>
            <a:lvl1pPr>
              <a:defRPr sz="16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dirty="0"/>
              <a:t>Text Level 1</a:t>
            </a:r>
          </a:p>
          <a:p>
            <a:pPr lvl="1"/>
            <a:r>
              <a:rPr lang="de-DE" dirty="0"/>
              <a:t>Level 2</a:t>
            </a:r>
          </a:p>
          <a:p>
            <a:pPr lvl="2"/>
            <a:r>
              <a:rPr lang="de-DE" dirty="0"/>
              <a:t>Level 3</a:t>
            </a:r>
          </a:p>
          <a:p>
            <a:pPr lvl="3"/>
            <a:r>
              <a:rPr lang="de-DE" dirty="0"/>
              <a:t>Level 4</a:t>
            </a:r>
          </a:p>
          <a:p>
            <a:pPr lvl="4"/>
            <a:r>
              <a:rPr lang="de-DE" dirty="0"/>
              <a:t>Level 5</a:t>
            </a:r>
          </a:p>
        </p:txBody>
      </p:sp>
      <p:sp>
        <p:nvSpPr>
          <p:cNvPr id="12" name="Rectangle 6"/>
          <p:cNvSpPr>
            <a:spLocks noGrp="1" noChangeArrowheads="1"/>
          </p:cNvSpPr>
          <p:nvPr>
            <p:ph type="sldNum" sz="quarter" idx="4"/>
          </p:nvPr>
        </p:nvSpPr>
        <p:spPr bwMode="auto">
          <a:xfrm>
            <a:off x="541338" y="6551613"/>
            <a:ext cx="1058862" cy="204787"/>
          </a:xfrm>
          <a:prstGeom prst="rect">
            <a:avLst/>
          </a:prstGeom>
          <a:noFill/>
          <a:ln w="9525" algn="ctr">
            <a:noFill/>
            <a:miter lim="800000"/>
          </a:ln>
          <a:effectLst/>
        </p:spPr>
        <p:txBody>
          <a:bodyPr vert="horz" wrap="square" lIns="180000" tIns="0" rIns="0" bIns="0" numCol="1" anchor="t" anchorCtr="0" compatLnSpc="1"/>
          <a:lstStyle>
            <a:lvl1pPr eaLnBrk="0" hangingPunct="0">
              <a:defRPr sz="1000">
                <a:solidFill>
                  <a:schemeClr val="tx2"/>
                </a:solidFill>
                <a:cs typeface="+mj-cs"/>
              </a:defRPr>
            </a:lvl1pPr>
          </a:lstStyle>
          <a:p>
            <a:fld id="{C59AE6FE-7338-4040-9EC6-08FFEFA6122D}" type="slidenum">
              <a:rPr lang="de-DE"/>
              <a:t>‹#›</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360000"/>
            <a:ext cx="8067600" cy="885600"/>
          </a:xfrm>
          <a:prstGeom prst="rect">
            <a:avLst/>
          </a:prstGeom>
        </p:spPr>
        <p:txBody>
          <a:bodyPr/>
          <a:lstStyle>
            <a:lvl1pPr>
              <a:defRPr/>
            </a:lvl1pPr>
          </a:lstStyle>
          <a:p>
            <a:r>
              <a:rPr lang="de-DE" dirty="0"/>
              <a:t>Title</a:t>
            </a:r>
          </a:p>
        </p:txBody>
      </p:sp>
      <p:sp>
        <p:nvSpPr>
          <p:cNvPr id="3" name="Textplatzhalter 2"/>
          <p:cNvSpPr>
            <a:spLocks noGrp="1"/>
          </p:cNvSpPr>
          <p:nvPr>
            <p:ph type="body" idx="1" hasCustomPrompt="1"/>
          </p:nvPr>
        </p:nvSpPr>
        <p:spPr>
          <a:xfrm>
            <a:off x="540000" y="1447200"/>
            <a:ext cx="3959992" cy="639762"/>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540000" y="2132856"/>
            <a:ext cx="3959992" cy="4185144"/>
          </a:xfrm>
        </p:spPr>
        <p:txBody>
          <a:bodyPr/>
          <a:lstStyle>
            <a:lvl1pPr>
              <a:defRPr sz="16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 Level 1</a:t>
            </a:r>
          </a:p>
          <a:p>
            <a:pPr lvl="1"/>
            <a:r>
              <a:rPr lang="de-DE" dirty="0"/>
              <a:t>Level 2</a:t>
            </a:r>
          </a:p>
          <a:p>
            <a:pPr lvl="2"/>
            <a:r>
              <a:rPr lang="de-DE" dirty="0"/>
              <a:t>Level 3</a:t>
            </a:r>
          </a:p>
          <a:p>
            <a:pPr lvl="3"/>
            <a:r>
              <a:rPr lang="de-DE" dirty="0"/>
              <a:t>Level 4</a:t>
            </a:r>
          </a:p>
          <a:p>
            <a:pPr lvl="4"/>
            <a:r>
              <a:rPr lang="de-DE" dirty="0"/>
              <a:t>Level 5</a:t>
            </a:r>
          </a:p>
        </p:txBody>
      </p:sp>
      <p:sp>
        <p:nvSpPr>
          <p:cNvPr id="5" name="Textplatzhalter 4"/>
          <p:cNvSpPr>
            <a:spLocks noGrp="1"/>
          </p:cNvSpPr>
          <p:nvPr>
            <p:ph type="body" sz="quarter" idx="3" hasCustomPrompt="1"/>
          </p:nvPr>
        </p:nvSpPr>
        <p:spPr>
          <a:xfrm>
            <a:off x="4644008" y="1447200"/>
            <a:ext cx="3959992" cy="639762"/>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4008" y="2132856"/>
            <a:ext cx="3959992" cy="4185144"/>
          </a:xfrm>
        </p:spPr>
        <p:txBody>
          <a:bodyPr/>
          <a:lstStyle>
            <a:lvl1pPr>
              <a:defRPr sz="1600"/>
            </a:lvl1pPr>
            <a:lvl2pPr>
              <a:defRPr sz="1600" baseline="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 Level 1</a:t>
            </a:r>
          </a:p>
          <a:p>
            <a:pPr lvl="1"/>
            <a:r>
              <a:rPr lang="de-DE" dirty="0"/>
              <a:t>Level 2</a:t>
            </a:r>
          </a:p>
          <a:p>
            <a:pPr lvl="2"/>
            <a:r>
              <a:rPr lang="de-DE" dirty="0"/>
              <a:t>Level 3</a:t>
            </a:r>
          </a:p>
          <a:p>
            <a:pPr lvl="3"/>
            <a:r>
              <a:rPr lang="de-DE" dirty="0"/>
              <a:t>Level 4</a:t>
            </a:r>
          </a:p>
          <a:p>
            <a:pPr lvl="4"/>
            <a:r>
              <a:rPr lang="de-DE" dirty="0"/>
              <a:t>Level 5</a:t>
            </a:r>
          </a:p>
        </p:txBody>
      </p:sp>
      <p:sp>
        <p:nvSpPr>
          <p:cNvPr id="14" name="Rectangle 6"/>
          <p:cNvSpPr>
            <a:spLocks noGrp="1" noChangeArrowheads="1"/>
          </p:cNvSpPr>
          <p:nvPr>
            <p:ph type="sldNum" sz="quarter" idx="11"/>
          </p:nvPr>
        </p:nvSpPr>
        <p:spPr bwMode="auto">
          <a:xfrm>
            <a:off x="541338" y="6551613"/>
            <a:ext cx="1058862" cy="204787"/>
          </a:xfrm>
          <a:prstGeom prst="rect">
            <a:avLst/>
          </a:prstGeom>
          <a:noFill/>
          <a:ln w="9525" algn="ctr">
            <a:noFill/>
            <a:miter lim="800000"/>
          </a:ln>
          <a:effectLst/>
        </p:spPr>
        <p:txBody>
          <a:bodyPr vert="horz" wrap="square" lIns="180000" tIns="0" rIns="0" bIns="0" numCol="1" anchor="t" anchorCtr="0" compatLnSpc="1"/>
          <a:lstStyle>
            <a:lvl1pPr eaLnBrk="0" hangingPunct="0">
              <a:defRPr sz="1000">
                <a:solidFill>
                  <a:schemeClr val="tx2"/>
                </a:solidFill>
                <a:cs typeface="+mj-cs"/>
              </a:defRPr>
            </a:lvl1pPr>
          </a:lstStyle>
          <a:p>
            <a:fld id="{C59AE6FE-7338-4040-9EC6-08FFEFA6122D}" type="slidenum">
              <a:rPr lang="de-DE"/>
              <a:t>‹#›</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360000"/>
            <a:ext cx="8067600" cy="885600"/>
          </a:xfrm>
          <a:prstGeom prst="rect">
            <a:avLst/>
          </a:prstGeom>
        </p:spPr>
        <p:txBody>
          <a:bodyPr/>
          <a:lstStyle>
            <a:lvl1pPr>
              <a:defRPr/>
            </a:lvl1pPr>
          </a:lstStyle>
          <a:p>
            <a:r>
              <a:rPr lang="de-DE"/>
              <a:t>Titelmasterformat durch Klicken bearbeiten</a:t>
            </a:r>
            <a:endParaRPr lang="de-DE" dirty="0"/>
          </a:p>
        </p:txBody>
      </p:sp>
      <p:sp>
        <p:nvSpPr>
          <p:cNvPr id="10" name="Rectangle 6"/>
          <p:cNvSpPr>
            <a:spLocks noGrp="1" noChangeArrowheads="1"/>
          </p:cNvSpPr>
          <p:nvPr>
            <p:ph type="sldNum" sz="quarter" idx="4"/>
          </p:nvPr>
        </p:nvSpPr>
        <p:spPr bwMode="auto">
          <a:xfrm>
            <a:off x="541338" y="6551613"/>
            <a:ext cx="1058862" cy="204787"/>
          </a:xfrm>
          <a:prstGeom prst="rect">
            <a:avLst/>
          </a:prstGeom>
          <a:noFill/>
          <a:ln w="9525" algn="ctr">
            <a:noFill/>
            <a:miter lim="800000"/>
          </a:ln>
          <a:effectLst/>
        </p:spPr>
        <p:txBody>
          <a:bodyPr vert="horz" wrap="square" lIns="180000" tIns="0" rIns="0" bIns="0" numCol="1" anchor="t" anchorCtr="0" compatLnSpc="1"/>
          <a:lstStyle>
            <a:lvl1pPr eaLnBrk="0" hangingPunct="0">
              <a:defRPr sz="1000">
                <a:solidFill>
                  <a:schemeClr val="tx2"/>
                </a:solidFill>
                <a:cs typeface="+mj-cs"/>
              </a:defRPr>
            </a:lvl1pPr>
          </a:lstStyle>
          <a:p>
            <a:fld id="{C59AE6FE-7338-4040-9EC6-08FFEFA6122D}" type="slidenum">
              <a:rPr lang="de-DE"/>
              <a:t>‹#›</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9" name="Rectangle 6"/>
          <p:cNvSpPr>
            <a:spLocks noGrp="1" noChangeArrowheads="1"/>
          </p:cNvSpPr>
          <p:nvPr>
            <p:ph type="sldNum" sz="quarter" idx="4"/>
          </p:nvPr>
        </p:nvSpPr>
        <p:spPr bwMode="auto">
          <a:xfrm>
            <a:off x="541338" y="6551613"/>
            <a:ext cx="1058862" cy="204787"/>
          </a:xfrm>
          <a:prstGeom prst="rect">
            <a:avLst/>
          </a:prstGeom>
          <a:noFill/>
          <a:ln w="9525" algn="ctr">
            <a:noFill/>
            <a:miter lim="800000"/>
          </a:ln>
          <a:effectLst/>
        </p:spPr>
        <p:txBody>
          <a:bodyPr vert="horz" wrap="square" lIns="180000" tIns="0" rIns="0" bIns="0" numCol="1" anchor="t" anchorCtr="0" compatLnSpc="1"/>
          <a:lstStyle>
            <a:lvl1pPr eaLnBrk="0" hangingPunct="0">
              <a:defRPr sz="1000">
                <a:solidFill>
                  <a:schemeClr val="tx2"/>
                </a:solidFill>
                <a:cs typeface="+mj-cs"/>
              </a:defRPr>
            </a:lvl1pPr>
          </a:lstStyle>
          <a:p>
            <a:fld id="{C59AE6FE-7338-4040-9EC6-08FFEFA6122D}" type="slidenum">
              <a:rPr lang="de-DE"/>
              <a:t>‹#›</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72" y="455961"/>
            <a:ext cx="8000821" cy="457391"/>
          </a:xfrm>
          <a:prstGeom prst="rect">
            <a:avLst/>
          </a:prstGeom>
        </p:spPr>
        <p:txBody>
          <a:bodyPr lIns="82314" tIns="41157" rIns="82314" bIns="41157"/>
          <a:lstStyle/>
          <a:p>
            <a:r>
              <a:rPr lang="zh-CN" altLang="en-US"/>
              <a:t>单击此处编辑母版标题样式</a:t>
            </a:r>
          </a:p>
        </p:txBody>
      </p:sp>
      <p:sp>
        <p:nvSpPr>
          <p:cNvPr id="3" name="内容占位符 2"/>
          <p:cNvSpPr>
            <a:spLocks noGrp="1"/>
          </p:cNvSpPr>
          <p:nvPr>
            <p:ph sz="quarter" idx="1"/>
          </p:nvPr>
        </p:nvSpPr>
        <p:spPr>
          <a:xfrm>
            <a:off x="1478988" y="1828133"/>
            <a:ext cx="2559291" cy="1759524"/>
          </a:xfrm>
          <a:prstGeom prst="rect">
            <a:avLst/>
          </a:prstGeom>
        </p:spPr>
        <p:txBody>
          <a:bodyPr lIns="82314" tIns="41157" rIns="82314" bIns="4115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175460" y="1828133"/>
            <a:ext cx="2560720" cy="1759524"/>
          </a:xfrm>
          <a:prstGeom prst="rect">
            <a:avLst/>
          </a:prstGeom>
        </p:spPr>
        <p:txBody>
          <a:bodyPr lIns="82314" tIns="41157" rIns="82314" bIns="4115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1478988" y="3724874"/>
            <a:ext cx="2559291" cy="1760954"/>
          </a:xfrm>
          <a:prstGeom prst="rect">
            <a:avLst/>
          </a:prstGeom>
        </p:spPr>
        <p:txBody>
          <a:bodyPr lIns="82314" tIns="41157" rIns="82314" bIns="4115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175460" y="3724874"/>
            <a:ext cx="2560720" cy="1760954"/>
          </a:xfrm>
          <a:prstGeom prst="rect">
            <a:avLst/>
          </a:prstGeom>
        </p:spPr>
        <p:txBody>
          <a:bodyPr lIns="82314" tIns="41157" rIns="82314" bIns="4115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264707"/>
      </p:ext>
    </p:extLst>
  </p:cSld>
  <p:clrMapOvr>
    <a:masterClrMapping/>
  </p:clrMapOvr>
  <p:transition spd="med">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01069" y="775357"/>
            <a:ext cx="5888038" cy="847725"/>
          </a:xfrm>
        </p:spPr>
        <p:txBody>
          <a:bodyPr/>
          <a:lstStyle/>
          <a:p>
            <a:r>
              <a:rPr lang="zh-CN" altLang="en-US"/>
              <a:t>单击此处编辑母版标题样式</a:t>
            </a:r>
          </a:p>
        </p:txBody>
      </p:sp>
      <p:sp>
        <p:nvSpPr>
          <p:cNvPr id="3" name="文本占位符 2"/>
          <p:cNvSpPr>
            <a:spLocks noGrp="1"/>
          </p:cNvSpPr>
          <p:nvPr>
            <p:ph type="body" sz="half" idx="1"/>
          </p:nvPr>
        </p:nvSpPr>
        <p:spPr>
          <a:xfrm>
            <a:off x="680144" y="1700808"/>
            <a:ext cx="4027488" cy="464451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60032" y="1700808"/>
            <a:ext cx="4029075" cy="464451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837897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40000" y="1447200"/>
            <a:ext cx="8064000" cy="4870800"/>
          </a:xfrm>
          <a:prstGeom prst="rect">
            <a:avLst/>
          </a:prstGeom>
        </p:spPr>
        <p:txBody>
          <a:bodyPr vert="horz" lIns="0" tIns="0" rIns="0" bIns="0" rtlCol="0">
            <a:noAutofit/>
          </a:bodyPr>
          <a:lstStyle/>
          <a:p>
            <a:pPr lvl="0"/>
            <a:r>
              <a:rPr lang="de-DE" dirty="0"/>
              <a:t>Text Level 1</a:t>
            </a:r>
          </a:p>
          <a:p>
            <a:pPr lvl="1"/>
            <a:r>
              <a:rPr lang="de-DE" dirty="0"/>
              <a:t>Level 2</a:t>
            </a:r>
          </a:p>
          <a:p>
            <a:pPr lvl="2"/>
            <a:r>
              <a:rPr lang="de-DE" dirty="0"/>
              <a:t>Level 3</a:t>
            </a:r>
          </a:p>
          <a:p>
            <a:pPr lvl="3"/>
            <a:r>
              <a:rPr lang="de-DE" dirty="0"/>
              <a:t>Level 4</a:t>
            </a:r>
          </a:p>
          <a:p>
            <a:pPr lvl="4"/>
            <a:r>
              <a:rPr lang="de-DE" dirty="0"/>
              <a:t>Level 5</a:t>
            </a:r>
          </a:p>
        </p:txBody>
      </p:sp>
      <p:sp>
        <p:nvSpPr>
          <p:cNvPr id="8" name="Rectangle 6"/>
          <p:cNvSpPr>
            <a:spLocks noGrp="1" noChangeArrowheads="1"/>
          </p:cNvSpPr>
          <p:nvPr>
            <p:ph type="sldNum" sz="quarter" idx="4"/>
          </p:nvPr>
        </p:nvSpPr>
        <p:spPr bwMode="auto">
          <a:xfrm>
            <a:off x="541338" y="6551613"/>
            <a:ext cx="1058862" cy="204787"/>
          </a:xfrm>
          <a:prstGeom prst="rect">
            <a:avLst/>
          </a:prstGeom>
          <a:noFill/>
          <a:ln w="9525" algn="ctr">
            <a:noFill/>
            <a:miter lim="800000"/>
          </a:ln>
          <a:effectLst/>
        </p:spPr>
        <p:txBody>
          <a:bodyPr vert="horz" wrap="square" lIns="180000" tIns="0" rIns="0" bIns="0" numCol="1" anchor="t" anchorCtr="0" compatLnSpc="1"/>
          <a:lstStyle>
            <a:lvl1pPr eaLnBrk="0" hangingPunct="0">
              <a:defRPr sz="1000">
                <a:solidFill>
                  <a:schemeClr val="tx2"/>
                </a:solidFill>
                <a:latin typeface="Arial" panose="020B0604020202020204" pitchFamily="34" charset="0"/>
                <a:cs typeface="Arial" panose="020B0604020202020204" pitchFamily="34" charset="0"/>
              </a:defRPr>
            </a:lvl1pPr>
          </a:lstStyle>
          <a:p>
            <a:fld id="{C59AE6FE-7338-4040-9EC6-08FFEFA6122D}" type="slidenum">
              <a:rPr lang="de-DE" smtClean="0"/>
              <a:t>‹#›</a:t>
            </a:fld>
            <a:endParaRPr lang="de-DE" dirty="0"/>
          </a:p>
        </p:txBody>
      </p:sp>
      <p:grpSp>
        <p:nvGrpSpPr>
          <p:cNvPr id="12" name="组合 11"/>
          <p:cNvGrpSpPr/>
          <p:nvPr userDrawn="1"/>
        </p:nvGrpSpPr>
        <p:grpSpPr>
          <a:xfrm>
            <a:off x="0" y="80963"/>
            <a:ext cx="9144000" cy="467717"/>
            <a:chOff x="0" y="80963"/>
            <a:chExt cx="9144000" cy="467717"/>
          </a:xfrm>
        </p:grpSpPr>
        <p:pic>
          <p:nvPicPr>
            <p:cNvPr id="9" name="图片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948384" y="80963"/>
              <a:ext cx="2090841" cy="40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3"/>
            <p:cNvCxnSpPr>
              <a:cxnSpLocks noChangeShapeType="1"/>
            </p:cNvCxnSpPr>
            <p:nvPr userDrawn="1"/>
          </p:nvCxnSpPr>
          <p:spPr bwMode="auto">
            <a:xfrm>
              <a:off x="0" y="548680"/>
              <a:ext cx="9144000" cy="0"/>
            </a:xfrm>
            <a:prstGeom prst="line">
              <a:avLst/>
            </a:prstGeom>
            <a:noFill/>
            <a:ln w="63500" cmpd="thickThin" algn="ctr">
              <a:solidFill>
                <a:srgbClr val="0F2364"/>
              </a:solidFill>
              <a:round/>
              <a:headEnd/>
              <a:tailEnd/>
            </a:ln>
            <a:extLst>
              <a:ext uri="{909E8E84-426E-40DD-AFC4-6F175D3DCCD1}">
                <a14:hiddenFill xmlns:a14="http://schemas.microsoft.com/office/drawing/2010/main">
                  <a:noFill/>
                </a14:hiddenFill>
              </a:ext>
            </a:extLst>
          </p:spPr>
        </p:cxnSp>
        <p:sp>
          <p:nvSpPr>
            <p:cNvPr id="11" name="文本框 8"/>
            <p:cNvSpPr txBox="1">
              <a:spLocks noChangeArrowheads="1"/>
            </p:cNvSpPr>
            <p:nvPr userDrawn="1"/>
          </p:nvSpPr>
          <p:spPr bwMode="auto">
            <a:xfrm>
              <a:off x="144463" y="133350"/>
              <a:ext cx="3419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defRPr/>
              </a:pPr>
              <a:r>
                <a:rPr lang="zh-CN" altLang="en-US" sz="1400" b="1" dirty="0">
                  <a:solidFill>
                    <a:srgbClr val="0F2364"/>
                  </a:solidFill>
                  <a:ea typeface="宋体" panose="02010600030101010101" pitchFamily="2" charset="-122"/>
                </a:rPr>
                <a:t>有价值和可信赖的培训、咨询和教练专家</a:t>
              </a:r>
            </a:p>
          </p:txBody>
        </p:sp>
      </p:grpSp>
      <p:sp>
        <p:nvSpPr>
          <p:cNvPr id="48" name="Abgerundetes Rechteck 22"/>
          <p:cNvSpPr>
            <a:spLocks noChangeArrowheads="1"/>
          </p:cNvSpPr>
          <p:nvPr userDrawn="1"/>
        </p:nvSpPr>
        <p:spPr bwMode="auto">
          <a:xfrm>
            <a:off x="9179568" y="1549171"/>
            <a:ext cx="440284" cy="270900"/>
          </a:xfrm>
          <a:prstGeom prst="roundRect">
            <a:avLst>
              <a:gd name="adj" fmla="val 9023"/>
            </a:avLst>
          </a:prstGeom>
          <a:solidFill>
            <a:srgbClr val="0F2364"/>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85" name="Textfeld 23"/>
          <p:cNvSpPr txBox="1">
            <a:spLocks noChangeArrowheads="1"/>
          </p:cNvSpPr>
          <p:nvPr userDrawn="1"/>
        </p:nvSpPr>
        <p:spPr bwMode="auto">
          <a:xfrm>
            <a:off x="9179568" y="1766344"/>
            <a:ext cx="431005" cy="366424"/>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Hella Blue</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(15/35/100)</a:t>
            </a: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86" name="Abgerundetes Rechteck 52"/>
          <p:cNvSpPr>
            <a:spLocks noChangeArrowheads="1"/>
          </p:cNvSpPr>
          <p:nvPr userDrawn="1"/>
        </p:nvSpPr>
        <p:spPr bwMode="auto">
          <a:xfrm>
            <a:off x="-473245" y="73686"/>
            <a:ext cx="440284" cy="290719"/>
          </a:xfrm>
          <a:prstGeom prst="roundRect">
            <a:avLst>
              <a:gd name="adj" fmla="val 9023"/>
            </a:avLst>
          </a:prstGeom>
          <a:solidFill>
            <a:srgbClr val="000000"/>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Arial" panose="020B0604020202020204" pitchFamily="34" charset="0"/>
            </a:endParaRPr>
          </a:p>
        </p:txBody>
      </p:sp>
      <p:sp>
        <p:nvSpPr>
          <p:cNvPr id="87" name="Textfeld 53"/>
          <p:cNvSpPr txBox="1">
            <a:spLocks noChangeArrowheads="1"/>
          </p:cNvSpPr>
          <p:nvPr userDrawn="1"/>
        </p:nvSpPr>
        <p:spPr bwMode="auto">
          <a:xfrm>
            <a:off x="-473245" y="326272"/>
            <a:ext cx="440284" cy="366424"/>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Black</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(0/0/0)</a:t>
            </a: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88" name="Abgerundetes Rechteck 58"/>
          <p:cNvSpPr>
            <a:spLocks noChangeArrowheads="1"/>
          </p:cNvSpPr>
          <p:nvPr userDrawn="1"/>
        </p:nvSpPr>
        <p:spPr bwMode="auto">
          <a:xfrm>
            <a:off x="-473245" y="647064"/>
            <a:ext cx="440284" cy="290719"/>
          </a:xfrm>
          <a:prstGeom prst="roundRect">
            <a:avLst>
              <a:gd name="adj" fmla="val 9023"/>
            </a:avLst>
          </a:prstGeom>
          <a:solidFill>
            <a:schemeClr val="bg1"/>
          </a:solidFill>
          <a:ln w="0">
            <a:solidFill>
              <a:schemeClr val="tx1"/>
            </a:solid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Arial" panose="020B0604020202020204" pitchFamily="34" charset="0"/>
            </a:endParaRPr>
          </a:p>
        </p:txBody>
      </p:sp>
      <p:sp>
        <p:nvSpPr>
          <p:cNvPr id="89" name="Textfeld 59"/>
          <p:cNvSpPr txBox="1">
            <a:spLocks noChangeArrowheads="1"/>
          </p:cNvSpPr>
          <p:nvPr userDrawn="1"/>
        </p:nvSpPr>
        <p:spPr bwMode="auto">
          <a:xfrm>
            <a:off x="-463967" y="899650"/>
            <a:ext cx="431006" cy="458757"/>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White</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(255/255/255)</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90" name="Abgerundetes Rechteck 31"/>
          <p:cNvSpPr>
            <a:spLocks noChangeArrowheads="1"/>
          </p:cNvSpPr>
          <p:nvPr userDrawn="1"/>
        </p:nvSpPr>
        <p:spPr bwMode="auto">
          <a:xfrm>
            <a:off x="9179568" y="6276701"/>
            <a:ext cx="440284" cy="275661"/>
          </a:xfrm>
          <a:prstGeom prst="roundRect">
            <a:avLst>
              <a:gd name="adj" fmla="val 9023"/>
            </a:avLst>
          </a:prstGeom>
          <a:solidFill>
            <a:srgbClr val="6A7A86"/>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91" name="Textfeld 32"/>
          <p:cNvSpPr txBox="1">
            <a:spLocks noChangeArrowheads="1"/>
          </p:cNvSpPr>
          <p:nvPr userDrawn="1"/>
        </p:nvSpPr>
        <p:spPr bwMode="auto">
          <a:xfrm>
            <a:off x="9179568" y="6498635"/>
            <a:ext cx="431006" cy="458757"/>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Titanium 1</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(106/122/134)</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92" name="Abgerundetes Rechteck 37"/>
          <p:cNvSpPr>
            <a:spLocks noChangeArrowheads="1"/>
          </p:cNvSpPr>
          <p:nvPr userDrawn="1"/>
        </p:nvSpPr>
        <p:spPr bwMode="auto">
          <a:xfrm>
            <a:off x="9179568" y="4348308"/>
            <a:ext cx="434557" cy="275661"/>
          </a:xfrm>
          <a:prstGeom prst="roundRect">
            <a:avLst>
              <a:gd name="adj" fmla="val 9023"/>
            </a:avLst>
          </a:prstGeom>
          <a:solidFill>
            <a:schemeClr val="accent2"/>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93" name="Textfeld 38"/>
          <p:cNvSpPr txBox="1">
            <a:spLocks noChangeArrowheads="1"/>
          </p:cNvSpPr>
          <p:nvPr userDrawn="1"/>
        </p:nvSpPr>
        <p:spPr bwMode="auto">
          <a:xfrm>
            <a:off x="9179568" y="4603617"/>
            <a:ext cx="434557" cy="458757"/>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Titanium 4</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(222/228/231)</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94" name="Abgerundetes Rechteck 7"/>
          <p:cNvSpPr>
            <a:spLocks noChangeArrowheads="1"/>
          </p:cNvSpPr>
          <p:nvPr userDrawn="1"/>
        </p:nvSpPr>
        <p:spPr bwMode="auto">
          <a:xfrm>
            <a:off x="-467518" y="1289730"/>
            <a:ext cx="434557" cy="290719"/>
          </a:xfrm>
          <a:prstGeom prst="roundRect">
            <a:avLst>
              <a:gd name="adj" fmla="val 9023"/>
            </a:avLst>
          </a:prstGeom>
          <a:solidFill>
            <a:srgbClr val="FFC800"/>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95" name="Textfeld 9"/>
          <p:cNvSpPr txBox="1">
            <a:spLocks noChangeArrowheads="1"/>
          </p:cNvSpPr>
          <p:nvPr userDrawn="1"/>
        </p:nvSpPr>
        <p:spPr bwMode="auto">
          <a:xfrm>
            <a:off x="-458360" y="1547742"/>
            <a:ext cx="425399" cy="458757"/>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B</a:t>
            </a:r>
            <a:r>
              <a:rPr kumimoji="0" lang="en-US" altLang="zh-CN" sz="600" b="0" i="0" u="none" strike="noStrike" cap="none" normalizeH="0" baseline="0" dirty="0" err="1">
                <a:ln>
                  <a:noFill/>
                </a:ln>
                <a:solidFill>
                  <a:schemeClr val="tx1"/>
                </a:solidFill>
                <a:effectLst/>
                <a:latin typeface="Arial" panose="020B0604020202020204" pitchFamily="34" charset="0"/>
              </a:rPr>
              <a:t>rainpower</a:t>
            </a:r>
            <a:r>
              <a:rPr kumimoji="0" lang="de-DE" sz="600" b="0" i="0" u="none" strike="noStrike" cap="none" normalizeH="0" baseline="0" dirty="0">
                <a:ln>
                  <a:noFill/>
                </a:ln>
                <a:solidFill>
                  <a:schemeClr val="tx1"/>
                </a:solidFill>
                <a:effectLst/>
                <a:latin typeface="Arial" panose="020B0604020202020204" pitchFamily="34" charset="0"/>
              </a:rPr>
              <a:t> yellow</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(255/200/0)</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96" name="Abgerundetes Rechteck 40"/>
          <p:cNvSpPr>
            <a:spLocks noChangeArrowheads="1"/>
          </p:cNvSpPr>
          <p:nvPr userDrawn="1"/>
        </p:nvSpPr>
        <p:spPr bwMode="auto">
          <a:xfrm>
            <a:off x="-473245" y="3200239"/>
            <a:ext cx="440284" cy="290719"/>
          </a:xfrm>
          <a:prstGeom prst="roundRect">
            <a:avLst>
              <a:gd name="adj" fmla="val 9023"/>
            </a:avLst>
          </a:prstGeom>
          <a:solidFill>
            <a:srgbClr val="D17A0D"/>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97" name="Textfeld 41"/>
          <p:cNvSpPr txBox="1">
            <a:spLocks noChangeArrowheads="1"/>
          </p:cNvSpPr>
          <p:nvPr userDrawn="1"/>
        </p:nvSpPr>
        <p:spPr bwMode="auto">
          <a:xfrm>
            <a:off x="-463967" y="3452825"/>
            <a:ext cx="431006" cy="458757"/>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Brass 1</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(209/122/13)</a:t>
            </a: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98" name="Abgerundetes Rechteck 46"/>
          <p:cNvSpPr>
            <a:spLocks noChangeArrowheads="1"/>
          </p:cNvSpPr>
          <p:nvPr userDrawn="1"/>
        </p:nvSpPr>
        <p:spPr bwMode="auto">
          <a:xfrm>
            <a:off x="-467518" y="1919875"/>
            <a:ext cx="434557" cy="290719"/>
          </a:xfrm>
          <a:prstGeom prst="roundRect">
            <a:avLst>
              <a:gd name="adj" fmla="val 9023"/>
            </a:avLst>
          </a:prstGeom>
          <a:solidFill>
            <a:srgbClr val="F1D7B7"/>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99" name="Textfeld 47"/>
          <p:cNvSpPr txBox="1">
            <a:spLocks noChangeArrowheads="1"/>
          </p:cNvSpPr>
          <p:nvPr userDrawn="1"/>
        </p:nvSpPr>
        <p:spPr bwMode="auto">
          <a:xfrm>
            <a:off x="-467518" y="2151872"/>
            <a:ext cx="434557" cy="458757"/>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Brass 3</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(241/215/183)</a:t>
            </a: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00" name="Abgerundetes Rechteck 49"/>
          <p:cNvSpPr>
            <a:spLocks noChangeArrowheads="1"/>
          </p:cNvSpPr>
          <p:nvPr userDrawn="1"/>
        </p:nvSpPr>
        <p:spPr bwMode="auto">
          <a:xfrm>
            <a:off x="9179568" y="3578309"/>
            <a:ext cx="440284" cy="275661"/>
          </a:xfrm>
          <a:prstGeom prst="roundRect">
            <a:avLst>
              <a:gd name="adj" fmla="val 9023"/>
            </a:avLst>
          </a:prstGeom>
          <a:solidFill>
            <a:srgbClr val="FF1400"/>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01" name="Textfeld 50"/>
          <p:cNvSpPr txBox="1">
            <a:spLocks noChangeArrowheads="1"/>
          </p:cNvSpPr>
          <p:nvPr userDrawn="1"/>
        </p:nvSpPr>
        <p:spPr bwMode="auto">
          <a:xfrm>
            <a:off x="9179568" y="3800243"/>
            <a:ext cx="478238" cy="458757"/>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Red for Teaser (255/20/0)</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102" name="Textfeld 35"/>
          <p:cNvSpPr txBox="1">
            <a:spLocks noChangeArrowheads="1"/>
          </p:cNvSpPr>
          <p:nvPr userDrawn="1"/>
        </p:nvSpPr>
        <p:spPr bwMode="auto">
          <a:xfrm>
            <a:off x="9179568" y="5262293"/>
            <a:ext cx="440284" cy="458757"/>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Titanium 3</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(189/201/207)</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103" name="Abgerundetes Rechteck 43"/>
          <p:cNvSpPr>
            <a:spLocks noChangeArrowheads="1"/>
          </p:cNvSpPr>
          <p:nvPr userDrawn="1"/>
        </p:nvSpPr>
        <p:spPr bwMode="auto">
          <a:xfrm>
            <a:off x="-473245" y="2593966"/>
            <a:ext cx="440284" cy="290719"/>
          </a:xfrm>
          <a:prstGeom prst="roundRect">
            <a:avLst>
              <a:gd name="adj" fmla="val 9023"/>
            </a:avLst>
          </a:prstGeom>
          <a:solidFill>
            <a:srgbClr val="DFA256"/>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04" name="Textfeld 44"/>
          <p:cNvSpPr txBox="1">
            <a:spLocks noChangeArrowheads="1"/>
          </p:cNvSpPr>
          <p:nvPr userDrawn="1"/>
        </p:nvSpPr>
        <p:spPr bwMode="auto">
          <a:xfrm>
            <a:off x="-473245" y="2846552"/>
            <a:ext cx="440284" cy="366424"/>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Brass 2</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(223/162/86)</a:t>
            </a: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05" name="Abgerundetes Rechteck 43"/>
          <p:cNvSpPr>
            <a:spLocks noChangeArrowheads="1"/>
          </p:cNvSpPr>
          <p:nvPr userDrawn="1"/>
        </p:nvSpPr>
        <p:spPr bwMode="auto">
          <a:xfrm>
            <a:off x="9179568" y="5044902"/>
            <a:ext cx="440284" cy="275661"/>
          </a:xfrm>
          <a:prstGeom prst="roundRect">
            <a:avLst>
              <a:gd name="adj" fmla="val 9023"/>
            </a:avLst>
          </a:prstGeom>
          <a:solidFill>
            <a:srgbClr val="BDC9CF"/>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06" name="Abgerundetes Rechteck 22"/>
          <p:cNvSpPr>
            <a:spLocks noChangeArrowheads="1"/>
          </p:cNvSpPr>
          <p:nvPr userDrawn="1"/>
        </p:nvSpPr>
        <p:spPr bwMode="auto">
          <a:xfrm>
            <a:off x="-473245" y="6130556"/>
            <a:ext cx="440284" cy="270900"/>
          </a:xfrm>
          <a:prstGeom prst="roundRect">
            <a:avLst>
              <a:gd name="adj" fmla="val 9023"/>
            </a:avLst>
          </a:prstGeom>
          <a:solidFill>
            <a:srgbClr val="50A532"/>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07" name="Textfeld 23"/>
          <p:cNvSpPr txBox="1">
            <a:spLocks noChangeArrowheads="1"/>
          </p:cNvSpPr>
          <p:nvPr userDrawn="1"/>
        </p:nvSpPr>
        <p:spPr bwMode="auto">
          <a:xfrm>
            <a:off x="-463967" y="6354619"/>
            <a:ext cx="431006" cy="458757"/>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Teaser </a:t>
            </a:r>
            <a:br>
              <a:rPr kumimoji="0" lang="de-DE" sz="600" b="0" i="0" u="none" strike="noStrike" cap="none" normalizeH="0" baseline="0" dirty="0">
                <a:ln>
                  <a:noFill/>
                </a:ln>
                <a:solidFill>
                  <a:schemeClr val="tx1"/>
                </a:solidFill>
                <a:effectLst/>
                <a:latin typeface="Arial" panose="020B0604020202020204" pitchFamily="34" charset="0"/>
              </a:rPr>
            </a:br>
            <a:r>
              <a:rPr kumimoji="0" lang="de-DE" sz="600" b="0" i="0" u="none" strike="noStrike" cap="none" normalizeH="0" baseline="0" dirty="0">
                <a:ln>
                  <a:noFill/>
                </a:ln>
                <a:solidFill>
                  <a:schemeClr val="tx1"/>
                </a:solidFill>
                <a:effectLst/>
                <a:latin typeface="Arial" panose="020B0604020202020204" pitchFamily="34" charset="0"/>
              </a:rPr>
              <a:t>green 1</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(80/165/50)</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108" name="Abgerundetes Rechteck 52"/>
          <p:cNvSpPr>
            <a:spLocks noChangeArrowheads="1"/>
          </p:cNvSpPr>
          <p:nvPr userDrawn="1"/>
        </p:nvSpPr>
        <p:spPr bwMode="auto">
          <a:xfrm>
            <a:off x="9179568" y="116632"/>
            <a:ext cx="434557" cy="270900"/>
          </a:xfrm>
          <a:prstGeom prst="roundRect">
            <a:avLst>
              <a:gd name="adj" fmla="val 9023"/>
            </a:avLst>
          </a:prstGeom>
          <a:solidFill>
            <a:srgbClr val="CDD2E1"/>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09" name="Textfeld 53"/>
          <p:cNvSpPr txBox="1">
            <a:spLocks noChangeArrowheads="1"/>
          </p:cNvSpPr>
          <p:nvPr userDrawn="1"/>
        </p:nvSpPr>
        <p:spPr bwMode="auto">
          <a:xfrm>
            <a:off x="9179568" y="333805"/>
            <a:ext cx="434557" cy="551090"/>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altLang="zh-CN" sz="600" b="0" i="0" u="none" strike="noStrike" cap="none" normalizeH="0" baseline="0" dirty="0">
                <a:ln>
                  <a:noFill/>
                </a:ln>
                <a:solidFill>
                  <a:schemeClr val="tx1"/>
                </a:solidFill>
                <a:effectLst/>
                <a:latin typeface="Arial" panose="020B0604020202020204" pitchFamily="34" charset="0"/>
              </a:rPr>
              <a:t>B</a:t>
            </a:r>
            <a:r>
              <a:rPr kumimoji="0" lang="en-US" altLang="zh-CN" sz="600" b="0" i="0" u="none" strike="noStrike" cap="none" normalizeH="0" baseline="0" dirty="0" err="1">
                <a:ln>
                  <a:noFill/>
                </a:ln>
                <a:solidFill>
                  <a:schemeClr val="tx1"/>
                </a:solidFill>
                <a:effectLst/>
                <a:latin typeface="Arial" panose="020B0604020202020204" pitchFamily="34" charset="0"/>
              </a:rPr>
              <a:t>rainpower</a:t>
            </a:r>
            <a:r>
              <a:rPr kumimoji="0" lang="de-DE" sz="600" b="0" i="0" u="none" strike="noStrike" cap="none" normalizeH="0" baseline="0" dirty="0">
                <a:ln>
                  <a:noFill/>
                </a:ln>
                <a:solidFill>
                  <a:schemeClr val="tx1"/>
                </a:solidFill>
                <a:effectLst/>
                <a:latin typeface="Arial" panose="020B0604020202020204" pitchFamily="34" charset="0"/>
              </a:rPr>
              <a:t> blue 3</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(205/210/225)</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110" name="Abgerundetes Rechteck 58"/>
          <p:cNvSpPr>
            <a:spLocks noChangeArrowheads="1"/>
          </p:cNvSpPr>
          <p:nvPr userDrawn="1"/>
        </p:nvSpPr>
        <p:spPr bwMode="auto">
          <a:xfrm>
            <a:off x="9179568" y="822834"/>
            <a:ext cx="440284" cy="270900"/>
          </a:xfrm>
          <a:prstGeom prst="roundRect">
            <a:avLst>
              <a:gd name="adj" fmla="val 9023"/>
            </a:avLst>
          </a:prstGeom>
          <a:solidFill>
            <a:srgbClr val="8791B9"/>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11" name="Textfeld 59"/>
          <p:cNvSpPr txBox="1">
            <a:spLocks noChangeArrowheads="1"/>
          </p:cNvSpPr>
          <p:nvPr userDrawn="1"/>
        </p:nvSpPr>
        <p:spPr bwMode="auto">
          <a:xfrm>
            <a:off x="9179568" y="1040007"/>
            <a:ext cx="431006" cy="551090"/>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B</a:t>
            </a:r>
            <a:r>
              <a:rPr kumimoji="0" lang="en-US" altLang="zh-CN" sz="600" b="0" i="0" u="none" strike="noStrike" cap="none" normalizeH="0" baseline="0" dirty="0" err="1">
                <a:ln>
                  <a:noFill/>
                </a:ln>
                <a:solidFill>
                  <a:schemeClr val="tx1"/>
                </a:solidFill>
                <a:effectLst/>
                <a:latin typeface="Arial" panose="020B0604020202020204" pitchFamily="34" charset="0"/>
              </a:rPr>
              <a:t>rainpower</a:t>
            </a:r>
            <a:r>
              <a:rPr kumimoji="0" lang="de-DE" sz="600" b="0" i="0" u="none" strike="noStrike" cap="none" normalizeH="0" baseline="0" dirty="0">
                <a:ln>
                  <a:noFill/>
                </a:ln>
                <a:solidFill>
                  <a:schemeClr val="tx1"/>
                </a:solidFill>
                <a:effectLst/>
                <a:latin typeface="Arial" panose="020B0604020202020204" pitchFamily="34" charset="0"/>
              </a:rPr>
              <a:t> blue 2</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(135/145/185)</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112" name="Abgerundetes Rechteck 34"/>
          <p:cNvSpPr>
            <a:spLocks noChangeArrowheads="1"/>
          </p:cNvSpPr>
          <p:nvPr userDrawn="1"/>
        </p:nvSpPr>
        <p:spPr bwMode="auto">
          <a:xfrm>
            <a:off x="-467518" y="3933056"/>
            <a:ext cx="434557" cy="269035"/>
          </a:xfrm>
          <a:prstGeom prst="roundRect">
            <a:avLst>
              <a:gd name="adj" fmla="val 9023"/>
            </a:avLst>
          </a:prstGeom>
          <a:solidFill>
            <a:srgbClr val="CBE4C2"/>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13" name="Textfeld 35"/>
          <p:cNvSpPr txBox="1">
            <a:spLocks noChangeArrowheads="1"/>
          </p:cNvSpPr>
          <p:nvPr userDrawn="1"/>
        </p:nvSpPr>
        <p:spPr bwMode="auto">
          <a:xfrm>
            <a:off x="-467518" y="4126953"/>
            <a:ext cx="434557" cy="551090"/>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Teaser </a:t>
            </a:r>
            <a:br>
              <a:rPr kumimoji="0" lang="de-DE" sz="600" b="0" i="0" u="none" strike="noStrike" cap="none" normalizeH="0" baseline="0" dirty="0">
                <a:ln>
                  <a:noFill/>
                </a:ln>
                <a:solidFill>
                  <a:schemeClr val="tx1"/>
                </a:solidFill>
                <a:effectLst/>
                <a:latin typeface="Arial" panose="020B0604020202020204" pitchFamily="34" charset="0"/>
              </a:rPr>
            </a:br>
            <a:r>
              <a:rPr kumimoji="0" lang="de-DE" sz="600" b="0" i="0" u="none" strike="noStrike" cap="none" normalizeH="0" baseline="0" dirty="0">
                <a:ln>
                  <a:noFill/>
                </a:ln>
                <a:solidFill>
                  <a:schemeClr val="tx1"/>
                </a:solidFill>
                <a:effectLst/>
                <a:latin typeface="Arial" panose="020B0604020202020204" pitchFamily="34" charset="0"/>
              </a:rPr>
              <a:t>green 4</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(203/228/194)</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114" name="Abgerundetes Rechteck 31"/>
          <p:cNvSpPr>
            <a:spLocks noChangeArrowheads="1"/>
          </p:cNvSpPr>
          <p:nvPr userDrawn="1"/>
        </p:nvSpPr>
        <p:spPr bwMode="auto">
          <a:xfrm>
            <a:off x="-473245" y="4653136"/>
            <a:ext cx="440284" cy="270900"/>
          </a:xfrm>
          <a:prstGeom prst="roundRect">
            <a:avLst>
              <a:gd name="adj" fmla="val 9023"/>
            </a:avLst>
          </a:prstGeom>
          <a:solidFill>
            <a:srgbClr val="A2CF8A"/>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15" name="Textfeld 32"/>
          <p:cNvSpPr txBox="1">
            <a:spLocks noChangeArrowheads="1"/>
          </p:cNvSpPr>
          <p:nvPr userDrawn="1"/>
        </p:nvSpPr>
        <p:spPr bwMode="auto">
          <a:xfrm>
            <a:off x="-463967" y="4870309"/>
            <a:ext cx="431006" cy="551090"/>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Teaser </a:t>
            </a:r>
            <a:br>
              <a:rPr kumimoji="0" lang="de-DE" sz="600" b="0" i="0" u="none" strike="noStrike" cap="none" normalizeH="0" baseline="0" dirty="0">
                <a:ln>
                  <a:noFill/>
                </a:ln>
                <a:solidFill>
                  <a:schemeClr val="tx1"/>
                </a:solidFill>
                <a:effectLst/>
                <a:latin typeface="Arial" panose="020B0604020202020204" pitchFamily="34" charset="0"/>
              </a:rPr>
            </a:br>
            <a:r>
              <a:rPr kumimoji="0" lang="de-DE" sz="600" b="0" i="0" u="none" strike="noStrike" cap="none" normalizeH="0" baseline="0" dirty="0">
                <a:ln>
                  <a:noFill/>
                </a:ln>
                <a:solidFill>
                  <a:schemeClr val="tx1"/>
                </a:solidFill>
                <a:effectLst/>
                <a:latin typeface="Arial" panose="020B0604020202020204" pitchFamily="34" charset="0"/>
              </a:rPr>
              <a:t>green 3</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(162/1207/138)</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116" name="Abgerundetes Rechteck 7"/>
          <p:cNvSpPr>
            <a:spLocks noChangeArrowheads="1"/>
          </p:cNvSpPr>
          <p:nvPr userDrawn="1"/>
        </p:nvSpPr>
        <p:spPr bwMode="auto">
          <a:xfrm>
            <a:off x="9179568" y="2197689"/>
            <a:ext cx="434557" cy="275661"/>
          </a:xfrm>
          <a:prstGeom prst="roundRect">
            <a:avLst>
              <a:gd name="adj" fmla="val 9023"/>
            </a:avLst>
          </a:prstGeom>
          <a:solidFill>
            <a:srgbClr val="FFB9B3"/>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17" name="Textfeld 9"/>
          <p:cNvSpPr txBox="1">
            <a:spLocks noChangeArrowheads="1"/>
          </p:cNvSpPr>
          <p:nvPr userDrawn="1"/>
        </p:nvSpPr>
        <p:spPr bwMode="auto">
          <a:xfrm>
            <a:off x="9179568" y="2434339"/>
            <a:ext cx="425400" cy="551090"/>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Teaser red 3</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a:ln>
                  <a:noFill/>
                </a:ln>
                <a:solidFill>
                  <a:schemeClr val="tx1"/>
                </a:solidFill>
                <a:effectLst/>
                <a:latin typeface="Arial" panose="020B0604020202020204" pitchFamily="34" charset="0"/>
              </a:rPr>
              <a:t>(255/185/179)</a:t>
            </a: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18" name="Abgerundetes Rechteck 46"/>
          <p:cNvSpPr>
            <a:spLocks noChangeArrowheads="1"/>
          </p:cNvSpPr>
          <p:nvPr userDrawn="1"/>
        </p:nvSpPr>
        <p:spPr bwMode="auto">
          <a:xfrm>
            <a:off x="9179568" y="2975507"/>
            <a:ext cx="440284" cy="275661"/>
          </a:xfrm>
          <a:prstGeom prst="roundRect">
            <a:avLst>
              <a:gd name="adj" fmla="val 9023"/>
            </a:avLst>
          </a:prstGeom>
          <a:solidFill>
            <a:srgbClr val="FF5B4D"/>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19" name="Textfeld 47"/>
          <p:cNvSpPr txBox="1">
            <a:spLocks noChangeArrowheads="1"/>
          </p:cNvSpPr>
          <p:nvPr userDrawn="1"/>
        </p:nvSpPr>
        <p:spPr bwMode="auto">
          <a:xfrm>
            <a:off x="9179568" y="3197441"/>
            <a:ext cx="440284" cy="366424"/>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Teaser red 2</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(255/91/77)</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120" name="Abgerundetes Rechteck 43"/>
          <p:cNvSpPr>
            <a:spLocks noChangeArrowheads="1"/>
          </p:cNvSpPr>
          <p:nvPr userDrawn="1"/>
        </p:nvSpPr>
        <p:spPr bwMode="auto">
          <a:xfrm>
            <a:off x="9179568" y="5652869"/>
            <a:ext cx="440284" cy="275661"/>
          </a:xfrm>
          <a:prstGeom prst="roundRect">
            <a:avLst>
              <a:gd name="adj" fmla="val 9023"/>
            </a:avLst>
          </a:prstGeom>
          <a:solidFill>
            <a:srgbClr val="92A2A9"/>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21" name="Textfeld 32"/>
          <p:cNvSpPr txBox="1">
            <a:spLocks noChangeArrowheads="1"/>
          </p:cNvSpPr>
          <p:nvPr userDrawn="1"/>
        </p:nvSpPr>
        <p:spPr bwMode="auto">
          <a:xfrm>
            <a:off x="9179568" y="5892611"/>
            <a:ext cx="431006" cy="458757"/>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Titanium 2</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(146/162/169)</a:t>
            </a:r>
            <a:endParaRPr kumimoji="0" lang="en-US" sz="600" b="0" i="0" u="none" strike="noStrike" cap="none" normalizeH="0" baseline="0" dirty="0">
              <a:ln>
                <a:noFill/>
              </a:ln>
              <a:solidFill>
                <a:schemeClr val="tx1"/>
              </a:solidFill>
              <a:effectLst/>
              <a:latin typeface="Arial" panose="020B0604020202020204" pitchFamily="34" charset="0"/>
            </a:endParaRPr>
          </a:p>
        </p:txBody>
      </p:sp>
      <p:sp>
        <p:nvSpPr>
          <p:cNvPr id="122" name="Abgerundetes Rechteck 22"/>
          <p:cNvSpPr>
            <a:spLocks noChangeArrowheads="1"/>
          </p:cNvSpPr>
          <p:nvPr userDrawn="1"/>
        </p:nvSpPr>
        <p:spPr bwMode="auto">
          <a:xfrm>
            <a:off x="-473245" y="5367672"/>
            <a:ext cx="440284" cy="270900"/>
          </a:xfrm>
          <a:prstGeom prst="roundRect">
            <a:avLst>
              <a:gd name="adj" fmla="val 9023"/>
            </a:avLst>
          </a:prstGeom>
          <a:solidFill>
            <a:srgbClr val="79BA5E"/>
          </a:solidFill>
          <a:ln w="0">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600" b="0" i="0" u="none" strike="noStrike" cap="none" normalizeH="0" baseline="0">
              <a:ln>
                <a:noFill/>
              </a:ln>
              <a:solidFill>
                <a:schemeClr val="tx1"/>
              </a:solidFill>
              <a:effectLst/>
              <a:latin typeface="Arial" panose="020B0604020202020204" pitchFamily="34" charset="0"/>
            </a:endParaRPr>
          </a:p>
        </p:txBody>
      </p:sp>
      <p:sp>
        <p:nvSpPr>
          <p:cNvPr id="123" name="Textfeld 23"/>
          <p:cNvSpPr txBox="1">
            <a:spLocks noChangeArrowheads="1"/>
          </p:cNvSpPr>
          <p:nvPr userDrawn="1"/>
        </p:nvSpPr>
        <p:spPr bwMode="auto">
          <a:xfrm>
            <a:off x="-463967" y="5617487"/>
            <a:ext cx="431006" cy="551090"/>
          </a:xfrm>
          <a:prstGeom prst="rect">
            <a:avLst/>
          </a:prstGeom>
          <a:noFill/>
          <a:ln w="9525">
            <a:noFill/>
            <a:miter lim="800000"/>
          </a:ln>
        </p:spPr>
        <p:txBody>
          <a:bodyPr vert="horz" wrap="square" lIns="0" tIns="90000" rIns="0" bIns="9000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Teaser </a:t>
            </a:r>
            <a:br>
              <a:rPr kumimoji="0" lang="de-DE" sz="600" b="0" i="0" u="none" strike="noStrike" cap="none" normalizeH="0" baseline="0" dirty="0">
                <a:ln>
                  <a:noFill/>
                </a:ln>
                <a:solidFill>
                  <a:schemeClr val="tx1"/>
                </a:solidFill>
                <a:effectLst/>
                <a:latin typeface="Arial" panose="020B0604020202020204" pitchFamily="34" charset="0"/>
              </a:rPr>
            </a:br>
            <a:r>
              <a:rPr kumimoji="0" lang="de-DE" sz="600" b="0" i="0" u="none" strike="noStrike" cap="none" normalizeH="0" baseline="0" dirty="0">
                <a:ln>
                  <a:noFill/>
                </a:ln>
                <a:solidFill>
                  <a:schemeClr val="tx1"/>
                </a:solidFill>
                <a:effectLst/>
                <a:latin typeface="Arial" panose="020B0604020202020204" pitchFamily="34" charset="0"/>
              </a:rPr>
              <a:t>green 2</a:t>
            </a:r>
          </a:p>
          <a:p>
            <a:pPr marL="0" marR="0" lvl="0" indent="0" algn="l" defTabSz="914400" rtl="0" eaLnBrk="1" fontAlgn="base" latinLnBrk="0" hangingPunct="1">
              <a:lnSpc>
                <a:spcPct val="100000"/>
              </a:lnSpc>
              <a:spcBef>
                <a:spcPct val="0"/>
              </a:spcBef>
              <a:spcAft>
                <a:spcPct val="0"/>
              </a:spcAft>
              <a:buClrTx/>
              <a:buSzTx/>
              <a:buFontTx/>
              <a:buNone/>
            </a:pPr>
            <a:r>
              <a:rPr kumimoji="0" lang="de-DE" sz="600" b="0" i="0" u="none" strike="noStrike" cap="none" normalizeH="0" baseline="0" dirty="0">
                <a:ln>
                  <a:noFill/>
                </a:ln>
                <a:solidFill>
                  <a:schemeClr val="tx1"/>
                </a:solidFill>
                <a:effectLst/>
                <a:latin typeface="Arial" panose="020B0604020202020204" pitchFamily="34" charset="0"/>
              </a:rPr>
              <a:t>(121/186/94)</a:t>
            </a:r>
            <a:endParaRPr kumimoji="0" lang="en-US" sz="600" b="0" i="0" u="none" strike="noStrike" cap="none" normalizeH="0" baseline="0" dirty="0">
              <a:ln>
                <a:noFill/>
              </a:ln>
              <a:solidFill>
                <a:schemeClr val="tx1"/>
              </a:solidFill>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914400" rtl="0" eaLnBrk="1" latinLnBrk="0" hangingPunct="1">
        <a:spcBef>
          <a:spcPct val="0"/>
        </a:spcBef>
        <a:buNone/>
        <a:defRPr sz="2000" b="1" kern="1200">
          <a:solidFill>
            <a:schemeClr val="tx2"/>
          </a:solidFill>
          <a:latin typeface="Arial" panose="020B0604020202020204" pitchFamily="34" charset="0"/>
          <a:ea typeface="+mj-ea"/>
          <a:cs typeface="Arial" panose="020B0604020202020204" pitchFamily="34" charset="0"/>
        </a:defRPr>
      </a:lvl1pPr>
    </p:titleStyle>
    <p:bodyStyle>
      <a:lvl1pPr marL="266700" indent="-266700" algn="l" defTabSz="914400" rtl="0" eaLnBrk="1" latinLnBrk="0" hangingPunct="1">
        <a:spcBef>
          <a:spcPts val="1400"/>
        </a:spcBef>
        <a:spcAft>
          <a:spcPts val="600"/>
        </a:spcAft>
        <a:buSzPct val="9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446405" indent="-176530" algn="l" defTabSz="914400" rtl="0" eaLnBrk="1" latinLnBrk="0" hangingPunct="1">
        <a:spcBef>
          <a:spcPts val="800"/>
        </a:spcBef>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2pPr>
      <a:lvl3pPr marL="629920" indent="-187325" algn="l" defTabSz="914400" rtl="0" eaLnBrk="1" latinLnBrk="0" hangingPunct="1">
        <a:spcBef>
          <a:spcPts val="8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810260" indent="-179705" algn="l" defTabSz="914400" rtl="0" eaLnBrk="1" latinLnBrk="0" hangingPunct="1">
        <a:spcBef>
          <a:spcPts val="8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86155" indent="-176530" algn="l" defTabSz="914400" rtl="0" eaLnBrk="1" latinLnBrk="0" hangingPunct="1">
        <a:spcBef>
          <a:spcPts val="8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g"/><Relationship Id="rId18" Type="http://schemas.openxmlformats.org/officeDocument/2006/relationships/image" Target="../media/image39.png"/><Relationship Id="rId3" Type="http://schemas.openxmlformats.org/officeDocument/2006/relationships/image" Target="../media/image26.png"/><Relationship Id="rId7" Type="http://schemas.openxmlformats.org/officeDocument/2006/relationships/image" Target="../media/image28.jpeg"/><Relationship Id="rId12" Type="http://schemas.openxmlformats.org/officeDocument/2006/relationships/image" Target="../media/image33.gif"/><Relationship Id="rId17" Type="http://schemas.openxmlformats.org/officeDocument/2006/relationships/image" Target="../media/image38.png"/><Relationship Id="rId2" Type="http://schemas.openxmlformats.org/officeDocument/2006/relationships/image" Target="../media/image25.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2.png"/><Relationship Id="rId5" Type="http://schemas.openxmlformats.org/officeDocument/2006/relationships/image" Target="../media/image11.png"/><Relationship Id="rId15" Type="http://schemas.openxmlformats.org/officeDocument/2006/relationships/image" Target="../media/image36.png"/><Relationship Id="rId10" Type="http://schemas.openxmlformats.org/officeDocument/2006/relationships/image" Target="../media/image31.jpg"/><Relationship Id="rId19" Type="http://schemas.openxmlformats.org/officeDocument/2006/relationships/image" Target="../media/image40.png"/><Relationship Id="rId4" Type="http://schemas.openxmlformats.org/officeDocument/2006/relationships/image" Target="../media/image27.png"/><Relationship Id="rId9" Type="http://schemas.openxmlformats.org/officeDocument/2006/relationships/image" Target="../media/image30.jp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5"/>
          <p:cNvSpPr txBox="1">
            <a:spLocks noChangeArrowheads="1"/>
          </p:cNvSpPr>
          <p:nvPr/>
        </p:nvSpPr>
        <p:spPr>
          <a:xfrm>
            <a:off x="1042988" y="1089025"/>
            <a:ext cx="7132637" cy="1200150"/>
          </a:xfrm>
          <a:prstGeom prst="rect">
            <a:avLst/>
          </a:prstGeom>
        </p:spPr>
        <p:txBody>
          <a:bodyPr/>
          <a:lstStyle>
            <a:lvl1pPr algn="l" defTabSz="914400" rtl="0" eaLnBrk="1" latinLnBrk="0" hangingPunct="1">
              <a:spcBef>
                <a:spcPct val="0"/>
              </a:spcBef>
              <a:buNone/>
              <a:defRPr sz="2000" b="1" kern="1200">
                <a:solidFill>
                  <a:schemeClr val="tx2"/>
                </a:solidFill>
                <a:latin typeface="Arial" panose="020B0604020202020204" pitchFamily="34" charset="0"/>
                <a:ea typeface="+mj-ea"/>
                <a:cs typeface="Arial" panose="020B0604020202020204" pitchFamily="34" charset="0"/>
              </a:defRPr>
            </a:lvl1pPr>
          </a:lstStyle>
          <a:p>
            <a:pPr algn="ctr"/>
            <a:r>
              <a:rPr lang="zh-CN" altLang="en-US" sz="3600" dirty="0">
                <a:solidFill>
                  <a:srgbClr val="0F2364"/>
                </a:solidFill>
              </a:rPr>
              <a:t>公司简介</a:t>
            </a:r>
            <a:br>
              <a:rPr lang="en-US" altLang="zh-CN" sz="3600" dirty="0">
                <a:solidFill>
                  <a:srgbClr val="0F2364"/>
                </a:solidFill>
              </a:rPr>
            </a:br>
            <a:r>
              <a:rPr lang="en-US" altLang="zh-CN" sz="3600" dirty="0">
                <a:solidFill>
                  <a:srgbClr val="0F2364"/>
                </a:solidFill>
              </a:rPr>
              <a:t>Presentation for Brainpower</a:t>
            </a:r>
            <a:endParaRPr lang="zh-CN" altLang="en-US" sz="3600" dirty="0">
              <a:solidFill>
                <a:srgbClr val="0F2364"/>
              </a:solidFill>
              <a:ea typeface="宋体" panose="02010600030101010101" pitchFamily="2" charset="-122"/>
            </a:endParaRPr>
          </a:p>
        </p:txBody>
      </p:sp>
      <p:pic>
        <p:nvPicPr>
          <p:cNvPr id="30"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1763"/>
            <a:ext cx="559276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直接连接符 30"/>
          <p:cNvCxnSpPr/>
          <p:nvPr/>
        </p:nvCxnSpPr>
        <p:spPr bwMode="auto">
          <a:xfrm>
            <a:off x="0" y="6237312"/>
            <a:ext cx="9144000" cy="0"/>
          </a:xfrm>
          <a:prstGeom prst="line">
            <a:avLst/>
          </a:prstGeom>
          <a:solidFill>
            <a:schemeClr val="accent1"/>
          </a:solidFill>
          <a:ln w="38100" cap="flat" cmpd="sng" algn="ctr">
            <a:solidFill>
              <a:srgbClr val="0F2364"/>
            </a:solidFill>
            <a:prstDash val="solid"/>
            <a:miter lim="800000"/>
            <a:headEnd type="none" w="med" len="med"/>
            <a:tailEnd type="none" w="med" len="med"/>
          </a:ln>
          <a:effectLst>
            <a:innerShdw blurRad="63500" dist="50800" dir="5400000">
              <a:prstClr val="black">
                <a:alpha val="50000"/>
              </a:prstClr>
            </a:innerShdw>
          </a:effectLst>
          <a:scene3d>
            <a:camera prst="perspectiveFront"/>
            <a:lightRig rig="threePt" dir="t">
              <a:rot lat="0" lon="0" rev="0"/>
            </a:lightRig>
          </a:scene3d>
          <a:sp3d extrusionH="19050" contourW="19050" prstMaterial="plastic">
            <a:bevelT w="165100" prst="coolSlant"/>
            <a:bevelB w="165100" prst="coolSlant"/>
          </a:sp3d>
        </p:spPr>
      </p:cxnSp>
      <p:sp>
        <p:nvSpPr>
          <p:cNvPr id="32" name="Rectangle 21"/>
          <p:cNvSpPr>
            <a:spLocks noChangeArrowheads="1"/>
          </p:cNvSpPr>
          <p:nvPr/>
        </p:nvSpPr>
        <p:spPr bwMode="auto">
          <a:xfrm>
            <a:off x="7596188" y="6402388"/>
            <a:ext cx="1209675" cy="3397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sz="3200">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
                <a:schemeClr val="folHlink"/>
              </a:buClr>
              <a:buSzPct val="60000"/>
              <a:buFont typeface="Wingdings" panose="05000000000000000000" pitchFamily="2" charset="2"/>
              <a:buNone/>
            </a:pPr>
            <a:r>
              <a:rPr lang="en-US" altLang="zh-CN" sz="1300" b="1" dirty="0">
                <a:solidFill>
                  <a:srgbClr val="0F2364"/>
                </a:solidFill>
                <a:ea typeface="宋体" panose="02010600030101010101" pitchFamily="2" charset="-122"/>
                <a:sym typeface="+mn-ea"/>
              </a:rPr>
              <a:t>Confidential</a:t>
            </a:r>
            <a:r>
              <a:rPr lang="en-US" altLang="zh-CN" sz="1600" dirty="0">
                <a:solidFill>
                  <a:srgbClr val="0F2364"/>
                </a:solidFill>
                <a:ea typeface="宋体" panose="02010600030101010101" pitchFamily="2" charset="-122"/>
                <a:sym typeface="+mn-ea"/>
              </a:rPr>
              <a:t> </a:t>
            </a:r>
          </a:p>
        </p:txBody>
      </p:sp>
      <p:sp>
        <p:nvSpPr>
          <p:cNvPr id="33" name="Rectangle 22"/>
          <p:cNvSpPr>
            <a:spLocks noChangeArrowheads="1"/>
          </p:cNvSpPr>
          <p:nvPr/>
        </p:nvSpPr>
        <p:spPr bwMode="auto">
          <a:xfrm>
            <a:off x="120650" y="6416675"/>
            <a:ext cx="2759075" cy="2923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sz="3200">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
                <a:schemeClr val="folHlink"/>
              </a:buClr>
              <a:buSzPct val="60000"/>
              <a:buFont typeface="Wingdings" panose="05000000000000000000" pitchFamily="2" charset="2"/>
              <a:buNone/>
            </a:pPr>
            <a:r>
              <a:rPr lang="en-US" altLang="zh-CN" sz="1300" b="1" dirty="0">
                <a:solidFill>
                  <a:srgbClr val="0F2364"/>
                </a:solidFill>
                <a:ea typeface="宋体" panose="02010600030101010101" pitchFamily="2" charset="-122"/>
                <a:sym typeface="+mn-ea"/>
              </a:rPr>
              <a:t>Date</a:t>
            </a:r>
            <a:r>
              <a:rPr lang="zh-CN" altLang="en-US" sz="1300" b="1" dirty="0">
                <a:solidFill>
                  <a:srgbClr val="0F2364"/>
                </a:solidFill>
                <a:ea typeface="宋体" panose="02010600030101010101" pitchFamily="2" charset="-122"/>
                <a:sym typeface="+mn-ea"/>
              </a:rPr>
              <a:t>：</a:t>
            </a:r>
            <a:r>
              <a:rPr lang="en-US" altLang="zh-CN" sz="1300" b="1" dirty="0">
                <a:solidFill>
                  <a:srgbClr val="0F2364"/>
                </a:solidFill>
                <a:ea typeface="宋体" panose="02010600030101010101" pitchFamily="2" charset="-122"/>
                <a:sym typeface="+mn-ea"/>
              </a:rPr>
              <a:t>20190219</a:t>
            </a:r>
            <a:r>
              <a:rPr lang="zh-CN" altLang="en-US" sz="1300" b="1" dirty="0">
                <a:solidFill>
                  <a:srgbClr val="0F2364"/>
                </a:solidFill>
                <a:ea typeface="宋体" panose="02010600030101010101" pitchFamily="2" charset="-122"/>
                <a:sym typeface="+mn-ea"/>
              </a:rPr>
              <a:t>，</a:t>
            </a:r>
            <a:r>
              <a:rPr lang="en-US" altLang="zh-CN" sz="1300" b="1" dirty="0">
                <a:solidFill>
                  <a:srgbClr val="0F2364"/>
                </a:solidFill>
                <a:ea typeface="宋体" panose="02010600030101010101" pitchFamily="2" charset="-122"/>
                <a:sym typeface="+mn-ea"/>
              </a:rPr>
              <a:t> 4</a:t>
            </a:r>
            <a:r>
              <a:rPr lang="en-US" altLang="zh-CN" sz="1300" b="1" baseline="30000" dirty="0">
                <a:solidFill>
                  <a:srgbClr val="0F2364"/>
                </a:solidFill>
                <a:ea typeface="宋体" panose="02010600030101010101" pitchFamily="2" charset="-122"/>
                <a:sym typeface="+mn-ea"/>
              </a:rPr>
              <a:t>th</a:t>
            </a:r>
            <a:r>
              <a:rPr lang="en-US" altLang="zh-CN" sz="1300" b="1" dirty="0">
                <a:solidFill>
                  <a:srgbClr val="0F2364"/>
                </a:solidFill>
                <a:ea typeface="宋体" panose="02010600030101010101" pitchFamily="2" charset="-122"/>
                <a:sym typeface="+mn-ea"/>
              </a:rPr>
              <a:t> Edition</a:t>
            </a:r>
            <a:r>
              <a:rPr lang="en-US" altLang="zh-CN" sz="1300" dirty="0">
                <a:solidFill>
                  <a:srgbClr val="0F2364"/>
                </a:solidFill>
                <a:ea typeface="宋体" panose="02010600030101010101" pitchFamily="2" charset="-122"/>
                <a:sym typeface="+mn-ea"/>
              </a:rPr>
              <a:t> </a:t>
            </a:r>
          </a:p>
        </p:txBody>
      </p:sp>
      <p:sp>
        <p:nvSpPr>
          <p:cNvPr id="34" name="Text Box 15"/>
          <p:cNvSpPr txBox="1">
            <a:spLocks noChangeArrowheads="1"/>
          </p:cNvSpPr>
          <p:nvPr/>
        </p:nvSpPr>
        <p:spPr bwMode="auto">
          <a:xfrm>
            <a:off x="2803525" y="6388100"/>
            <a:ext cx="3529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sz="3200">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r">
              <a:lnSpc>
                <a:spcPct val="100000"/>
              </a:lnSpc>
              <a:buClrTx/>
              <a:buFont typeface="Symbol" panose="05050102010706020507" pitchFamily="18" charset="2"/>
              <a:buNone/>
            </a:pPr>
            <a:r>
              <a:rPr lang="zh-CN" altLang="en-US" sz="1800" b="1">
                <a:solidFill>
                  <a:srgbClr val="0F2364"/>
                </a:solidFill>
                <a:latin typeface="黑体" panose="02010609060101010101" pitchFamily="49" charset="-122"/>
                <a:ea typeface="黑体" panose="02010609060101010101" pitchFamily="49" charset="-122"/>
              </a:rPr>
              <a:t>上海八贤企业管理顾问有限公司</a:t>
            </a:r>
          </a:p>
        </p:txBody>
      </p:sp>
      <p:sp>
        <p:nvSpPr>
          <p:cNvPr id="35" name="Rectangle 21"/>
          <p:cNvSpPr>
            <a:spLocks noChangeArrowheads="1"/>
          </p:cNvSpPr>
          <p:nvPr/>
        </p:nvSpPr>
        <p:spPr bwMode="auto">
          <a:xfrm>
            <a:off x="5976938" y="3608388"/>
            <a:ext cx="2673350" cy="8255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sz="3200">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r">
              <a:lnSpc>
                <a:spcPct val="100000"/>
              </a:lnSpc>
              <a:spcBef>
                <a:spcPct val="20000"/>
              </a:spcBef>
              <a:buClr>
                <a:schemeClr val="folHlink"/>
              </a:buClr>
              <a:buSzPct val="60000"/>
              <a:buFont typeface="Wingdings" panose="05000000000000000000" pitchFamily="2" charset="2"/>
              <a:buNone/>
            </a:pPr>
            <a:r>
              <a:rPr lang="zh-CN" altLang="en-US" sz="1400" b="1">
                <a:solidFill>
                  <a:srgbClr val="0F2364"/>
                </a:solidFill>
                <a:latin typeface="微软雅黑" panose="020B0503020204020204" pitchFamily="34" charset="-122"/>
                <a:ea typeface="微软雅黑" panose="020B0503020204020204" pitchFamily="34" charset="-122"/>
                <a:sym typeface="+mn-ea"/>
              </a:rPr>
              <a:t>策划：王育旺</a:t>
            </a:r>
            <a:endParaRPr lang="en-US" altLang="zh-CN" sz="1400" b="1">
              <a:solidFill>
                <a:srgbClr val="0F2364"/>
              </a:solidFill>
              <a:latin typeface="微软雅黑" panose="020B0503020204020204" pitchFamily="34" charset="-122"/>
              <a:ea typeface="微软雅黑" panose="020B0503020204020204" pitchFamily="34" charset="-122"/>
              <a:sym typeface="+mn-ea"/>
            </a:endParaRPr>
          </a:p>
          <a:p>
            <a:pPr algn="r">
              <a:lnSpc>
                <a:spcPct val="100000"/>
              </a:lnSpc>
              <a:spcBef>
                <a:spcPct val="20000"/>
              </a:spcBef>
              <a:buClr>
                <a:schemeClr val="folHlink"/>
              </a:buClr>
              <a:buSzPct val="60000"/>
              <a:buFont typeface="Wingdings" panose="05000000000000000000" pitchFamily="2" charset="2"/>
              <a:buNone/>
            </a:pPr>
            <a:r>
              <a:rPr lang="en-US" altLang="zh-CN" sz="1400" b="1">
                <a:solidFill>
                  <a:srgbClr val="0F2364"/>
                </a:solidFill>
                <a:latin typeface="微软雅黑" panose="020B0503020204020204" pitchFamily="34" charset="-122"/>
                <a:ea typeface="微软雅黑" panose="020B0503020204020204" pitchFamily="34" charset="-122"/>
                <a:sym typeface="+mn-ea"/>
              </a:rPr>
              <a:t>13331907772</a:t>
            </a:r>
          </a:p>
          <a:p>
            <a:pPr algn="r">
              <a:lnSpc>
                <a:spcPct val="100000"/>
              </a:lnSpc>
              <a:spcBef>
                <a:spcPct val="20000"/>
              </a:spcBef>
              <a:buClr>
                <a:schemeClr val="folHlink"/>
              </a:buClr>
              <a:buSzPct val="60000"/>
              <a:buFont typeface="Wingdings" panose="05000000000000000000" pitchFamily="2" charset="2"/>
              <a:buNone/>
            </a:pPr>
            <a:r>
              <a:rPr lang="en-US" altLang="zh-CN" sz="1400">
                <a:solidFill>
                  <a:srgbClr val="0F2364"/>
                </a:solidFill>
                <a:latin typeface="微软雅黑" panose="020B0503020204020204" pitchFamily="34" charset="-122"/>
                <a:ea typeface="微软雅黑" panose="020B0503020204020204" pitchFamily="34" charset="-122"/>
                <a:sym typeface="+mn-ea"/>
              </a:rPr>
              <a:t>brainwang@shbmc.om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425" y="1601788"/>
            <a:ext cx="16573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上箭头标注 11"/>
          <p:cNvSpPr>
            <a:spLocks noChangeArrowheads="1"/>
          </p:cNvSpPr>
          <p:nvPr/>
        </p:nvSpPr>
        <p:spPr bwMode="auto">
          <a:xfrm>
            <a:off x="2298700" y="3287713"/>
            <a:ext cx="4113213" cy="1152525"/>
          </a:xfrm>
          <a:prstGeom prst="upArrowCallout">
            <a:avLst>
              <a:gd name="adj1" fmla="val 24982"/>
              <a:gd name="adj2" fmla="val 24999"/>
              <a:gd name="adj3" fmla="val 25000"/>
              <a:gd name="adj4" fmla="val 64977"/>
            </a:avLst>
          </a:prstGeom>
          <a:solidFill>
            <a:srgbClr val="DEE4E7"/>
          </a:solidFill>
          <a:ln w="9525" algn="ctr">
            <a:solidFill>
              <a:schemeClr val="tx1"/>
            </a:solidFill>
            <a:miter lim="800000"/>
            <a:headEnd/>
            <a:tailEnd/>
          </a:ln>
        </p:spPr>
        <p:txBody>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US" altLang="zh-CN" sz="2000">
                <a:solidFill>
                  <a:schemeClr val="tx1"/>
                </a:solidFill>
                <a:latin typeface="Tahoma" panose="020B0604030504040204" pitchFamily="34" charset="0"/>
                <a:ea typeface="宋体" panose="02010600030101010101" pitchFamily="2" charset="-122"/>
              </a:rPr>
              <a:t>2017</a:t>
            </a:r>
            <a:r>
              <a:rPr kumimoji="1" lang="zh-CN" altLang="en-US" sz="2000">
                <a:solidFill>
                  <a:schemeClr val="tx1"/>
                </a:solidFill>
                <a:latin typeface="Tahoma" panose="020B0604030504040204" pitchFamily="34" charset="0"/>
                <a:ea typeface="宋体" panose="02010600030101010101" pitchFamily="2" charset="-122"/>
              </a:rPr>
              <a:t>年</a:t>
            </a:r>
            <a:r>
              <a:rPr kumimoji="1" lang="en-US" altLang="zh-CN" sz="2000">
                <a:solidFill>
                  <a:schemeClr val="tx1"/>
                </a:solidFill>
                <a:latin typeface="Tahoma" panose="020B0604030504040204" pitchFamily="34" charset="0"/>
                <a:ea typeface="宋体" panose="02010600030101010101" pitchFamily="2" charset="-122"/>
              </a:rPr>
              <a:t>4</a:t>
            </a:r>
            <a:r>
              <a:rPr kumimoji="1" lang="zh-CN" altLang="en-US" sz="2000">
                <a:solidFill>
                  <a:schemeClr val="tx1"/>
                </a:solidFill>
                <a:latin typeface="Tahoma" panose="020B0604030504040204" pitchFamily="34" charset="0"/>
                <a:ea typeface="宋体" panose="02010600030101010101" pitchFamily="2" charset="-122"/>
              </a:rPr>
              <a:t>月正式成为</a:t>
            </a:r>
            <a:r>
              <a:rPr kumimoji="1" lang="en-US" altLang="zh-CN" sz="2000">
                <a:solidFill>
                  <a:schemeClr val="tx1"/>
                </a:solidFill>
                <a:latin typeface="Tahoma" panose="020B0604030504040204" pitchFamily="34" charset="0"/>
                <a:ea typeface="宋体" panose="02010600030101010101" pitchFamily="2" charset="-122"/>
              </a:rPr>
              <a:t>YFKSS</a:t>
            </a:r>
            <a:r>
              <a:rPr kumimoji="1" lang="zh-CN" altLang="en-US" sz="2000">
                <a:solidFill>
                  <a:schemeClr val="tx1"/>
                </a:solidFill>
                <a:latin typeface="Tahoma" panose="020B0604030504040204" pitchFamily="34" charset="0"/>
                <a:ea typeface="宋体" panose="02010600030101010101" pitchFamily="2" charset="-122"/>
              </a:rPr>
              <a:t>指定的供应商能力提升合作伙伴</a:t>
            </a:r>
          </a:p>
        </p:txBody>
      </p:sp>
      <p:sp>
        <p:nvSpPr>
          <p:cNvPr id="16388" name="矩形 9"/>
          <p:cNvSpPr>
            <a:spLocks noChangeArrowheads="1"/>
          </p:cNvSpPr>
          <p:nvPr/>
        </p:nvSpPr>
        <p:spPr bwMode="auto">
          <a:xfrm>
            <a:off x="684213" y="4760913"/>
            <a:ext cx="4824412" cy="863600"/>
          </a:xfrm>
          <a:prstGeom prst="rect">
            <a:avLst/>
          </a:prstGeom>
          <a:solidFill>
            <a:srgbClr val="DEE4E7"/>
          </a:solidFill>
          <a:ln w="9525" algn="ctr">
            <a:solidFill>
              <a:schemeClr val="tx1"/>
            </a:solidFill>
            <a:miter lim="800000"/>
            <a:headEnd/>
            <a:tailEnd/>
          </a:ln>
        </p:spPr>
        <p:txBody>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b="1">
                <a:solidFill>
                  <a:srgbClr val="0000FF"/>
                </a:solidFill>
                <a:latin typeface="Tahoma" panose="020B0604030504040204" pitchFamily="34" charset="0"/>
                <a:ea typeface="宋体" panose="02010600030101010101" pitchFamily="2" charset="-122"/>
              </a:rPr>
              <a:t>合作领域：</a:t>
            </a:r>
            <a:endParaRPr kumimoji="1" lang="en-US" altLang="zh-CN" b="1">
              <a:solidFill>
                <a:srgbClr val="0000FF"/>
              </a:solidFill>
              <a:latin typeface="Tahoma" panose="020B0604030504040204" pitchFamily="34" charset="0"/>
              <a:ea typeface="宋体" panose="02010600030101010101" pitchFamily="2" charset="-122"/>
            </a:endParaRPr>
          </a:p>
          <a:p>
            <a:pPr eaLnBrk="1" hangingPunct="1">
              <a:lnSpc>
                <a:spcPct val="100000"/>
              </a:lnSpc>
              <a:spcBef>
                <a:spcPct val="0"/>
              </a:spcBef>
              <a:buClrTx/>
              <a:buFontTx/>
              <a:buNone/>
            </a:pPr>
            <a:r>
              <a:rPr kumimoji="1" lang="en-US" altLang="zh-CN">
                <a:solidFill>
                  <a:schemeClr val="tx1"/>
                </a:solidFill>
                <a:latin typeface="Tahoma" panose="020B0604030504040204" pitchFamily="34" charset="0"/>
                <a:ea typeface="宋体" panose="02010600030101010101" pitchFamily="2" charset="-122"/>
              </a:rPr>
              <a:t>1</a:t>
            </a:r>
            <a:r>
              <a:rPr kumimoji="1" lang="zh-CN" altLang="en-US">
                <a:solidFill>
                  <a:schemeClr val="tx1"/>
                </a:solidFill>
                <a:latin typeface="Tahoma" panose="020B0604030504040204" pitchFamily="34" charset="0"/>
                <a:ea typeface="宋体" panose="02010600030101010101" pitchFamily="2" charset="-122"/>
              </a:rPr>
              <a:t>、针对风险供应商，提供诊断、培训服务；</a:t>
            </a:r>
            <a:endParaRPr kumimoji="1" lang="en-US" altLang="zh-CN">
              <a:solidFill>
                <a:schemeClr val="tx1"/>
              </a:solidFill>
              <a:latin typeface="Tahoma" panose="020B0604030504040204" pitchFamily="34" charset="0"/>
              <a:ea typeface="宋体" panose="02010600030101010101" pitchFamily="2" charset="-122"/>
            </a:endParaRPr>
          </a:p>
          <a:p>
            <a:pPr eaLnBrk="1" hangingPunct="1">
              <a:lnSpc>
                <a:spcPct val="100000"/>
              </a:lnSpc>
              <a:spcBef>
                <a:spcPct val="0"/>
              </a:spcBef>
              <a:buClrTx/>
              <a:buFontTx/>
              <a:buNone/>
            </a:pPr>
            <a:r>
              <a:rPr kumimoji="1" lang="en-US" altLang="zh-CN">
                <a:solidFill>
                  <a:schemeClr val="tx1"/>
                </a:solidFill>
                <a:latin typeface="Tahoma" panose="020B0604030504040204" pitchFamily="34" charset="0"/>
                <a:ea typeface="宋体" panose="02010600030101010101" pitchFamily="2" charset="-122"/>
              </a:rPr>
              <a:t>2</a:t>
            </a:r>
            <a:r>
              <a:rPr kumimoji="1" lang="zh-CN" altLang="en-US">
                <a:solidFill>
                  <a:schemeClr val="tx1"/>
                </a:solidFill>
                <a:latin typeface="Tahoma" panose="020B0604030504040204" pitchFamily="34" charset="0"/>
                <a:ea typeface="宋体" panose="02010600030101010101" pitchFamily="2" charset="-122"/>
              </a:rPr>
              <a:t>、为风险供应商提供质量能力提升服务。</a:t>
            </a:r>
            <a:endParaRPr kumimoji="1" lang="en-US" altLang="zh-CN">
              <a:solidFill>
                <a:schemeClr val="tx1"/>
              </a:solidFill>
              <a:latin typeface="Tahoma" panose="020B0604030504040204" pitchFamily="34" charset="0"/>
              <a:ea typeface="宋体" panose="02010600030101010101" pitchFamily="2" charset="-122"/>
            </a:endParaRPr>
          </a:p>
        </p:txBody>
      </p:sp>
      <p:sp>
        <p:nvSpPr>
          <p:cNvPr id="16389"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公司介绍</a:t>
            </a:r>
          </a:p>
        </p:txBody>
      </p:sp>
      <p:pic>
        <p:nvPicPr>
          <p:cNvPr id="16390"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157413"/>
            <a:ext cx="3270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771775"/>
            <a:ext cx="15494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bwMode="auto">
          <a:xfrm>
            <a:off x="215900" y="3306763"/>
            <a:ext cx="3262313" cy="30638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wrap="none" lIns="36000" rIns="36000"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20000"/>
              </a:spcBef>
              <a:defRPr/>
            </a:pPr>
            <a:r>
              <a:rPr lang="zh-CN" altLang="en-US" sz="1000">
                <a:ea typeface="宋体" panose="02010600030101010101" pitchFamily="2" charset="-122"/>
              </a:rPr>
              <a:t>均胜电子收购百利得，继而以百利得为主体收购高田</a:t>
            </a:r>
          </a:p>
        </p:txBody>
      </p:sp>
      <p:pic>
        <p:nvPicPr>
          <p:cNvPr id="16393" name="图片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725" y="2092325"/>
            <a:ext cx="34591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483030"/>
      </p:ext>
    </p:extLst>
  </p:cSld>
  <p:clrMapOvr>
    <a:masterClrMapping/>
  </p:clrMapOvr>
  <p:transition spd="med">
    <p:cover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425" y="1601788"/>
            <a:ext cx="16573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上箭头标注 11"/>
          <p:cNvSpPr>
            <a:spLocks noChangeArrowheads="1"/>
          </p:cNvSpPr>
          <p:nvPr/>
        </p:nvSpPr>
        <p:spPr bwMode="auto">
          <a:xfrm>
            <a:off x="393700" y="3246438"/>
            <a:ext cx="7924800" cy="722312"/>
          </a:xfrm>
          <a:prstGeom prst="upArrowCallout">
            <a:avLst>
              <a:gd name="adj1" fmla="val 24990"/>
              <a:gd name="adj2" fmla="val 24990"/>
              <a:gd name="adj3" fmla="val 25000"/>
              <a:gd name="adj4" fmla="val 47972"/>
            </a:avLst>
          </a:prstGeom>
          <a:solidFill>
            <a:srgbClr val="DEE4E7"/>
          </a:solidFill>
          <a:ln w="9525" algn="ctr">
            <a:solidFill>
              <a:schemeClr val="tx1"/>
            </a:solidFill>
            <a:miter lim="800000"/>
            <a:headEnd/>
            <a:tailEnd/>
          </a:ln>
        </p:spPr>
        <p:txBody>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US" altLang="zh-CN" sz="1400">
                <a:solidFill>
                  <a:schemeClr val="tx1"/>
                </a:solidFill>
                <a:latin typeface="Tahoma" panose="020B0604030504040204" pitchFamily="34" charset="0"/>
                <a:ea typeface="宋体" panose="02010600030101010101" pitchFamily="2" charset="-122"/>
              </a:rPr>
              <a:t>2014</a:t>
            </a:r>
            <a:r>
              <a:rPr kumimoji="1" lang="zh-CN" altLang="en-US" sz="1400">
                <a:solidFill>
                  <a:schemeClr val="tx1"/>
                </a:solidFill>
                <a:latin typeface="Tahoma" panose="020B0604030504040204" pitchFamily="34" charset="0"/>
                <a:ea typeface="宋体" panose="02010600030101010101" pitchFamily="2" charset="-122"/>
              </a:rPr>
              <a:t>年</a:t>
            </a:r>
            <a:r>
              <a:rPr kumimoji="1" lang="en-US" altLang="zh-CN" sz="1400">
                <a:solidFill>
                  <a:schemeClr val="tx1"/>
                </a:solidFill>
                <a:latin typeface="Tahoma" panose="020B0604030504040204" pitchFamily="34" charset="0"/>
                <a:ea typeface="宋体" panose="02010600030101010101" pitchFamily="2" charset="-122"/>
              </a:rPr>
              <a:t>12</a:t>
            </a:r>
            <a:r>
              <a:rPr kumimoji="1" lang="zh-CN" altLang="en-US" sz="1400">
                <a:solidFill>
                  <a:schemeClr val="tx1"/>
                </a:solidFill>
                <a:latin typeface="Tahoma" panose="020B0604030504040204" pitchFamily="34" charset="0"/>
                <a:ea typeface="宋体" panose="02010600030101010101" pitchFamily="2" charset="-122"/>
              </a:rPr>
              <a:t>月开始与雅马哈发动机成为战略合作伙伴，有效将管理咨询的结果利用信息化进行落地</a:t>
            </a:r>
          </a:p>
        </p:txBody>
      </p:sp>
      <p:sp>
        <p:nvSpPr>
          <p:cNvPr id="17412"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公司介绍</a:t>
            </a:r>
          </a:p>
        </p:txBody>
      </p:sp>
      <p:pic>
        <p:nvPicPr>
          <p:cNvPr id="17413"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2092325"/>
            <a:ext cx="34591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 y="2078038"/>
            <a:ext cx="297656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4041775"/>
            <a:ext cx="4860925" cy="2611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636776"/>
      </p:ext>
    </p:extLst>
  </p:cSld>
  <p:clrMapOvr>
    <a:masterClrMapping/>
  </p:clrMapOvr>
  <p:transition spd="med">
    <p:cover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上箭头标注 11"/>
          <p:cNvSpPr>
            <a:spLocks noChangeArrowheads="1"/>
          </p:cNvSpPr>
          <p:nvPr/>
        </p:nvSpPr>
        <p:spPr bwMode="auto">
          <a:xfrm>
            <a:off x="323925" y="5589240"/>
            <a:ext cx="5630432" cy="917575"/>
          </a:xfrm>
          <a:prstGeom prst="upArrowCallout">
            <a:avLst>
              <a:gd name="adj1" fmla="val 24970"/>
              <a:gd name="adj2" fmla="val 25005"/>
              <a:gd name="adj3" fmla="val 25000"/>
              <a:gd name="adj4" fmla="val 55648"/>
            </a:avLst>
          </a:prstGeom>
          <a:solidFill>
            <a:srgbClr val="DEE4E7"/>
          </a:solidFill>
          <a:ln w="9525" algn="ctr">
            <a:solidFill>
              <a:schemeClr val="tx1"/>
            </a:solidFill>
            <a:miter lim="800000"/>
            <a:headEnd/>
            <a:tailEnd/>
          </a:ln>
        </p:spPr>
        <p:txBody>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zh-CN" altLang="en-US" sz="2000">
                <a:solidFill>
                  <a:schemeClr val="tx1"/>
                </a:solidFill>
                <a:latin typeface="Tahoma" panose="020B0604030504040204" pitchFamily="34" charset="0"/>
                <a:ea typeface="宋体" panose="02010600030101010101" pitchFamily="2" charset="-122"/>
              </a:rPr>
              <a:t>部分其他长期战略合作伙伴</a:t>
            </a:r>
          </a:p>
        </p:txBody>
      </p:sp>
      <p:sp>
        <p:nvSpPr>
          <p:cNvPr id="18436"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公司介绍</a:t>
            </a:r>
          </a:p>
        </p:txBody>
      </p:sp>
      <p:pic>
        <p:nvPicPr>
          <p:cNvPr id="1843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015" y="1616914"/>
            <a:ext cx="6540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338" y="1844720"/>
            <a:ext cx="17256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4475" y="2606040"/>
            <a:ext cx="1905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7425" y="1601788"/>
            <a:ext cx="16573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725" y="2092325"/>
            <a:ext cx="34591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146" y="2574958"/>
            <a:ext cx="1232379" cy="652294"/>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455" y="3470945"/>
            <a:ext cx="887760" cy="760145"/>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47825" y="3515628"/>
            <a:ext cx="1879600" cy="635000"/>
          </a:xfrm>
          <a:prstGeom prst="rect">
            <a:avLst/>
          </a:prstGeom>
        </p:spPr>
      </p:pic>
      <p:pic>
        <p:nvPicPr>
          <p:cNvPr id="5" name="图片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4857" y="3541299"/>
            <a:ext cx="2349500" cy="736600"/>
          </a:xfrm>
          <a:prstGeom prst="rect">
            <a:avLst/>
          </a:prstGeom>
        </p:spPr>
      </p:pic>
      <p:grpSp>
        <p:nvGrpSpPr>
          <p:cNvPr id="8" name="组合 7"/>
          <p:cNvGrpSpPr/>
          <p:nvPr/>
        </p:nvGrpSpPr>
        <p:grpSpPr>
          <a:xfrm>
            <a:off x="1725612" y="4561558"/>
            <a:ext cx="1801813" cy="523626"/>
            <a:chOff x="1725612" y="4561558"/>
            <a:chExt cx="1801813" cy="523626"/>
          </a:xfrm>
        </p:grpSpPr>
        <p:pic>
          <p:nvPicPr>
            <p:cNvPr id="6" name="图片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25612" y="4561558"/>
              <a:ext cx="1724025" cy="219075"/>
            </a:xfrm>
            <a:prstGeom prst="rect">
              <a:avLst/>
            </a:prstGeom>
          </p:spPr>
        </p:pic>
        <p:sp>
          <p:nvSpPr>
            <p:cNvPr id="7" name="矩形 6"/>
            <p:cNvSpPr/>
            <p:nvPr/>
          </p:nvSpPr>
          <p:spPr>
            <a:xfrm>
              <a:off x="1725612" y="4780633"/>
              <a:ext cx="1801813" cy="3045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江苏天鹏电源</a:t>
              </a:r>
            </a:p>
          </p:txBody>
        </p:sp>
      </p:grpSp>
      <p:grpSp>
        <p:nvGrpSpPr>
          <p:cNvPr id="12" name="组合 11"/>
          <p:cNvGrpSpPr/>
          <p:nvPr/>
        </p:nvGrpSpPr>
        <p:grpSpPr>
          <a:xfrm>
            <a:off x="0" y="4561558"/>
            <a:ext cx="1801813" cy="568550"/>
            <a:chOff x="0" y="4498129"/>
            <a:chExt cx="1801813" cy="568550"/>
          </a:xfrm>
        </p:grpSpPr>
        <p:pic>
          <p:nvPicPr>
            <p:cNvPr id="11" name="图片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486" y="4498129"/>
              <a:ext cx="1571338" cy="301511"/>
            </a:xfrm>
            <a:prstGeom prst="rect">
              <a:avLst/>
            </a:prstGeom>
          </p:spPr>
        </p:pic>
        <p:sp>
          <p:nvSpPr>
            <p:cNvPr id="17" name="矩形 16"/>
            <p:cNvSpPr/>
            <p:nvPr/>
          </p:nvSpPr>
          <p:spPr>
            <a:xfrm>
              <a:off x="0" y="4762128"/>
              <a:ext cx="1801813" cy="3045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浙江南都电源</a:t>
              </a:r>
            </a:p>
          </p:txBody>
        </p:sp>
      </p:grpSp>
      <p:pic>
        <p:nvPicPr>
          <p:cNvPr id="13" name="图片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07904" y="4451281"/>
            <a:ext cx="2246453" cy="546435"/>
          </a:xfrm>
          <a:prstGeom prst="rect">
            <a:avLst/>
          </a:prstGeom>
        </p:spPr>
      </p:pic>
      <p:pic>
        <p:nvPicPr>
          <p:cNvPr id="14" name="图片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28184" y="3625831"/>
            <a:ext cx="1519249" cy="514354"/>
          </a:xfrm>
          <a:prstGeom prst="rect">
            <a:avLst/>
          </a:prstGeom>
        </p:spPr>
      </p:pic>
      <p:pic>
        <p:nvPicPr>
          <p:cNvPr id="16" name="图片 15">
            <a:extLst>
              <a:ext uri="{FF2B5EF4-FFF2-40B4-BE49-F238E27FC236}">
                <a16:creationId xmlns:a16="http://schemas.microsoft.com/office/drawing/2014/main" id="{2AF91931-5F3C-4ADB-809E-03D1656E9B2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84903" y="4584003"/>
            <a:ext cx="1347797" cy="280990"/>
          </a:xfrm>
          <a:prstGeom prst="rect">
            <a:avLst/>
          </a:prstGeom>
        </p:spPr>
      </p:pic>
      <p:pic>
        <p:nvPicPr>
          <p:cNvPr id="19" name="图片 18">
            <a:extLst>
              <a:ext uri="{FF2B5EF4-FFF2-40B4-BE49-F238E27FC236}">
                <a16:creationId xmlns:a16="http://schemas.microsoft.com/office/drawing/2014/main" id="{3125105C-F0C2-4092-AB22-CDEA58BAA53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9045" y="5225376"/>
            <a:ext cx="2347930" cy="519116"/>
          </a:xfrm>
          <a:prstGeom prst="rect">
            <a:avLst/>
          </a:prstGeom>
        </p:spPr>
      </p:pic>
      <p:pic>
        <p:nvPicPr>
          <p:cNvPr id="21" name="图片 20">
            <a:extLst>
              <a:ext uri="{FF2B5EF4-FFF2-40B4-BE49-F238E27FC236}">
                <a16:creationId xmlns:a16="http://schemas.microsoft.com/office/drawing/2014/main" id="{072F8B56-5CEA-4BAF-95E3-E0EDACDA34C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01926" y="5142988"/>
            <a:ext cx="1166821" cy="528641"/>
          </a:xfrm>
          <a:prstGeom prst="rect">
            <a:avLst/>
          </a:prstGeom>
        </p:spPr>
      </p:pic>
      <p:pic>
        <p:nvPicPr>
          <p:cNvPr id="23" name="图片 22">
            <a:extLst>
              <a:ext uri="{FF2B5EF4-FFF2-40B4-BE49-F238E27FC236}">
                <a16:creationId xmlns:a16="http://schemas.microsoft.com/office/drawing/2014/main" id="{E674DB17-DBFB-49A7-B207-9D7270B7052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57911" y="5130108"/>
            <a:ext cx="961251" cy="521241"/>
          </a:xfrm>
          <a:prstGeom prst="rect">
            <a:avLst/>
          </a:prstGeom>
        </p:spPr>
      </p:pic>
      <p:pic>
        <p:nvPicPr>
          <p:cNvPr id="25" name="图片 24">
            <a:extLst>
              <a:ext uri="{FF2B5EF4-FFF2-40B4-BE49-F238E27FC236}">
                <a16:creationId xmlns:a16="http://schemas.microsoft.com/office/drawing/2014/main" id="{26CF7C63-B4AA-4322-9410-36C8E18322E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08326" y="5142988"/>
            <a:ext cx="1209684" cy="528641"/>
          </a:xfrm>
          <a:prstGeom prst="rect">
            <a:avLst/>
          </a:prstGeom>
        </p:spPr>
      </p:pic>
    </p:spTree>
    <p:extLst>
      <p:ext uri="{BB962C8B-B14F-4D97-AF65-F5344CB8AC3E}">
        <p14:creationId xmlns:p14="http://schemas.microsoft.com/office/powerpoint/2010/main" val="1245331820"/>
      </p:ext>
    </p:extLst>
  </p:cSld>
  <p:clrMapOvr>
    <a:masterClrMapping/>
  </p:clrMapOvr>
  <p:transition spd="med">
    <p:cover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公司组织结构</a:t>
            </a:r>
          </a:p>
        </p:txBody>
      </p:sp>
      <p:sp>
        <p:nvSpPr>
          <p:cNvPr id="19459" name="圆角矩形 213"/>
          <p:cNvSpPr>
            <a:spLocks noChangeArrowheads="1"/>
          </p:cNvSpPr>
          <p:nvPr/>
        </p:nvSpPr>
        <p:spPr bwMode="auto">
          <a:xfrm>
            <a:off x="2667000" y="1449388"/>
            <a:ext cx="863600" cy="285750"/>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pPr>
            <a:r>
              <a:rPr lang="zh-CN" altLang="en-US" sz="1200">
                <a:solidFill>
                  <a:schemeClr val="tx1"/>
                </a:solidFill>
                <a:latin typeface="微软雅黑" panose="020B0503020204020204" pitchFamily="34" charset="-122"/>
                <a:ea typeface="微软雅黑" panose="020B0503020204020204" pitchFamily="34" charset="-122"/>
              </a:rPr>
              <a:t>总经理</a:t>
            </a:r>
            <a:endParaRPr lang="en-US" altLang="ko-KR" sz="1200">
              <a:solidFill>
                <a:schemeClr val="tx1"/>
              </a:solidFill>
              <a:latin typeface="微软雅黑" panose="020B0503020204020204" pitchFamily="34" charset="-122"/>
              <a:ea typeface="微软雅黑" panose="020B0503020204020204" pitchFamily="34" charset="-122"/>
            </a:endParaRPr>
          </a:p>
        </p:txBody>
      </p:sp>
      <p:sp>
        <p:nvSpPr>
          <p:cNvPr id="65" name="圆角矩形 225"/>
          <p:cNvSpPr>
            <a:spLocks noChangeArrowheads="1"/>
          </p:cNvSpPr>
          <p:nvPr/>
        </p:nvSpPr>
        <p:spPr bwMode="auto">
          <a:xfrm>
            <a:off x="1763713" y="2492375"/>
            <a:ext cx="1103312" cy="285750"/>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培训事业部</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66" name="圆角矩形 226"/>
          <p:cNvSpPr>
            <a:spLocks noChangeArrowheads="1"/>
          </p:cNvSpPr>
          <p:nvPr/>
        </p:nvSpPr>
        <p:spPr bwMode="auto">
          <a:xfrm>
            <a:off x="2090738" y="2994025"/>
            <a:ext cx="1041400"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培训开发工程师</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67" name="圆角矩形 229"/>
          <p:cNvSpPr>
            <a:spLocks noChangeArrowheads="1"/>
          </p:cNvSpPr>
          <p:nvPr/>
        </p:nvSpPr>
        <p:spPr bwMode="auto">
          <a:xfrm>
            <a:off x="2090738" y="3503613"/>
            <a:ext cx="1039812"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老师助理</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68" name="圆角矩形 231"/>
          <p:cNvSpPr>
            <a:spLocks noChangeArrowheads="1"/>
          </p:cNvSpPr>
          <p:nvPr/>
        </p:nvSpPr>
        <p:spPr bwMode="auto">
          <a:xfrm>
            <a:off x="2090738" y="4011613"/>
            <a:ext cx="1039812"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培训师</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69" name="圆角矩形 233"/>
          <p:cNvSpPr>
            <a:spLocks noChangeArrowheads="1"/>
          </p:cNvSpPr>
          <p:nvPr/>
        </p:nvSpPr>
        <p:spPr bwMode="auto">
          <a:xfrm>
            <a:off x="2090738" y="4521200"/>
            <a:ext cx="1039812" cy="288925"/>
          </a:xfrm>
          <a:prstGeom prst="roundRect">
            <a:avLst>
              <a:gd name="adj" fmla="val 29782"/>
            </a:avLst>
          </a:prstGeom>
          <a:solidFill>
            <a:srgbClr val="FFFF00"/>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研修工程师</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70" name="圆角矩形 239"/>
          <p:cNvSpPr>
            <a:spLocks noChangeArrowheads="1"/>
          </p:cNvSpPr>
          <p:nvPr/>
        </p:nvSpPr>
        <p:spPr bwMode="auto">
          <a:xfrm>
            <a:off x="606425" y="2492375"/>
            <a:ext cx="979488" cy="285750"/>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市场部</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71" name="圆角矩形 240"/>
          <p:cNvSpPr>
            <a:spLocks noChangeArrowheads="1"/>
          </p:cNvSpPr>
          <p:nvPr/>
        </p:nvSpPr>
        <p:spPr bwMode="auto">
          <a:xfrm>
            <a:off x="530225" y="2992438"/>
            <a:ext cx="250825" cy="1062037"/>
          </a:xfrm>
          <a:prstGeom prst="roundRect">
            <a:avLst>
              <a:gd name="adj" fmla="val 29782"/>
            </a:avLst>
          </a:prstGeom>
          <a:solidFill>
            <a:srgbClr val="DEE4E7"/>
          </a:solidFill>
          <a:ln w="9525" algn="ctr">
            <a:solidFill>
              <a:schemeClr val="tx1"/>
            </a:solidFill>
            <a:miter lim="800000"/>
            <a:headEnd/>
            <a:tailEnd/>
          </a:ln>
        </p:spPr>
        <p:txBody>
          <a:bodyPr anchor="ctr"/>
          <a:lstStyle/>
          <a:p>
            <a:pPr algn="ctr">
              <a:defRPr/>
            </a:pPr>
            <a:r>
              <a:rPr lang="zh-CN" altLang="en-US" sz="1050" dirty="0">
                <a:solidFill>
                  <a:schemeClr val="tx1"/>
                </a:solidFill>
                <a:latin typeface="微软雅黑" panose="020B0503020204020204" pitchFamily="34" charset="-122"/>
                <a:ea typeface="微软雅黑" panose="020B0503020204020204" pitchFamily="34" charset="-122"/>
              </a:rPr>
              <a:t>客户经理</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74" name="圆角矩形 248"/>
          <p:cNvSpPr>
            <a:spLocks noChangeArrowheads="1"/>
          </p:cNvSpPr>
          <p:nvPr/>
        </p:nvSpPr>
        <p:spPr bwMode="auto">
          <a:xfrm>
            <a:off x="3044825" y="2492375"/>
            <a:ext cx="1346200" cy="285750"/>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认证咨询事业部</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75" name="圆角矩形 249"/>
          <p:cNvSpPr>
            <a:spLocks noChangeArrowheads="1"/>
          </p:cNvSpPr>
          <p:nvPr/>
        </p:nvSpPr>
        <p:spPr bwMode="auto">
          <a:xfrm>
            <a:off x="3444875" y="2994025"/>
            <a:ext cx="1041400"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咨询开发工程师</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77" name="圆角矩形 252"/>
          <p:cNvSpPr>
            <a:spLocks noChangeArrowheads="1"/>
          </p:cNvSpPr>
          <p:nvPr/>
        </p:nvSpPr>
        <p:spPr bwMode="auto">
          <a:xfrm>
            <a:off x="3444875" y="3503613"/>
            <a:ext cx="1041400"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产品认证咨询师</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79" name="圆角矩形 254"/>
          <p:cNvSpPr>
            <a:spLocks noChangeArrowheads="1"/>
          </p:cNvSpPr>
          <p:nvPr/>
        </p:nvSpPr>
        <p:spPr bwMode="auto">
          <a:xfrm>
            <a:off x="3444875" y="4014788"/>
            <a:ext cx="1041400"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体系认证咨询师</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81" name="圆角矩形 264"/>
          <p:cNvSpPr>
            <a:spLocks noChangeArrowheads="1"/>
          </p:cNvSpPr>
          <p:nvPr/>
        </p:nvSpPr>
        <p:spPr bwMode="auto">
          <a:xfrm>
            <a:off x="7464425" y="2492375"/>
            <a:ext cx="1103313" cy="285750"/>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综合管理部</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82" name="圆角矩形 265"/>
          <p:cNvSpPr>
            <a:spLocks noChangeArrowheads="1"/>
          </p:cNvSpPr>
          <p:nvPr/>
        </p:nvSpPr>
        <p:spPr bwMode="auto">
          <a:xfrm>
            <a:off x="7783513" y="2989263"/>
            <a:ext cx="857250"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en-US" altLang="zh-CN" sz="1050" dirty="0">
                <a:solidFill>
                  <a:schemeClr val="tx1"/>
                </a:solidFill>
                <a:latin typeface="微软雅黑" panose="020B0503020204020204" pitchFamily="34" charset="-122"/>
                <a:ea typeface="微软雅黑" panose="020B0503020204020204" pitchFamily="34" charset="-122"/>
              </a:rPr>
              <a:t>IT</a:t>
            </a:r>
            <a:r>
              <a:rPr lang="zh-CN" altLang="en-US" sz="1050" dirty="0">
                <a:solidFill>
                  <a:schemeClr val="tx1"/>
                </a:solidFill>
                <a:latin typeface="微软雅黑" panose="020B0503020204020204" pitchFamily="34" charset="-122"/>
                <a:ea typeface="微软雅黑" panose="020B0503020204020204" pitchFamily="34" charset="-122"/>
              </a:rPr>
              <a:t>工程师</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83" name="圆角矩形 269"/>
          <p:cNvSpPr>
            <a:spLocks noChangeArrowheads="1"/>
          </p:cNvSpPr>
          <p:nvPr/>
        </p:nvSpPr>
        <p:spPr bwMode="auto">
          <a:xfrm>
            <a:off x="7783513" y="3500438"/>
            <a:ext cx="857250"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en-US" altLang="zh-CN" sz="1050" dirty="0">
                <a:solidFill>
                  <a:schemeClr val="tx1"/>
                </a:solidFill>
                <a:latin typeface="微软雅黑" panose="020B0503020204020204" pitchFamily="34" charset="-122"/>
                <a:ea typeface="微软雅黑" panose="020B0503020204020204" pitchFamily="34" charset="-122"/>
              </a:rPr>
              <a:t>HR</a:t>
            </a:r>
            <a:r>
              <a:rPr lang="zh-CN" altLang="en-US" sz="1050" dirty="0">
                <a:solidFill>
                  <a:schemeClr val="tx1"/>
                </a:solidFill>
                <a:latin typeface="微软雅黑" panose="020B0503020204020204" pitchFamily="34" charset="-122"/>
                <a:ea typeface="微软雅黑" panose="020B0503020204020204" pitchFamily="34" charset="-122"/>
              </a:rPr>
              <a:t>工程师</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84" name="圆角矩形 270"/>
          <p:cNvSpPr>
            <a:spLocks noChangeArrowheads="1"/>
          </p:cNvSpPr>
          <p:nvPr/>
        </p:nvSpPr>
        <p:spPr bwMode="auto">
          <a:xfrm>
            <a:off x="7783513" y="4011613"/>
            <a:ext cx="857250"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会计</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85" name="圆角矩形 248"/>
          <p:cNvSpPr>
            <a:spLocks noChangeArrowheads="1"/>
          </p:cNvSpPr>
          <p:nvPr/>
        </p:nvSpPr>
        <p:spPr bwMode="auto">
          <a:xfrm>
            <a:off x="4568825" y="2492375"/>
            <a:ext cx="1241425" cy="285750"/>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精益</a:t>
            </a:r>
            <a:r>
              <a:rPr lang="en-US" altLang="zh-CN" sz="1050" dirty="0">
                <a:solidFill>
                  <a:schemeClr val="tx1"/>
                </a:solidFill>
                <a:latin typeface="微软雅黑" panose="020B0503020204020204" pitchFamily="34" charset="-122"/>
                <a:ea typeface="微软雅黑" panose="020B0503020204020204" pitchFamily="34" charset="-122"/>
              </a:rPr>
              <a:t>6</a:t>
            </a:r>
            <a:r>
              <a:rPr lang="el-GR" altLang="zh-CN" sz="1050" dirty="0">
                <a:solidFill>
                  <a:schemeClr val="tx1"/>
                </a:solidFill>
                <a:latin typeface="微软雅黑" panose="020B0503020204020204" pitchFamily="34" charset="-122"/>
                <a:ea typeface="微软雅黑" panose="020B0503020204020204" pitchFamily="34" charset="-122"/>
              </a:rPr>
              <a:t>σ</a:t>
            </a:r>
            <a:r>
              <a:rPr lang="zh-CN" altLang="en-US" sz="1050" dirty="0">
                <a:solidFill>
                  <a:schemeClr val="tx1"/>
                </a:solidFill>
                <a:latin typeface="微软雅黑" panose="020B0503020204020204" pitchFamily="34" charset="-122"/>
                <a:ea typeface="微软雅黑" panose="020B0503020204020204" pitchFamily="34" charset="-122"/>
              </a:rPr>
              <a:t>事业部</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86" name="圆角矩形 249"/>
          <p:cNvSpPr>
            <a:spLocks noChangeArrowheads="1"/>
          </p:cNvSpPr>
          <p:nvPr/>
        </p:nvSpPr>
        <p:spPr bwMode="auto">
          <a:xfrm>
            <a:off x="4984750" y="2994025"/>
            <a:ext cx="1041400"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精益开发工程师</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87" name="圆角矩形 252"/>
          <p:cNvSpPr>
            <a:spLocks noChangeArrowheads="1"/>
          </p:cNvSpPr>
          <p:nvPr/>
        </p:nvSpPr>
        <p:spPr bwMode="auto">
          <a:xfrm>
            <a:off x="4984750" y="3503613"/>
            <a:ext cx="1041400"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en-US" altLang="zh-CN" sz="1050" dirty="0">
                <a:solidFill>
                  <a:schemeClr val="tx1"/>
                </a:solidFill>
                <a:latin typeface="微软雅黑" panose="020B0503020204020204" pitchFamily="34" charset="-122"/>
                <a:ea typeface="微软雅黑" panose="020B0503020204020204" pitchFamily="34" charset="-122"/>
              </a:rPr>
              <a:t>6</a:t>
            </a:r>
            <a:r>
              <a:rPr lang="el-GR" altLang="zh-CN" sz="1050" dirty="0">
                <a:solidFill>
                  <a:schemeClr val="tx1"/>
                </a:solidFill>
                <a:latin typeface="微软雅黑" panose="020B0503020204020204" pitchFamily="34" charset="-122"/>
                <a:ea typeface="微软雅黑" panose="020B0503020204020204" pitchFamily="34" charset="-122"/>
              </a:rPr>
              <a:t>σ</a:t>
            </a:r>
            <a:r>
              <a:rPr lang="zh-CN" altLang="en-US" sz="1050" dirty="0">
                <a:solidFill>
                  <a:schemeClr val="tx1"/>
                </a:solidFill>
                <a:latin typeface="微软雅黑" panose="020B0503020204020204" pitchFamily="34" charset="-122"/>
                <a:ea typeface="微软雅黑" panose="020B0503020204020204" pitchFamily="34" charset="-122"/>
              </a:rPr>
              <a:t>咨询师</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88" name="圆角矩形 254"/>
          <p:cNvSpPr>
            <a:spLocks noChangeArrowheads="1"/>
          </p:cNvSpPr>
          <p:nvPr/>
        </p:nvSpPr>
        <p:spPr bwMode="auto">
          <a:xfrm>
            <a:off x="4984750" y="4014788"/>
            <a:ext cx="1041400"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a:solidFill>
                  <a:schemeClr val="tx1"/>
                </a:solidFill>
                <a:latin typeface="微软雅黑" panose="020B0503020204020204" pitchFamily="34" charset="-122"/>
                <a:ea typeface="微软雅黑" panose="020B0503020204020204" pitchFamily="34" charset="-122"/>
              </a:rPr>
              <a:t>精益咨询师</a:t>
            </a:r>
            <a:endParaRPr lang="en-US" altLang="ko-KR" sz="1050">
              <a:solidFill>
                <a:schemeClr val="tx1"/>
              </a:solidFill>
              <a:latin typeface="微软雅黑" panose="020B0503020204020204" pitchFamily="34" charset="-122"/>
              <a:ea typeface="微软雅黑" panose="020B0503020204020204" pitchFamily="34" charset="-122"/>
            </a:endParaRPr>
          </a:p>
        </p:txBody>
      </p:sp>
      <p:sp>
        <p:nvSpPr>
          <p:cNvPr id="89" name="圆角矩形 248"/>
          <p:cNvSpPr>
            <a:spLocks noChangeArrowheads="1"/>
          </p:cNvSpPr>
          <p:nvPr/>
        </p:nvSpPr>
        <p:spPr bwMode="auto">
          <a:xfrm>
            <a:off x="5988050" y="2492375"/>
            <a:ext cx="1298575" cy="285750"/>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信息咨询事业部</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90" name="圆角矩形 249"/>
          <p:cNvSpPr>
            <a:spLocks noChangeArrowheads="1"/>
          </p:cNvSpPr>
          <p:nvPr/>
        </p:nvSpPr>
        <p:spPr bwMode="auto">
          <a:xfrm>
            <a:off x="6345238" y="2997200"/>
            <a:ext cx="1041400"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信息规划工程师</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91" name="圆角矩形 260"/>
          <p:cNvSpPr>
            <a:spLocks noChangeArrowheads="1"/>
          </p:cNvSpPr>
          <p:nvPr/>
        </p:nvSpPr>
        <p:spPr bwMode="auto">
          <a:xfrm>
            <a:off x="530225" y="4167188"/>
            <a:ext cx="250825" cy="1009650"/>
          </a:xfrm>
          <a:prstGeom prst="roundRect">
            <a:avLst>
              <a:gd name="adj" fmla="val 29782"/>
            </a:avLst>
          </a:prstGeom>
          <a:solidFill>
            <a:srgbClr val="DEE4E7"/>
          </a:solidFill>
          <a:ln w="9525" algn="ctr">
            <a:solidFill>
              <a:schemeClr val="tx1"/>
            </a:solidFill>
            <a:miter lim="800000"/>
            <a:headEnd/>
            <a:tailEnd/>
          </a:ln>
        </p:spPr>
        <p:txBody>
          <a:bodyPr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销售</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92" name="圆角矩形 260"/>
          <p:cNvSpPr>
            <a:spLocks noChangeArrowheads="1"/>
          </p:cNvSpPr>
          <p:nvPr/>
        </p:nvSpPr>
        <p:spPr bwMode="auto">
          <a:xfrm>
            <a:off x="984250" y="2995613"/>
            <a:ext cx="230188" cy="1062037"/>
          </a:xfrm>
          <a:prstGeom prst="roundRect">
            <a:avLst>
              <a:gd name="adj" fmla="val 29782"/>
            </a:avLst>
          </a:prstGeom>
          <a:solidFill>
            <a:srgbClr val="DEE4E7"/>
          </a:solidFill>
          <a:ln w="9525" algn="ctr">
            <a:solidFill>
              <a:schemeClr val="tx1"/>
            </a:solidFill>
            <a:miter lim="800000"/>
            <a:headEnd/>
            <a:tailEnd/>
          </a:ln>
        </p:spPr>
        <p:txBody>
          <a:bodyPr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销售代表</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93" name="圆角矩形 260"/>
          <p:cNvSpPr>
            <a:spLocks noChangeArrowheads="1"/>
          </p:cNvSpPr>
          <p:nvPr/>
        </p:nvSpPr>
        <p:spPr bwMode="auto">
          <a:xfrm>
            <a:off x="1414463" y="2992438"/>
            <a:ext cx="230187" cy="1062037"/>
          </a:xfrm>
          <a:prstGeom prst="roundRect">
            <a:avLst>
              <a:gd name="adj" fmla="val 29782"/>
            </a:avLst>
          </a:prstGeom>
          <a:solidFill>
            <a:srgbClr val="FF1400"/>
          </a:solidFill>
          <a:ln w="9525" algn="ctr">
            <a:solidFill>
              <a:schemeClr val="tx1"/>
            </a:solidFill>
            <a:miter lim="800000"/>
            <a:headEnd/>
            <a:tailEnd/>
          </a:ln>
        </p:spPr>
        <p:txBody>
          <a:bodyPr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分公司</a:t>
            </a:r>
            <a:endParaRPr lang="en-US" altLang="ko-KR" sz="1050" dirty="0">
              <a:solidFill>
                <a:schemeClr val="tx1"/>
              </a:solidFill>
              <a:latin typeface="微软雅黑" panose="020B0503020204020204" pitchFamily="34" charset="-122"/>
              <a:ea typeface="微软雅黑" panose="020B0503020204020204" pitchFamily="34" charset="-122"/>
            </a:endParaRPr>
          </a:p>
        </p:txBody>
      </p:sp>
      <p:cxnSp>
        <p:nvCxnSpPr>
          <p:cNvPr id="19484" name="肘形连接符 69"/>
          <p:cNvCxnSpPr>
            <a:cxnSpLocks noChangeShapeType="1"/>
            <a:stCxn id="70" idx="2"/>
            <a:endCxn id="93" idx="0"/>
          </p:cNvCxnSpPr>
          <p:nvPr/>
        </p:nvCxnSpPr>
        <p:spPr bwMode="auto">
          <a:xfrm rot="16200000" flipH="1">
            <a:off x="1205706" y="2667794"/>
            <a:ext cx="214313" cy="434975"/>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85" name="肘形连接符 169"/>
          <p:cNvCxnSpPr>
            <a:cxnSpLocks noChangeShapeType="1"/>
            <a:stCxn id="71" idx="2"/>
            <a:endCxn id="91" idx="0"/>
          </p:cNvCxnSpPr>
          <p:nvPr/>
        </p:nvCxnSpPr>
        <p:spPr bwMode="auto">
          <a:xfrm rot="5400000">
            <a:off x="599281" y="4110832"/>
            <a:ext cx="112713" cy="0"/>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86" name="肘形连接符 172"/>
          <p:cNvCxnSpPr>
            <a:cxnSpLocks noChangeShapeType="1"/>
            <a:stCxn id="70" idx="2"/>
            <a:endCxn id="92" idx="0"/>
          </p:cNvCxnSpPr>
          <p:nvPr/>
        </p:nvCxnSpPr>
        <p:spPr bwMode="auto">
          <a:xfrm rot="16200000" flipH="1">
            <a:off x="988219" y="2885281"/>
            <a:ext cx="217488" cy="3175"/>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87" name="肘形连接符 175"/>
          <p:cNvCxnSpPr>
            <a:cxnSpLocks noChangeShapeType="1"/>
            <a:stCxn id="19459" idx="2"/>
            <a:endCxn id="70" idx="0"/>
          </p:cNvCxnSpPr>
          <p:nvPr/>
        </p:nvCxnSpPr>
        <p:spPr bwMode="auto">
          <a:xfrm rot="5400000">
            <a:off x="1718469" y="1112044"/>
            <a:ext cx="757237" cy="2003425"/>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88" name="肘形连接符 178"/>
          <p:cNvCxnSpPr>
            <a:cxnSpLocks noChangeShapeType="1"/>
            <a:stCxn id="19459" idx="2"/>
            <a:endCxn id="65" idx="0"/>
          </p:cNvCxnSpPr>
          <p:nvPr/>
        </p:nvCxnSpPr>
        <p:spPr bwMode="auto">
          <a:xfrm rot="5400000">
            <a:off x="2328863" y="1722438"/>
            <a:ext cx="757237" cy="782637"/>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89" name="肘形连接符 181"/>
          <p:cNvCxnSpPr>
            <a:cxnSpLocks noChangeShapeType="1"/>
            <a:stCxn id="19459" idx="2"/>
            <a:endCxn id="74" idx="0"/>
          </p:cNvCxnSpPr>
          <p:nvPr/>
        </p:nvCxnSpPr>
        <p:spPr bwMode="auto">
          <a:xfrm rot="16200000" flipH="1">
            <a:off x="3029744" y="1804194"/>
            <a:ext cx="757237" cy="619125"/>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0" name="肘形连接符 184"/>
          <p:cNvCxnSpPr>
            <a:cxnSpLocks noChangeShapeType="1"/>
            <a:stCxn id="19459" idx="2"/>
            <a:endCxn id="85" idx="0"/>
          </p:cNvCxnSpPr>
          <p:nvPr/>
        </p:nvCxnSpPr>
        <p:spPr bwMode="auto">
          <a:xfrm rot="16200000" flipH="1">
            <a:off x="3765550" y="1068388"/>
            <a:ext cx="757237" cy="2090738"/>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1" name="肘形连接符 187"/>
          <p:cNvCxnSpPr>
            <a:cxnSpLocks noChangeShapeType="1"/>
            <a:stCxn id="19459" idx="2"/>
            <a:endCxn id="89" idx="0"/>
          </p:cNvCxnSpPr>
          <p:nvPr/>
        </p:nvCxnSpPr>
        <p:spPr bwMode="auto">
          <a:xfrm rot="16200000" flipH="1">
            <a:off x="4489450" y="344488"/>
            <a:ext cx="757237" cy="3538538"/>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2" name="肘形连接符 190"/>
          <p:cNvCxnSpPr>
            <a:cxnSpLocks noChangeShapeType="1"/>
            <a:stCxn id="19459" idx="2"/>
            <a:endCxn id="81" idx="0"/>
          </p:cNvCxnSpPr>
          <p:nvPr/>
        </p:nvCxnSpPr>
        <p:spPr bwMode="auto">
          <a:xfrm rot="16200000" flipH="1">
            <a:off x="5179219" y="-345281"/>
            <a:ext cx="757237" cy="4918075"/>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3" name="肘形连接符 193"/>
          <p:cNvCxnSpPr>
            <a:cxnSpLocks noChangeShapeType="1"/>
            <a:endCxn id="66" idx="1"/>
          </p:cNvCxnSpPr>
          <p:nvPr/>
        </p:nvCxnSpPr>
        <p:spPr bwMode="auto">
          <a:xfrm rot="16200000" flipH="1">
            <a:off x="1834357" y="2882106"/>
            <a:ext cx="363538" cy="149225"/>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4" name="肘形连接符 196"/>
          <p:cNvCxnSpPr>
            <a:cxnSpLocks noChangeShapeType="1"/>
            <a:endCxn id="67" idx="1"/>
          </p:cNvCxnSpPr>
          <p:nvPr/>
        </p:nvCxnSpPr>
        <p:spPr bwMode="auto">
          <a:xfrm rot="16200000" flipH="1">
            <a:off x="1578769" y="3136106"/>
            <a:ext cx="873125" cy="15081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5" name="肘形连接符 199"/>
          <p:cNvCxnSpPr>
            <a:cxnSpLocks noChangeShapeType="1"/>
            <a:endCxn id="68" idx="1"/>
          </p:cNvCxnSpPr>
          <p:nvPr/>
        </p:nvCxnSpPr>
        <p:spPr bwMode="auto">
          <a:xfrm rot="16200000" flipH="1">
            <a:off x="1324769" y="3390106"/>
            <a:ext cx="1381125" cy="15081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6" name="肘形连接符 200"/>
          <p:cNvCxnSpPr>
            <a:cxnSpLocks noChangeShapeType="1"/>
            <a:endCxn id="69" idx="1"/>
          </p:cNvCxnSpPr>
          <p:nvPr/>
        </p:nvCxnSpPr>
        <p:spPr bwMode="auto">
          <a:xfrm rot="16200000" flipH="1">
            <a:off x="1076325" y="3651250"/>
            <a:ext cx="1878013" cy="15081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7" name="肘形连接符 209"/>
          <p:cNvCxnSpPr>
            <a:cxnSpLocks noChangeShapeType="1"/>
            <a:endCxn id="75" idx="1"/>
          </p:cNvCxnSpPr>
          <p:nvPr/>
        </p:nvCxnSpPr>
        <p:spPr bwMode="auto">
          <a:xfrm rot="16200000" flipH="1">
            <a:off x="3186113" y="2879725"/>
            <a:ext cx="363538" cy="153987"/>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8" name="肘形连接符 210"/>
          <p:cNvCxnSpPr>
            <a:cxnSpLocks noChangeShapeType="1"/>
            <a:endCxn id="77" idx="1"/>
          </p:cNvCxnSpPr>
          <p:nvPr/>
        </p:nvCxnSpPr>
        <p:spPr bwMode="auto">
          <a:xfrm rot="16200000" flipH="1">
            <a:off x="2931319" y="3134519"/>
            <a:ext cx="873125" cy="153987"/>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9" name="肘形连接符 211"/>
          <p:cNvCxnSpPr>
            <a:cxnSpLocks noChangeShapeType="1"/>
            <a:endCxn id="79" idx="1"/>
          </p:cNvCxnSpPr>
          <p:nvPr/>
        </p:nvCxnSpPr>
        <p:spPr bwMode="auto">
          <a:xfrm rot="16200000" flipH="1">
            <a:off x="2675732" y="3390106"/>
            <a:ext cx="1384300" cy="153987"/>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500" name="肘形连接符 214"/>
          <p:cNvCxnSpPr>
            <a:cxnSpLocks noChangeShapeType="1"/>
            <a:endCxn id="86" idx="1"/>
          </p:cNvCxnSpPr>
          <p:nvPr/>
        </p:nvCxnSpPr>
        <p:spPr bwMode="auto">
          <a:xfrm rot="16200000" flipH="1">
            <a:off x="4733925" y="2887663"/>
            <a:ext cx="352425" cy="149225"/>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501" name="肘形连接符 215"/>
          <p:cNvCxnSpPr>
            <a:cxnSpLocks noChangeShapeType="1"/>
            <a:endCxn id="87" idx="1"/>
          </p:cNvCxnSpPr>
          <p:nvPr/>
        </p:nvCxnSpPr>
        <p:spPr bwMode="auto">
          <a:xfrm rot="16200000" flipH="1">
            <a:off x="4479132" y="3142456"/>
            <a:ext cx="862012" cy="149225"/>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502" name="肘形连接符 216"/>
          <p:cNvCxnSpPr>
            <a:cxnSpLocks noChangeShapeType="1"/>
            <a:endCxn id="88" idx="1"/>
          </p:cNvCxnSpPr>
          <p:nvPr/>
        </p:nvCxnSpPr>
        <p:spPr bwMode="auto">
          <a:xfrm rot="16200000" flipH="1">
            <a:off x="4222750" y="3397250"/>
            <a:ext cx="1374775" cy="149225"/>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503" name="肘形连接符 217"/>
          <p:cNvCxnSpPr>
            <a:cxnSpLocks noChangeShapeType="1"/>
            <a:endCxn id="119" idx="1"/>
          </p:cNvCxnSpPr>
          <p:nvPr/>
        </p:nvCxnSpPr>
        <p:spPr bwMode="auto">
          <a:xfrm rot="16200000" flipH="1">
            <a:off x="3975894" y="3656806"/>
            <a:ext cx="1868488" cy="149225"/>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504" name="肘形连接符 218"/>
          <p:cNvCxnSpPr>
            <a:cxnSpLocks noChangeShapeType="1"/>
            <a:endCxn id="90" idx="1"/>
          </p:cNvCxnSpPr>
          <p:nvPr/>
        </p:nvCxnSpPr>
        <p:spPr bwMode="auto">
          <a:xfrm rot="16200000" flipH="1">
            <a:off x="6090444" y="2886869"/>
            <a:ext cx="361950" cy="147638"/>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505" name="肘形连接符 219"/>
          <p:cNvCxnSpPr>
            <a:cxnSpLocks noChangeShapeType="1"/>
            <a:endCxn id="135" idx="1"/>
          </p:cNvCxnSpPr>
          <p:nvPr/>
        </p:nvCxnSpPr>
        <p:spPr bwMode="auto">
          <a:xfrm rot="16200000" flipH="1">
            <a:off x="5708651" y="3267075"/>
            <a:ext cx="1123950" cy="149225"/>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506" name="肘形连接符 222"/>
          <p:cNvCxnSpPr>
            <a:cxnSpLocks noChangeShapeType="1"/>
            <a:endCxn id="82" idx="1"/>
          </p:cNvCxnSpPr>
          <p:nvPr/>
        </p:nvCxnSpPr>
        <p:spPr bwMode="auto">
          <a:xfrm rot="16200000" flipH="1">
            <a:off x="7528719" y="2878931"/>
            <a:ext cx="358775" cy="15081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507" name="肘形连接符 223"/>
          <p:cNvCxnSpPr>
            <a:cxnSpLocks noChangeShapeType="1"/>
            <a:endCxn id="83" idx="1"/>
          </p:cNvCxnSpPr>
          <p:nvPr/>
        </p:nvCxnSpPr>
        <p:spPr bwMode="auto">
          <a:xfrm rot="16200000" flipH="1">
            <a:off x="7278688" y="3140075"/>
            <a:ext cx="858837" cy="15081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508" name="肘形连接符 224"/>
          <p:cNvCxnSpPr>
            <a:cxnSpLocks noChangeShapeType="1"/>
            <a:endCxn id="84" idx="1"/>
          </p:cNvCxnSpPr>
          <p:nvPr/>
        </p:nvCxnSpPr>
        <p:spPr bwMode="auto">
          <a:xfrm rot="16200000" flipH="1">
            <a:off x="7022307" y="3394868"/>
            <a:ext cx="1371600" cy="15081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9" name="圆角矩形 256"/>
          <p:cNvSpPr>
            <a:spLocks noChangeArrowheads="1"/>
          </p:cNvSpPr>
          <p:nvPr/>
        </p:nvSpPr>
        <p:spPr bwMode="auto">
          <a:xfrm>
            <a:off x="4984750" y="4521200"/>
            <a:ext cx="1041400" cy="288925"/>
          </a:xfrm>
          <a:prstGeom prst="roundRect">
            <a:avLst>
              <a:gd name="adj" fmla="val 29782"/>
            </a:avLst>
          </a:prstGeom>
          <a:solidFill>
            <a:srgbClr val="FFFF00"/>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专家型人才</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
        <p:nvSpPr>
          <p:cNvPr id="19510" name="圆角矩形 213"/>
          <p:cNvSpPr>
            <a:spLocks noChangeArrowheads="1"/>
          </p:cNvSpPr>
          <p:nvPr/>
        </p:nvSpPr>
        <p:spPr bwMode="auto">
          <a:xfrm>
            <a:off x="4211638" y="1449388"/>
            <a:ext cx="3070225" cy="284162"/>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pPr>
            <a:r>
              <a:rPr lang="zh-CN" altLang="en-US" sz="1200">
                <a:solidFill>
                  <a:schemeClr val="tx1"/>
                </a:solidFill>
                <a:latin typeface="微软雅黑" panose="020B0503020204020204" pitchFamily="34" charset="-122"/>
                <a:ea typeface="微软雅黑" panose="020B0503020204020204" pitchFamily="34" charset="-122"/>
              </a:rPr>
              <a:t>专家委员会：</a:t>
            </a:r>
            <a:r>
              <a:rPr lang="en-US" altLang="zh-CN" sz="1200">
                <a:solidFill>
                  <a:schemeClr val="tx1"/>
                </a:solidFill>
                <a:latin typeface="微软雅黑" panose="020B0503020204020204" pitchFamily="34" charset="-122"/>
                <a:ea typeface="微软雅黑" panose="020B0503020204020204" pitchFamily="34" charset="-122"/>
              </a:rPr>
              <a:t>OEM\CB\</a:t>
            </a:r>
            <a:r>
              <a:rPr lang="zh-CN" altLang="en-US" sz="1200">
                <a:solidFill>
                  <a:schemeClr val="tx1"/>
                </a:solidFill>
                <a:latin typeface="微软雅黑" panose="020B0503020204020204" pitchFamily="34" charset="-122"/>
                <a:ea typeface="微软雅黑" panose="020B0503020204020204" pitchFamily="34" charset="-122"/>
              </a:rPr>
              <a:t>战略专家</a:t>
            </a:r>
            <a:endParaRPr lang="en-US" altLang="ko-KR" sz="1200">
              <a:solidFill>
                <a:schemeClr val="tx1"/>
              </a:solidFill>
              <a:latin typeface="微软雅黑" panose="020B0503020204020204" pitchFamily="34" charset="-122"/>
              <a:ea typeface="微软雅黑" panose="020B0503020204020204" pitchFamily="34" charset="-122"/>
            </a:endParaRPr>
          </a:p>
        </p:txBody>
      </p:sp>
      <p:cxnSp>
        <p:nvCxnSpPr>
          <p:cNvPr id="19511" name="直接连接符 125"/>
          <p:cNvCxnSpPr>
            <a:cxnSpLocks noChangeShapeType="1"/>
            <a:stCxn id="19459" idx="3"/>
            <a:endCxn id="19510" idx="1"/>
          </p:cNvCxnSpPr>
          <p:nvPr/>
        </p:nvCxnSpPr>
        <p:spPr bwMode="auto">
          <a:xfrm flipV="1">
            <a:off x="3530600" y="1590675"/>
            <a:ext cx="681038" cy="1588"/>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9512" name="肘形连接符 169"/>
          <p:cNvCxnSpPr>
            <a:cxnSpLocks noChangeShapeType="1"/>
            <a:stCxn id="70" idx="2"/>
            <a:endCxn id="71" idx="0"/>
          </p:cNvCxnSpPr>
          <p:nvPr/>
        </p:nvCxnSpPr>
        <p:spPr bwMode="auto">
          <a:xfrm rot="5400000">
            <a:off x="768350" y="2665413"/>
            <a:ext cx="214313" cy="439737"/>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23" name="圆角矩形 252"/>
          <p:cNvSpPr>
            <a:spLocks noChangeArrowheads="1"/>
          </p:cNvSpPr>
          <p:nvPr/>
        </p:nvSpPr>
        <p:spPr bwMode="auto">
          <a:xfrm>
            <a:off x="530225" y="5765800"/>
            <a:ext cx="8110538" cy="288925"/>
          </a:xfrm>
          <a:prstGeom prst="roundRect">
            <a:avLst>
              <a:gd name="adj" fmla="val 29782"/>
            </a:avLst>
          </a:prstGeom>
          <a:solidFill>
            <a:srgbClr val="DEE4E7"/>
          </a:solidFill>
          <a:ln w="9525" algn="ctr">
            <a:solidFill>
              <a:schemeClr val="tx1"/>
            </a:solidFill>
            <a:miter lim="800000"/>
            <a:headEnd/>
            <a:tailEnd/>
          </a:ln>
        </p:spPr>
        <p:txBody>
          <a:bodyPr wrap="none"/>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市场部负责</a:t>
            </a:r>
            <a:r>
              <a:rPr lang="en-US" altLang="ko-KR" sz="1050" dirty="0">
                <a:solidFill>
                  <a:schemeClr val="tx1"/>
                </a:solidFill>
                <a:latin typeface="微软雅黑" panose="020B0503020204020204" pitchFamily="34" charset="-122"/>
                <a:ea typeface="微软雅黑" panose="020B0503020204020204" pitchFamily="34" charset="-122"/>
              </a:rPr>
              <a:t>PMP</a:t>
            </a:r>
            <a:r>
              <a:rPr lang="zh-CN" altLang="en-US" sz="1050" dirty="0">
                <a:solidFill>
                  <a:schemeClr val="tx1"/>
                </a:solidFill>
                <a:latin typeface="微软雅黑" panose="020B0503020204020204" pitchFamily="34" charset="-122"/>
                <a:ea typeface="微软雅黑" panose="020B0503020204020204" pitchFamily="34" charset="-122"/>
              </a:rPr>
              <a:t>项目管理，传递项目信息，跟踪项目进度、成本和质量，培训师及咨询师负责各自项目实施的子项目管理。</a:t>
            </a:r>
            <a:endParaRPr lang="en-US" altLang="ko-KR" sz="1050" dirty="0">
              <a:solidFill>
                <a:schemeClr val="tx1"/>
              </a:solidFill>
              <a:latin typeface="微软雅黑" panose="020B0503020204020204" pitchFamily="34" charset="-122"/>
              <a:ea typeface="微软雅黑" panose="020B0503020204020204" pitchFamily="34" charset="-122"/>
            </a:endParaRPr>
          </a:p>
        </p:txBody>
      </p:sp>
      <p:cxnSp>
        <p:nvCxnSpPr>
          <p:cNvPr id="19514" name="肘形连接符 199"/>
          <p:cNvCxnSpPr>
            <a:cxnSpLocks noChangeShapeType="1"/>
            <a:stCxn id="91" idx="2"/>
          </p:cNvCxnSpPr>
          <p:nvPr/>
        </p:nvCxnSpPr>
        <p:spPr bwMode="auto">
          <a:xfrm rot="16200000" flipH="1">
            <a:off x="4225925" y="1606551"/>
            <a:ext cx="447675" cy="7588250"/>
          </a:xfrm>
          <a:prstGeom prst="bentConnector2">
            <a:avLst/>
          </a:prstGeom>
          <a:noFill/>
          <a:ln w="28575" algn="ctr">
            <a:solidFill>
              <a:srgbClr val="00B050"/>
            </a:solidFill>
            <a:prstDash val="dash"/>
            <a:round/>
            <a:headEnd/>
            <a:tailEnd/>
          </a:ln>
          <a:extLst>
            <a:ext uri="{909E8E84-426E-40DD-AFC4-6F175D3DCCD1}">
              <a14:hiddenFill xmlns:a14="http://schemas.microsoft.com/office/drawing/2010/main">
                <a:noFill/>
              </a14:hiddenFill>
            </a:ext>
          </a:extLst>
        </p:spPr>
      </p:cxnSp>
      <p:cxnSp>
        <p:nvCxnSpPr>
          <p:cNvPr id="19515" name="直接连接符 19"/>
          <p:cNvCxnSpPr>
            <a:cxnSpLocks noChangeShapeType="1"/>
          </p:cNvCxnSpPr>
          <p:nvPr/>
        </p:nvCxnSpPr>
        <p:spPr bwMode="auto">
          <a:xfrm>
            <a:off x="2513013" y="5157788"/>
            <a:ext cx="0" cy="466725"/>
          </a:xfrm>
          <a:prstGeom prst="line">
            <a:avLst/>
          </a:prstGeom>
          <a:noFill/>
          <a:ln w="28575" algn="ctr">
            <a:solidFill>
              <a:srgbClr val="00B050"/>
            </a:solidFill>
            <a:prstDash val="dash"/>
            <a:round/>
            <a:headEnd type="oval" w="med" len="med"/>
            <a:tailEnd type="oval" w="med" len="med"/>
          </a:ln>
          <a:extLst>
            <a:ext uri="{909E8E84-426E-40DD-AFC4-6F175D3DCCD1}">
              <a14:hiddenFill xmlns:a14="http://schemas.microsoft.com/office/drawing/2010/main">
                <a:noFill/>
              </a14:hiddenFill>
            </a:ext>
          </a:extLst>
        </p:spPr>
      </p:cxnSp>
      <p:cxnSp>
        <p:nvCxnSpPr>
          <p:cNvPr id="19516" name="直接连接符 76"/>
          <p:cNvCxnSpPr>
            <a:cxnSpLocks noChangeShapeType="1"/>
          </p:cNvCxnSpPr>
          <p:nvPr/>
        </p:nvCxnSpPr>
        <p:spPr bwMode="auto">
          <a:xfrm>
            <a:off x="3924300" y="5157788"/>
            <a:ext cx="0" cy="466725"/>
          </a:xfrm>
          <a:prstGeom prst="line">
            <a:avLst/>
          </a:prstGeom>
          <a:noFill/>
          <a:ln w="28575" algn="ctr">
            <a:solidFill>
              <a:srgbClr val="00B050"/>
            </a:solidFill>
            <a:prstDash val="dash"/>
            <a:round/>
            <a:headEnd type="oval" w="med" len="med"/>
            <a:tailEnd type="oval" w="med" len="med"/>
          </a:ln>
          <a:extLst>
            <a:ext uri="{909E8E84-426E-40DD-AFC4-6F175D3DCCD1}">
              <a14:hiddenFill xmlns:a14="http://schemas.microsoft.com/office/drawing/2010/main">
                <a:noFill/>
              </a14:hiddenFill>
            </a:ext>
          </a:extLst>
        </p:spPr>
      </p:cxnSp>
      <p:cxnSp>
        <p:nvCxnSpPr>
          <p:cNvPr id="19517" name="直接连接符 78"/>
          <p:cNvCxnSpPr>
            <a:cxnSpLocks noChangeShapeType="1"/>
          </p:cNvCxnSpPr>
          <p:nvPr/>
        </p:nvCxnSpPr>
        <p:spPr bwMode="auto">
          <a:xfrm>
            <a:off x="5408613" y="5157788"/>
            <a:ext cx="0" cy="466725"/>
          </a:xfrm>
          <a:prstGeom prst="line">
            <a:avLst/>
          </a:prstGeom>
          <a:noFill/>
          <a:ln w="28575" algn="ctr">
            <a:solidFill>
              <a:srgbClr val="00B050"/>
            </a:solidFill>
            <a:prstDash val="dash"/>
            <a:round/>
            <a:headEnd type="oval" w="med" len="med"/>
            <a:tailEnd type="oval" w="med" len="med"/>
          </a:ln>
          <a:extLst>
            <a:ext uri="{909E8E84-426E-40DD-AFC4-6F175D3DCCD1}">
              <a14:hiddenFill xmlns:a14="http://schemas.microsoft.com/office/drawing/2010/main">
                <a:noFill/>
              </a14:hiddenFill>
            </a:ext>
          </a:extLst>
        </p:spPr>
      </p:cxnSp>
      <p:cxnSp>
        <p:nvCxnSpPr>
          <p:cNvPr id="19518" name="直接连接符 80"/>
          <p:cNvCxnSpPr>
            <a:cxnSpLocks noChangeShapeType="1"/>
          </p:cNvCxnSpPr>
          <p:nvPr/>
        </p:nvCxnSpPr>
        <p:spPr bwMode="auto">
          <a:xfrm>
            <a:off x="6756400" y="5157788"/>
            <a:ext cx="0" cy="466725"/>
          </a:xfrm>
          <a:prstGeom prst="line">
            <a:avLst/>
          </a:prstGeom>
          <a:noFill/>
          <a:ln w="28575" algn="ctr">
            <a:solidFill>
              <a:srgbClr val="00B050"/>
            </a:solidFill>
            <a:prstDash val="dash"/>
            <a:round/>
            <a:headEnd type="oval" w="med" len="med"/>
            <a:tailEnd type="oval" w="med" len="med"/>
          </a:ln>
          <a:extLst>
            <a:ext uri="{909E8E84-426E-40DD-AFC4-6F175D3DCCD1}">
              <a14:hiddenFill xmlns:a14="http://schemas.microsoft.com/office/drawing/2010/main">
                <a:noFill/>
              </a14:hiddenFill>
            </a:ext>
          </a:extLst>
        </p:spPr>
      </p:cxnSp>
      <p:cxnSp>
        <p:nvCxnSpPr>
          <p:cNvPr id="19519" name="直接连接符 81"/>
          <p:cNvCxnSpPr>
            <a:cxnSpLocks noChangeShapeType="1"/>
          </p:cNvCxnSpPr>
          <p:nvPr/>
        </p:nvCxnSpPr>
        <p:spPr bwMode="auto">
          <a:xfrm>
            <a:off x="8243888" y="5157788"/>
            <a:ext cx="0" cy="466725"/>
          </a:xfrm>
          <a:prstGeom prst="line">
            <a:avLst/>
          </a:prstGeom>
          <a:noFill/>
          <a:ln w="28575" algn="ctr">
            <a:solidFill>
              <a:srgbClr val="00B050"/>
            </a:solidFill>
            <a:prstDash val="dash"/>
            <a:round/>
            <a:headEnd type="oval" w="med" len="med"/>
            <a:tailEnd type="oval" w="med" len="med"/>
          </a:ln>
          <a:extLst>
            <a:ext uri="{909E8E84-426E-40DD-AFC4-6F175D3DCCD1}">
              <a14:hiddenFill xmlns:a14="http://schemas.microsoft.com/office/drawing/2010/main">
                <a:noFill/>
              </a14:hiddenFill>
            </a:ext>
          </a:extLst>
        </p:spPr>
      </p:cxnSp>
      <p:cxnSp>
        <p:nvCxnSpPr>
          <p:cNvPr id="19520" name="直接连接符 82"/>
          <p:cNvCxnSpPr>
            <a:cxnSpLocks noChangeShapeType="1"/>
            <a:stCxn id="92" idx="2"/>
          </p:cNvCxnSpPr>
          <p:nvPr/>
        </p:nvCxnSpPr>
        <p:spPr bwMode="auto">
          <a:xfrm flipH="1">
            <a:off x="1095375" y="4057650"/>
            <a:ext cx="4763" cy="1566863"/>
          </a:xfrm>
          <a:prstGeom prst="line">
            <a:avLst/>
          </a:prstGeom>
          <a:noFill/>
          <a:ln w="28575" algn="ctr">
            <a:solidFill>
              <a:srgbClr val="00B050"/>
            </a:solidFill>
            <a:prstDash val="dash"/>
            <a:round/>
            <a:headEnd/>
            <a:tailEnd/>
          </a:ln>
          <a:extLst>
            <a:ext uri="{909E8E84-426E-40DD-AFC4-6F175D3DCCD1}">
              <a14:hiddenFill xmlns:a14="http://schemas.microsoft.com/office/drawing/2010/main">
                <a:noFill/>
              </a14:hiddenFill>
            </a:ext>
          </a:extLst>
        </p:spPr>
      </p:cxnSp>
      <p:cxnSp>
        <p:nvCxnSpPr>
          <p:cNvPr id="19521" name="直接连接符 85"/>
          <p:cNvCxnSpPr>
            <a:cxnSpLocks noChangeShapeType="1"/>
            <a:stCxn id="93" idx="2"/>
          </p:cNvCxnSpPr>
          <p:nvPr/>
        </p:nvCxnSpPr>
        <p:spPr bwMode="auto">
          <a:xfrm>
            <a:off x="1530350" y="4054475"/>
            <a:ext cx="0" cy="1570038"/>
          </a:xfrm>
          <a:prstGeom prst="line">
            <a:avLst/>
          </a:prstGeom>
          <a:noFill/>
          <a:ln w="28575" algn="ctr">
            <a:solidFill>
              <a:srgbClr val="00B050"/>
            </a:solidFill>
            <a:prstDash val="dash"/>
            <a:round/>
            <a:headEnd/>
            <a:tailEnd/>
          </a:ln>
          <a:extLst>
            <a:ext uri="{909E8E84-426E-40DD-AFC4-6F175D3DCCD1}">
              <a14:hiddenFill xmlns:a14="http://schemas.microsoft.com/office/drawing/2010/main">
                <a:noFill/>
              </a14:hiddenFill>
            </a:ext>
          </a:extLst>
        </p:spPr>
      </p:cxnSp>
      <p:sp>
        <p:nvSpPr>
          <p:cNvPr id="135" name="圆角矩形 252"/>
          <p:cNvSpPr>
            <a:spLocks noChangeArrowheads="1"/>
          </p:cNvSpPr>
          <p:nvPr/>
        </p:nvSpPr>
        <p:spPr bwMode="auto">
          <a:xfrm>
            <a:off x="6345238" y="3506788"/>
            <a:ext cx="1041400" cy="793750"/>
          </a:xfrm>
          <a:prstGeom prst="roundRect">
            <a:avLst>
              <a:gd name="adj" fmla="val 29782"/>
            </a:avLst>
          </a:prstGeom>
          <a:solidFill>
            <a:srgbClr val="FF99FF"/>
          </a:solidFill>
          <a:ln w="9525" algn="ctr">
            <a:solidFill>
              <a:schemeClr val="tx1"/>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雅马哈</a:t>
            </a:r>
            <a:endParaRPr lang="en-US" altLang="zh-CN" sz="1050" dirty="0">
              <a:solidFill>
                <a:schemeClr val="tx1"/>
              </a:solidFill>
              <a:latin typeface="微软雅黑" panose="020B0503020204020204" pitchFamily="34" charset="-122"/>
              <a:ea typeface="微软雅黑" panose="020B0503020204020204" pitchFamily="34" charset="-122"/>
            </a:endParaRPr>
          </a:p>
          <a:p>
            <a:pPr algn="ctr">
              <a:lnSpc>
                <a:spcPct val="100000"/>
              </a:lnSpc>
              <a:spcBef>
                <a:spcPct val="0"/>
              </a:spcBef>
              <a:buClrTx/>
              <a:buFontTx/>
              <a:buNone/>
              <a:defRPr/>
            </a:pPr>
            <a:r>
              <a:rPr lang="zh-CN" altLang="en-US" sz="1050" dirty="0">
                <a:solidFill>
                  <a:schemeClr val="tx1"/>
                </a:solidFill>
                <a:latin typeface="微软雅黑" panose="020B0503020204020204" pitchFamily="34" charset="-122"/>
                <a:ea typeface="微软雅黑" panose="020B0503020204020204" pitchFamily="34" charset="-122"/>
              </a:rPr>
              <a:t>软件实施团队</a:t>
            </a:r>
            <a:endParaRPr lang="en-US" altLang="ko-KR" sz="105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901737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268413"/>
            <a:ext cx="6015037"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公司地理位置</a:t>
            </a:r>
          </a:p>
        </p:txBody>
      </p:sp>
    </p:spTree>
    <p:extLst>
      <p:ext uri="{BB962C8B-B14F-4D97-AF65-F5344CB8AC3E}">
        <p14:creationId xmlns:p14="http://schemas.microsoft.com/office/powerpoint/2010/main" val="260447374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ChangeArrowheads="1"/>
          </p:cNvSpPr>
          <p:nvPr/>
        </p:nvSpPr>
        <p:spPr bwMode="auto">
          <a:xfrm>
            <a:off x="539750" y="1341438"/>
            <a:ext cx="8135938" cy="2879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457200">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257300" indent="-3429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50000"/>
              </a:lnSpc>
              <a:spcBef>
                <a:spcPct val="20000"/>
              </a:spcBef>
              <a:buClrTx/>
              <a:buFont typeface="Wingdings" panose="05000000000000000000" pitchFamily="2" charset="2"/>
              <a:buChar char="l"/>
            </a:pPr>
            <a:r>
              <a:rPr lang="zh-CN" altLang="en-US" sz="2400" b="1" dirty="0">
                <a:latin typeface="微软雅黑" panose="020B0503020204020204" pitchFamily="34" charset="-122"/>
                <a:ea typeface="微软雅黑" panose="020B0503020204020204" pitchFamily="34" charset="-122"/>
              </a:rPr>
              <a:t>愿景：</a:t>
            </a:r>
            <a:endParaRPr lang="en-US" altLang="zh-CN" sz="2400" b="1" dirty="0">
              <a:latin typeface="微软雅黑" panose="020B0503020204020204" pitchFamily="34" charset="-122"/>
              <a:ea typeface="微软雅黑" panose="020B0503020204020204" pitchFamily="34" charset="-122"/>
            </a:endParaRPr>
          </a:p>
          <a:p>
            <a:pPr lvl="2" eaLnBrk="1" hangingPunct="1">
              <a:lnSpc>
                <a:spcPct val="150000"/>
              </a:lnSpc>
              <a:spcBef>
                <a:spcPct val="20000"/>
              </a:spcBef>
              <a:buClrTx/>
            </a:pPr>
            <a:r>
              <a:rPr lang="zh-CN" altLang="en-US" sz="1800" b="1" dirty="0">
                <a:latin typeface="微软雅黑" panose="020B0503020204020204" pitchFamily="34" charset="-122"/>
                <a:ea typeface="微软雅黑" panose="020B0503020204020204" pitchFamily="34" charset="-122"/>
              </a:rPr>
              <a:t>致力于成为组织运作管理的</a:t>
            </a:r>
            <a:r>
              <a:rPr lang="zh-CN" altLang="en-US" sz="1800" b="1" dirty="0">
                <a:solidFill>
                  <a:srgbClr val="0000FF"/>
                </a:solidFill>
                <a:latin typeface="微软雅黑" panose="020B0503020204020204" pitchFamily="34" charset="-122"/>
                <a:ea typeface="微软雅黑" panose="020B0503020204020204" pitchFamily="34" charset="-122"/>
              </a:rPr>
              <a:t>智库</a:t>
            </a:r>
            <a:r>
              <a:rPr lang="zh-CN" altLang="en-US" sz="1800" b="1" dirty="0">
                <a:latin typeface="微软雅黑" panose="020B0503020204020204" pitchFamily="34" charset="-122"/>
                <a:ea typeface="微软雅黑" panose="020B0503020204020204" pitchFamily="34" charset="-122"/>
              </a:rPr>
              <a:t>！</a:t>
            </a:r>
          </a:p>
          <a:p>
            <a:pPr eaLnBrk="1" hangingPunct="1">
              <a:lnSpc>
                <a:spcPct val="150000"/>
              </a:lnSpc>
              <a:spcBef>
                <a:spcPct val="20000"/>
              </a:spcBef>
              <a:buClrTx/>
              <a:buFont typeface="Wingdings" panose="05000000000000000000" pitchFamily="2" charset="2"/>
              <a:buChar char="l"/>
            </a:pPr>
            <a:r>
              <a:rPr lang="zh-CN" altLang="en-US" sz="2400" b="1" dirty="0">
                <a:latin typeface="微软雅黑" panose="020B0503020204020204" pitchFamily="34" charset="-122"/>
                <a:ea typeface="微软雅黑" panose="020B0503020204020204" pitchFamily="34" charset="-122"/>
              </a:rPr>
              <a:t>使命：</a:t>
            </a:r>
            <a:endParaRPr lang="en-US" altLang="zh-CN" sz="2400" b="1" dirty="0">
              <a:latin typeface="微软雅黑" panose="020B0503020204020204" pitchFamily="34" charset="-122"/>
              <a:ea typeface="微软雅黑" panose="020B0503020204020204" pitchFamily="34" charset="-122"/>
            </a:endParaRPr>
          </a:p>
          <a:p>
            <a:pPr lvl="2" eaLnBrk="1" hangingPunct="1">
              <a:lnSpc>
                <a:spcPct val="150000"/>
              </a:lnSpc>
              <a:spcBef>
                <a:spcPct val="20000"/>
              </a:spcBef>
              <a:buClrTx/>
            </a:pPr>
            <a:r>
              <a:rPr lang="zh-CN" altLang="en-US" sz="1800" b="1" dirty="0">
                <a:latin typeface="微软雅黑" panose="020B0503020204020204" pitchFamily="34" charset="-122"/>
                <a:ea typeface="微软雅黑" panose="020B0503020204020204" pitchFamily="34" charset="-122"/>
              </a:rPr>
              <a:t>助力</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中国制造</a:t>
            </a:r>
            <a:r>
              <a:rPr lang="en-US" altLang="zh-CN" sz="1800" b="1" dirty="0">
                <a:latin typeface="微软雅黑" panose="020B0503020204020204" pitchFamily="34" charset="-122"/>
                <a:ea typeface="微软雅黑" panose="020B0503020204020204" pitchFamily="34" charset="-122"/>
              </a:rPr>
              <a:t>2025》</a:t>
            </a:r>
            <a:r>
              <a:rPr lang="zh-CN" altLang="en-US" sz="1800" b="1" dirty="0">
                <a:latin typeface="微软雅黑" panose="020B0503020204020204" pitchFamily="34" charset="-122"/>
                <a:ea typeface="微软雅黑" panose="020B0503020204020204" pitchFamily="34" charset="-122"/>
              </a:rPr>
              <a:t>，协助组织在运作过程中，通过</a:t>
            </a:r>
            <a:r>
              <a:rPr lang="zh-CN" altLang="en-US" sz="1800" b="1" dirty="0">
                <a:solidFill>
                  <a:srgbClr val="0000FF"/>
                </a:solidFill>
                <a:latin typeface="微软雅黑" panose="020B0503020204020204" pitchFamily="34" charset="-122"/>
                <a:ea typeface="微软雅黑" panose="020B0503020204020204" pitchFamily="34" charset="-122"/>
              </a:rPr>
              <a:t>有效的</a:t>
            </a:r>
            <a:r>
              <a:rPr lang="zh-CN" altLang="en-US" sz="1800" b="1" dirty="0">
                <a:latin typeface="微软雅黑" panose="020B0503020204020204" pitchFamily="34" charset="-122"/>
                <a:ea typeface="微软雅黑" panose="020B0503020204020204" pitchFamily="34" charset="-122"/>
              </a:rPr>
              <a:t>管理系统达到</a:t>
            </a:r>
            <a:r>
              <a:rPr lang="zh-CN" altLang="en-US" sz="1800" b="1" dirty="0">
                <a:solidFill>
                  <a:srgbClr val="0000FF"/>
                </a:solidFill>
                <a:latin typeface="微软雅黑" panose="020B0503020204020204" pitchFamily="34" charset="-122"/>
                <a:ea typeface="微软雅黑" panose="020B0503020204020204" pitchFamily="34" charset="-122"/>
              </a:rPr>
              <a:t>业绩卓越、永续经营</a:t>
            </a:r>
            <a:r>
              <a:rPr lang="zh-CN" altLang="en-US" sz="1800" b="1" dirty="0">
                <a:latin typeface="微软雅黑" panose="020B0503020204020204" pitchFamily="34" charset="-122"/>
                <a:ea typeface="微软雅黑" panose="020B0503020204020204" pitchFamily="34" charset="-122"/>
              </a:rPr>
              <a:t>！</a:t>
            </a:r>
          </a:p>
        </p:txBody>
      </p:sp>
      <p:sp>
        <p:nvSpPr>
          <p:cNvPr id="22531"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愿景和使命</a:t>
            </a:r>
          </a:p>
        </p:txBody>
      </p:sp>
      <p:sp>
        <p:nvSpPr>
          <p:cNvPr id="22532" name="Rectangle 3"/>
          <p:cNvSpPr txBox="1">
            <a:spLocks noChangeArrowheads="1"/>
          </p:cNvSpPr>
          <p:nvPr/>
        </p:nvSpPr>
        <p:spPr bwMode="auto">
          <a:xfrm>
            <a:off x="539750" y="5157788"/>
            <a:ext cx="8135938" cy="4587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20000"/>
              </a:spcBef>
              <a:buClr>
                <a:schemeClr val="folHlink"/>
              </a:buClr>
              <a:buSzPct val="60000"/>
              <a:buFont typeface="Symbol" panose="05050102010706020507" pitchFamily="18" charset="2"/>
              <a:buNone/>
            </a:pPr>
            <a:r>
              <a:rPr lang="zh-CN" altLang="en-US" sz="2000" b="1" dirty="0">
                <a:latin typeface="微软雅黑" panose="020B0503020204020204" pitchFamily="34" charset="-122"/>
                <a:ea typeface="微软雅黑" panose="020B0503020204020204" pitchFamily="34" charset="-122"/>
              </a:rPr>
              <a:t>做 </a:t>
            </a:r>
            <a:r>
              <a:rPr lang="zh-CN" altLang="en-US" sz="2000" b="1" dirty="0">
                <a:solidFill>
                  <a:srgbClr val="0000FF"/>
                </a:solidFill>
                <a:latin typeface="微软雅黑" panose="020B0503020204020204" pitchFamily="34" charset="-122"/>
                <a:ea typeface="微软雅黑" panose="020B0503020204020204" pitchFamily="34" charset="-122"/>
              </a:rPr>
              <a:t>有 价 值 </a:t>
            </a:r>
            <a:r>
              <a:rPr lang="zh-CN" altLang="en-US" sz="2000" b="1" dirty="0">
                <a:latin typeface="微软雅黑" panose="020B0503020204020204" pitchFamily="34" charset="-122"/>
                <a:ea typeface="微软雅黑" panose="020B0503020204020204" pitchFamily="34" charset="-122"/>
              </a:rPr>
              <a:t>的 和 </a:t>
            </a:r>
            <a:r>
              <a:rPr lang="zh-CN" altLang="en-US" sz="2000" b="1" dirty="0">
                <a:solidFill>
                  <a:srgbClr val="0000FF"/>
                </a:solidFill>
                <a:latin typeface="微软雅黑" panose="020B0503020204020204" pitchFamily="34" charset="-122"/>
                <a:ea typeface="微软雅黑" panose="020B0503020204020204" pitchFamily="34" charset="-122"/>
              </a:rPr>
              <a:t>可 信 赖 </a:t>
            </a:r>
            <a:r>
              <a:rPr lang="zh-CN" altLang="en-US" sz="2000" b="1" dirty="0">
                <a:latin typeface="微软雅黑" panose="020B0503020204020204" pitchFamily="34" charset="-122"/>
                <a:ea typeface="微软雅黑" panose="020B0503020204020204" pitchFamily="34" charset="-122"/>
              </a:rPr>
              <a:t>的 管 理 咨 询 顾 问 ！</a:t>
            </a:r>
            <a:endParaRPr lang="en-US" altLang="zh-CN" sz="2000" b="1" dirty="0">
              <a:latin typeface="微软雅黑" panose="020B0503020204020204" pitchFamily="34" charset="-122"/>
              <a:ea typeface="微软雅黑" panose="020B0503020204020204" pitchFamily="34" charset="-122"/>
            </a:endParaRPr>
          </a:p>
        </p:txBody>
      </p:sp>
      <p:sp>
        <p:nvSpPr>
          <p:cNvPr id="22533" name="圆角矩形 7"/>
          <p:cNvSpPr>
            <a:spLocks noChangeArrowheads="1"/>
          </p:cNvSpPr>
          <p:nvPr/>
        </p:nvSpPr>
        <p:spPr bwMode="auto">
          <a:xfrm>
            <a:off x="1547813" y="450850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dirty="0">
                <a:solidFill>
                  <a:srgbClr val="0F2364"/>
                </a:solidFill>
                <a:latin typeface="黑体" panose="02010609060101010101" pitchFamily="49" charset="-122"/>
                <a:ea typeface="黑体" panose="02010609060101010101" pitchFamily="49" charset="-122"/>
              </a:rPr>
              <a:t>经营方针</a:t>
            </a:r>
          </a:p>
        </p:txBody>
      </p:sp>
    </p:spTree>
    <p:extLst>
      <p:ext uri="{BB962C8B-B14F-4D97-AF65-F5344CB8AC3E}">
        <p14:creationId xmlns:p14="http://schemas.microsoft.com/office/powerpoint/2010/main" val="3657419978"/>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质量方针</a:t>
            </a:r>
          </a:p>
        </p:txBody>
      </p:sp>
      <p:sp>
        <p:nvSpPr>
          <p:cNvPr id="23555" name="Rectangle 3"/>
          <p:cNvSpPr txBox="1">
            <a:spLocks noChangeArrowheads="1"/>
          </p:cNvSpPr>
          <p:nvPr/>
        </p:nvSpPr>
        <p:spPr bwMode="auto">
          <a:xfrm>
            <a:off x="539750" y="1341438"/>
            <a:ext cx="8135938" cy="511189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457200">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257300" indent="-3429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buFont typeface="Symbol" panose="05050102010706020507" pitchFamily="18" charset="2"/>
              <a:buNone/>
            </a:pPr>
            <a:r>
              <a:rPr lang="zh-CN" altLang="en-US" sz="2000" b="1" dirty="0">
                <a:ea typeface="宋体" panose="02010600030101010101" pitchFamily="2" charset="-122"/>
              </a:rPr>
              <a:t>               </a:t>
            </a:r>
            <a:r>
              <a:rPr lang="zh-CN" altLang="en-US" sz="2000" b="1" dirty="0">
                <a:latin typeface="微软雅黑" panose="020B0503020204020204" pitchFamily="34" charset="-122"/>
                <a:ea typeface="微软雅黑" panose="020B0503020204020204" pitchFamily="34" charset="-122"/>
              </a:rPr>
              <a:t>以</a:t>
            </a:r>
            <a:r>
              <a:rPr lang="zh-CN" altLang="en-US" sz="2000" b="1" dirty="0">
                <a:solidFill>
                  <a:srgbClr val="00B050"/>
                </a:solidFill>
                <a:latin typeface="微软雅黑" panose="020B0503020204020204" pitchFamily="34" charset="-122"/>
                <a:ea typeface="微软雅黑" panose="020B0503020204020204" pitchFamily="34" charset="-122"/>
              </a:rPr>
              <a:t>技</a:t>
            </a:r>
            <a:r>
              <a:rPr lang="zh-CN" altLang="en-US" sz="2000" b="1" dirty="0">
                <a:latin typeface="微软雅黑" panose="020B0503020204020204" pitchFamily="34" charset="-122"/>
                <a:ea typeface="微软雅黑" panose="020B0503020204020204" pitchFamily="34" charset="-122"/>
              </a:rPr>
              <a:t>兴业，</a:t>
            </a:r>
            <a:r>
              <a:rPr lang="zh-CN" altLang="en-US" sz="2000" b="1" dirty="0">
                <a:solidFill>
                  <a:srgbClr val="00B050"/>
                </a:solidFill>
                <a:latin typeface="微软雅黑" panose="020B0503020204020204" pitchFamily="34" charset="-122"/>
                <a:ea typeface="微软雅黑" panose="020B0503020204020204" pitchFamily="34" charset="-122"/>
              </a:rPr>
              <a:t>诚信</a:t>
            </a:r>
            <a:r>
              <a:rPr lang="zh-CN" altLang="en-US" sz="2000" b="1" dirty="0">
                <a:latin typeface="微软雅黑" panose="020B0503020204020204" pitchFamily="34" charset="-122"/>
                <a:ea typeface="微软雅黑" panose="020B0503020204020204" pitchFamily="34" charset="-122"/>
              </a:rPr>
              <a:t>为先；</a:t>
            </a:r>
          </a:p>
          <a:p>
            <a:pPr eaLnBrk="1" hangingPunct="1">
              <a:buFont typeface="Symbol" panose="05050102010706020507" pitchFamily="18" charset="2"/>
              <a:buNone/>
            </a:pPr>
            <a:r>
              <a:rPr lang="zh-CN" altLang="en-US" sz="2000" b="1" dirty="0">
                <a:latin typeface="微软雅黑" panose="020B0503020204020204" pitchFamily="34" charset="-122"/>
                <a:ea typeface="微软雅黑" panose="020B0503020204020204" pitchFamily="34" charset="-122"/>
              </a:rPr>
              <a:t>              以</a:t>
            </a:r>
            <a:r>
              <a:rPr lang="zh-CN" altLang="en-US" sz="2000" b="1" dirty="0">
                <a:solidFill>
                  <a:srgbClr val="00B050"/>
                </a:solidFill>
                <a:latin typeface="微软雅黑" panose="020B0503020204020204" pitchFamily="34" charset="-122"/>
                <a:ea typeface="微软雅黑" panose="020B0503020204020204" pitchFamily="34" charset="-122"/>
              </a:rPr>
              <a:t>人</a:t>
            </a:r>
            <a:r>
              <a:rPr lang="zh-CN" altLang="en-US" sz="2000" b="1" dirty="0">
                <a:latin typeface="微软雅黑" panose="020B0503020204020204" pitchFamily="34" charset="-122"/>
                <a:ea typeface="微软雅黑" panose="020B0503020204020204" pitchFamily="34" charset="-122"/>
              </a:rPr>
              <a:t>为本，</a:t>
            </a:r>
            <a:r>
              <a:rPr lang="zh-CN" altLang="en-US" sz="2000" b="1" dirty="0">
                <a:solidFill>
                  <a:srgbClr val="00B050"/>
                </a:solidFill>
                <a:latin typeface="微软雅黑" panose="020B0503020204020204" pitchFamily="34" charset="-122"/>
                <a:ea typeface="微软雅黑" panose="020B0503020204020204" pitchFamily="34" charset="-122"/>
              </a:rPr>
              <a:t>满意</a:t>
            </a:r>
            <a:r>
              <a:rPr lang="zh-CN" altLang="en-US" sz="2000" b="1" dirty="0">
                <a:latin typeface="微软雅黑" panose="020B0503020204020204" pitchFamily="34" charset="-122"/>
                <a:ea typeface="微软雅黑" panose="020B0503020204020204" pitchFamily="34" charset="-122"/>
              </a:rPr>
              <a:t>第一；</a:t>
            </a:r>
          </a:p>
          <a:p>
            <a:pPr eaLnBrk="1" hangingPunct="1">
              <a:buFont typeface="Symbol" panose="05050102010706020507" pitchFamily="18" charset="2"/>
              <a:buNone/>
            </a:pPr>
            <a:r>
              <a:rPr lang="zh-CN" altLang="en-US" b="1" dirty="0">
                <a:latin typeface="微软雅黑" panose="020B0503020204020204" pitchFamily="34" charset="-122"/>
                <a:ea typeface="微软雅黑" panose="020B0503020204020204" pitchFamily="34" charset="-122"/>
              </a:rPr>
              <a:t>具体体现是：</a:t>
            </a:r>
            <a:endParaRPr lang="en-US" altLang="zh-CN" b="1" dirty="0">
              <a:latin typeface="微软雅黑" panose="020B0503020204020204" pitchFamily="34" charset="-122"/>
              <a:ea typeface="微软雅黑" panose="020B0503020204020204" pitchFamily="34" charset="-122"/>
            </a:endParaRPr>
          </a:p>
          <a:p>
            <a:pPr eaLnBrk="1" hangingPunct="1">
              <a:buClrTx/>
              <a:buFont typeface="Wingdings" panose="05000000000000000000" pitchFamily="2" charset="2"/>
              <a:buChar char="l"/>
            </a:pPr>
            <a:r>
              <a:rPr lang="zh-CN" altLang="en-US" b="1" dirty="0">
                <a:solidFill>
                  <a:srgbClr val="00B050"/>
                </a:solidFill>
                <a:latin typeface="微软雅黑" panose="020B0503020204020204" pitchFamily="34" charset="-122"/>
                <a:ea typeface="微软雅黑" panose="020B0503020204020204" pitchFamily="34" charset="-122"/>
              </a:rPr>
              <a:t>以技兴业：</a:t>
            </a:r>
            <a:r>
              <a:rPr lang="zh-CN" altLang="en-US" b="1" dirty="0">
                <a:latin typeface="微软雅黑" panose="020B0503020204020204" pitchFamily="34" charset="-122"/>
                <a:ea typeface="微软雅黑" panose="020B0503020204020204" pitchFamily="34" charset="-122"/>
              </a:rPr>
              <a:t>掌握前沿管理理论体系，学习优秀企业最佳实践，培养高素质的顾问团队和销售队伍，充分识别顾客需求和期望基础上，提供最合适的解决方案，帮助企业获得</a:t>
            </a:r>
            <a:r>
              <a:rPr lang="zh-CN" altLang="en-US" b="1" dirty="0">
                <a:solidFill>
                  <a:srgbClr val="00B050"/>
                </a:solidFill>
                <a:latin typeface="微软雅黑" panose="020B0503020204020204" pitchFamily="34" charset="-122"/>
                <a:ea typeface="微软雅黑" panose="020B0503020204020204" pitchFamily="34" charset="-122"/>
              </a:rPr>
              <a:t>成功</a:t>
            </a:r>
            <a:r>
              <a:rPr lang="zh-CN" altLang="en-US"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a:buClrTx/>
              <a:buFont typeface="Wingdings" panose="05000000000000000000" pitchFamily="2" charset="2"/>
              <a:buChar char="l"/>
            </a:pPr>
            <a:r>
              <a:rPr lang="zh-CN" altLang="en-US" b="1" dirty="0">
                <a:solidFill>
                  <a:srgbClr val="00B050"/>
                </a:solidFill>
                <a:latin typeface="微软雅黑" panose="020B0503020204020204" pitchFamily="34" charset="-122"/>
                <a:ea typeface="微软雅黑" panose="020B0503020204020204" pitchFamily="34" charset="-122"/>
              </a:rPr>
              <a:t>诚信为先：</a:t>
            </a:r>
            <a:r>
              <a:rPr lang="zh-CN" altLang="en-US" b="1" dirty="0">
                <a:latin typeface="微软雅黑" panose="020B0503020204020204" pitchFamily="34" charset="-122"/>
                <a:ea typeface="微软雅黑" panose="020B0503020204020204" pitchFamily="34" charset="-122"/>
              </a:rPr>
              <a:t>售前诚实沟通，售后严格遵守方案落实。通过售后的技术提供质量大于等于售前承诺，以增强客户对八贤顾问的信赖和满意。</a:t>
            </a:r>
            <a:endParaRPr lang="en-US" altLang="zh-CN" b="1" dirty="0">
              <a:latin typeface="微软雅黑" panose="020B0503020204020204" pitchFamily="34" charset="-122"/>
              <a:ea typeface="微软雅黑" panose="020B0503020204020204" pitchFamily="34" charset="-122"/>
            </a:endParaRPr>
          </a:p>
          <a:p>
            <a:pPr eaLnBrk="1" hangingPunct="1">
              <a:buClrTx/>
              <a:buFont typeface="Wingdings" panose="05000000000000000000" pitchFamily="2" charset="2"/>
              <a:buChar char="l"/>
            </a:pPr>
            <a:r>
              <a:rPr lang="zh-CN" altLang="en-US" b="1" dirty="0">
                <a:solidFill>
                  <a:srgbClr val="00B050"/>
                </a:solidFill>
                <a:latin typeface="微软雅黑" panose="020B0503020204020204" pitchFamily="34" charset="-122"/>
                <a:ea typeface="微软雅黑" panose="020B0503020204020204" pitchFamily="34" charset="-122"/>
              </a:rPr>
              <a:t>以人为本：</a:t>
            </a:r>
            <a:r>
              <a:rPr lang="zh-CN" altLang="en-US" b="1" dirty="0">
                <a:latin typeface="微软雅黑" panose="020B0503020204020204" pitchFamily="34" charset="-122"/>
                <a:ea typeface="微软雅黑" panose="020B0503020204020204" pitchFamily="34" charset="-122"/>
              </a:rPr>
              <a:t>为达企业战略目标，在珍重企业人员自身的想法、流程与文化的前提下，和企业在实现目标的方法上协商解决，不武断强加给顾客。公司内部：同事能知道自己的心声，并与公司的方针保持一致，实现自己的目标。</a:t>
            </a:r>
          </a:p>
          <a:p>
            <a:pPr eaLnBrk="1" hangingPunct="1">
              <a:buClrTx/>
              <a:buFont typeface="Wingdings" panose="05000000000000000000" pitchFamily="2" charset="2"/>
              <a:buChar char="l"/>
            </a:pPr>
            <a:r>
              <a:rPr lang="zh-CN" altLang="en-US" b="1" dirty="0">
                <a:solidFill>
                  <a:srgbClr val="00B050"/>
                </a:solidFill>
                <a:latin typeface="微软雅黑" panose="020B0503020204020204" pitchFamily="34" charset="-122"/>
                <a:ea typeface="微软雅黑" panose="020B0503020204020204" pitchFamily="34" charset="-122"/>
              </a:rPr>
              <a:t>满意第一：</a:t>
            </a:r>
            <a:r>
              <a:rPr lang="zh-CN" altLang="en-US" b="1" dirty="0">
                <a:latin typeface="微软雅黑" panose="020B0503020204020204" pitchFamily="34" charset="-122"/>
                <a:ea typeface="微软雅黑" panose="020B0503020204020204" pitchFamily="34" charset="-122"/>
              </a:rPr>
              <a:t>通过提高顾问素养，以及尊重顾客员工的内部过程，达到顾客最终满意。</a:t>
            </a:r>
          </a:p>
        </p:txBody>
      </p:sp>
    </p:spTree>
    <p:extLst>
      <p:ext uri="{BB962C8B-B14F-4D97-AF65-F5344CB8AC3E}">
        <p14:creationId xmlns:p14="http://schemas.microsoft.com/office/powerpoint/2010/main" val="338692690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市场定位</a:t>
            </a:r>
          </a:p>
        </p:txBody>
      </p:sp>
      <p:sp>
        <p:nvSpPr>
          <p:cNvPr id="24579" name="Rectangle 3"/>
          <p:cNvSpPr txBox="1">
            <a:spLocks noChangeArrowheads="1"/>
          </p:cNvSpPr>
          <p:nvPr/>
        </p:nvSpPr>
        <p:spPr bwMode="auto">
          <a:xfrm>
            <a:off x="539750" y="1341438"/>
            <a:ext cx="8135938" cy="49672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457200">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indent="-45720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257300" indent="-3429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lvl="1" eaLnBrk="1" hangingPunct="1">
              <a:lnSpc>
                <a:spcPct val="150000"/>
              </a:lnSpc>
              <a:buClrTx/>
              <a:buFont typeface="Wingdings" panose="05000000000000000000" pitchFamily="2" charset="2"/>
              <a:buChar char="l"/>
            </a:pPr>
            <a:r>
              <a:rPr lang="zh-CN" altLang="en-US" sz="3600" b="1" dirty="0">
                <a:ea typeface="宋体" panose="02010600030101010101" pitchFamily="2" charset="-122"/>
              </a:rPr>
              <a:t>有正确的</a:t>
            </a:r>
            <a:r>
              <a:rPr lang="zh-CN" altLang="en-US" sz="3600" b="1" dirty="0">
                <a:solidFill>
                  <a:srgbClr val="00B050"/>
                </a:solidFill>
                <a:ea typeface="宋体" panose="02010600030101010101" pitchFamily="2" charset="-122"/>
              </a:rPr>
              <a:t>提高</a:t>
            </a:r>
            <a:r>
              <a:rPr lang="zh-CN" altLang="en-US" sz="3600" b="1" dirty="0">
                <a:ea typeface="宋体" panose="02010600030101010101" pitchFamily="2" charset="-122"/>
              </a:rPr>
              <a:t>公司管理水平</a:t>
            </a:r>
            <a:r>
              <a:rPr lang="zh-CN" altLang="en-US" sz="3600" b="1" dirty="0">
                <a:solidFill>
                  <a:srgbClr val="00B050"/>
                </a:solidFill>
                <a:ea typeface="宋体" panose="02010600030101010101" pitchFamily="2" charset="-122"/>
              </a:rPr>
              <a:t>意愿</a:t>
            </a:r>
            <a:r>
              <a:rPr lang="zh-CN" altLang="en-US" sz="3600" b="1" dirty="0">
                <a:ea typeface="宋体" panose="02010600030101010101" pitchFamily="2" charset="-122"/>
              </a:rPr>
              <a:t>并</a:t>
            </a:r>
            <a:endParaRPr lang="en-US" altLang="zh-CN" sz="3600" b="1" dirty="0">
              <a:ea typeface="宋体" panose="02010600030101010101" pitchFamily="2" charset="-122"/>
            </a:endParaRPr>
          </a:p>
          <a:p>
            <a:pPr lvl="1" eaLnBrk="1" hangingPunct="1">
              <a:lnSpc>
                <a:spcPct val="150000"/>
              </a:lnSpc>
              <a:buClrTx/>
              <a:buFont typeface="Wingdings" panose="05000000000000000000" pitchFamily="2" charset="2"/>
              <a:buChar char="l"/>
            </a:pPr>
            <a:r>
              <a:rPr lang="zh-CN" altLang="en-US" sz="3600" b="1" dirty="0">
                <a:solidFill>
                  <a:srgbClr val="00B050"/>
                </a:solidFill>
                <a:ea typeface="宋体" panose="02010600030101010101" pitchFamily="2" charset="-122"/>
              </a:rPr>
              <a:t>付诸行动</a:t>
            </a:r>
            <a:r>
              <a:rPr lang="zh-CN" altLang="en-US" sz="3600" b="1" dirty="0">
                <a:ea typeface="宋体" panose="02010600030101010101" pitchFamily="2" charset="-122"/>
              </a:rPr>
              <a:t>的组织。</a:t>
            </a:r>
            <a:endParaRPr lang="en-US" altLang="zh-CN" sz="3600" b="1" dirty="0">
              <a:ea typeface="宋体" panose="02010600030101010101" pitchFamily="2" charset="-122"/>
            </a:endParaRPr>
          </a:p>
        </p:txBody>
      </p:sp>
    </p:spTree>
    <p:extLst>
      <p:ext uri="{BB962C8B-B14F-4D97-AF65-F5344CB8AC3E}">
        <p14:creationId xmlns:p14="http://schemas.microsoft.com/office/powerpoint/2010/main" val="3606324911"/>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ltGray">
          <a:xfrm>
            <a:off x="1258888" y="1508125"/>
            <a:ext cx="4826000" cy="619125"/>
          </a:xfrm>
          <a:prstGeom prst="roundRect">
            <a:avLst>
              <a:gd name="adj" fmla="val 50000"/>
            </a:avLst>
          </a:prstGeom>
          <a:gradFill rotWithShape="1">
            <a:gsLst>
              <a:gs pos="0">
                <a:schemeClr val="tx2">
                  <a:lumMod val="40000"/>
                  <a:lumOff val="60000"/>
                </a:schemeClr>
              </a:gs>
              <a:gs pos="100000">
                <a:schemeClr val="bg1">
                  <a:alpha val="0"/>
                </a:schemeClr>
              </a:gs>
            </a:gsLst>
            <a:lin ang="0" scaled="1"/>
          </a:gradFill>
          <a:ln>
            <a:noFill/>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a:solidFill>
                <a:srgbClr val="FFFF00"/>
              </a:solidFill>
              <a:latin typeface="Tahoma" panose="020B0604030504040204" pitchFamily="34" charset="0"/>
              <a:ea typeface="宋体" panose="02010600030101010101" pitchFamily="2" charset="-122"/>
            </a:endParaRPr>
          </a:p>
        </p:txBody>
      </p:sp>
      <p:sp>
        <p:nvSpPr>
          <p:cNvPr id="25603" name="Rectangle 3"/>
          <p:cNvSpPr>
            <a:spLocks noChangeArrowheads="1"/>
          </p:cNvSpPr>
          <p:nvPr/>
        </p:nvSpPr>
        <p:spPr bwMode="auto">
          <a:xfrm>
            <a:off x="2454275" y="1614488"/>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nSpc>
                <a:spcPct val="100000"/>
              </a:lnSpc>
              <a:spcBef>
                <a:spcPct val="20000"/>
              </a:spcBef>
              <a:buClrTx/>
              <a:buFontTx/>
              <a:buNone/>
            </a:pPr>
            <a:r>
              <a:rPr kumimoji="1" lang="zh-CN" altLang="en-US" sz="1600" b="1">
                <a:solidFill>
                  <a:schemeClr val="tx1"/>
                </a:solidFill>
                <a:latin typeface="Tahoma" panose="020B0604030504040204" pitchFamily="34" charset="0"/>
                <a:ea typeface="宋体" panose="02010600030101010101" pitchFamily="2" charset="-122"/>
              </a:rPr>
              <a:t>专家型定位。</a:t>
            </a:r>
          </a:p>
        </p:txBody>
      </p:sp>
      <p:sp>
        <p:nvSpPr>
          <p:cNvPr id="25604" name="AutoShape 4"/>
          <p:cNvSpPr>
            <a:spLocks noChangeArrowheads="1"/>
          </p:cNvSpPr>
          <p:nvPr/>
        </p:nvSpPr>
        <p:spPr bwMode="auto">
          <a:xfrm>
            <a:off x="2225675" y="1484313"/>
            <a:ext cx="5799138" cy="642937"/>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1600" b="1">
              <a:solidFill>
                <a:schemeClr val="tx1"/>
              </a:solidFill>
              <a:latin typeface="Tahoma" panose="020B0604030504040204" pitchFamily="34" charset="0"/>
              <a:ea typeface="宋体" panose="02010600030101010101" pitchFamily="2" charset="-122"/>
            </a:endParaRPr>
          </a:p>
        </p:txBody>
      </p:sp>
      <p:sp>
        <p:nvSpPr>
          <p:cNvPr id="25605" name="Rectangle 5"/>
          <p:cNvSpPr>
            <a:spLocks noChangeArrowheads="1"/>
          </p:cNvSpPr>
          <p:nvPr/>
        </p:nvSpPr>
        <p:spPr bwMode="auto">
          <a:xfrm>
            <a:off x="1387475" y="1654175"/>
            <a:ext cx="317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en-US" altLang="zh-CN" b="1">
                <a:solidFill>
                  <a:schemeClr val="tx1"/>
                </a:solidFill>
                <a:latin typeface="Tahoma" panose="020B0604030504040204" pitchFamily="34" charset="0"/>
                <a:ea typeface="宋体" panose="02010600030101010101" pitchFamily="2" charset="-122"/>
              </a:rPr>
              <a:t>1</a:t>
            </a:r>
          </a:p>
        </p:txBody>
      </p:sp>
      <p:sp>
        <p:nvSpPr>
          <p:cNvPr id="25606" name="AutoShape 6"/>
          <p:cNvSpPr>
            <a:spLocks noChangeArrowheads="1"/>
          </p:cNvSpPr>
          <p:nvPr/>
        </p:nvSpPr>
        <p:spPr bwMode="ltGray">
          <a:xfrm>
            <a:off x="1258888" y="2371725"/>
            <a:ext cx="4826000" cy="619125"/>
          </a:xfrm>
          <a:prstGeom prst="roundRect">
            <a:avLst>
              <a:gd name="adj" fmla="val 50000"/>
            </a:avLst>
          </a:prstGeom>
          <a:gradFill rotWithShape="1">
            <a:gsLst>
              <a:gs pos="0">
                <a:schemeClr val="tx2">
                  <a:lumMod val="40000"/>
                  <a:lumOff val="60000"/>
                </a:schemeClr>
              </a:gs>
              <a:gs pos="100000">
                <a:schemeClr val="bg1">
                  <a:alpha val="0"/>
                </a:schemeClr>
              </a:gs>
            </a:gsLst>
            <a:lin ang="0" scaled="1"/>
          </a:gradFill>
          <a:ln>
            <a:noFill/>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a:solidFill>
                <a:srgbClr val="FFFF00"/>
              </a:solidFill>
              <a:latin typeface="Tahoma" panose="020B0604030504040204" pitchFamily="34" charset="0"/>
              <a:ea typeface="宋体" panose="02010600030101010101" pitchFamily="2" charset="-122"/>
            </a:endParaRPr>
          </a:p>
        </p:txBody>
      </p:sp>
      <p:sp>
        <p:nvSpPr>
          <p:cNvPr id="25607" name="Rectangle 7"/>
          <p:cNvSpPr>
            <a:spLocks noChangeArrowheads="1"/>
          </p:cNvSpPr>
          <p:nvPr/>
        </p:nvSpPr>
        <p:spPr bwMode="auto">
          <a:xfrm>
            <a:off x="2441575" y="2517775"/>
            <a:ext cx="2647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nSpc>
                <a:spcPct val="100000"/>
              </a:lnSpc>
              <a:spcBef>
                <a:spcPct val="20000"/>
              </a:spcBef>
              <a:buClrTx/>
              <a:buFontTx/>
              <a:buNone/>
            </a:pPr>
            <a:r>
              <a:rPr kumimoji="1" lang="zh-CN" altLang="en-US" sz="1600" b="1">
                <a:solidFill>
                  <a:schemeClr val="tx1"/>
                </a:solidFill>
                <a:latin typeface="Tahoma" panose="020B0604030504040204" pitchFamily="34" charset="0"/>
                <a:ea typeface="宋体" panose="02010600030101010101" pitchFamily="2" charset="-122"/>
              </a:rPr>
              <a:t>充分掌握成人学习的特点。</a:t>
            </a:r>
          </a:p>
        </p:txBody>
      </p:sp>
      <p:sp>
        <p:nvSpPr>
          <p:cNvPr id="25608" name="AutoShape 8"/>
          <p:cNvSpPr>
            <a:spLocks noChangeArrowheads="1"/>
          </p:cNvSpPr>
          <p:nvPr/>
        </p:nvSpPr>
        <p:spPr bwMode="auto">
          <a:xfrm>
            <a:off x="2225675" y="2347913"/>
            <a:ext cx="5799138" cy="642937"/>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1600" b="1">
              <a:solidFill>
                <a:schemeClr val="tx1"/>
              </a:solidFill>
              <a:latin typeface="Tahoma" panose="020B0604030504040204" pitchFamily="34" charset="0"/>
              <a:ea typeface="宋体" panose="02010600030101010101" pitchFamily="2" charset="-122"/>
            </a:endParaRPr>
          </a:p>
        </p:txBody>
      </p:sp>
      <p:sp>
        <p:nvSpPr>
          <p:cNvPr id="25609" name="Rectangle 9"/>
          <p:cNvSpPr>
            <a:spLocks noChangeArrowheads="1"/>
          </p:cNvSpPr>
          <p:nvPr/>
        </p:nvSpPr>
        <p:spPr bwMode="auto">
          <a:xfrm>
            <a:off x="1387475" y="2505075"/>
            <a:ext cx="317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en-US" altLang="zh-CN" b="1">
                <a:solidFill>
                  <a:schemeClr val="tx1"/>
                </a:solidFill>
                <a:latin typeface="Tahoma" panose="020B0604030504040204" pitchFamily="34" charset="0"/>
                <a:ea typeface="宋体" panose="02010600030101010101" pitchFamily="2" charset="-122"/>
              </a:rPr>
              <a:t>2</a:t>
            </a:r>
          </a:p>
        </p:txBody>
      </p:sp>
      <p:sp>
        <p:nvSpPr>
          <p:cNvPr id="25610" name="AutoShape 10"/>
          <p:cNvSpPr>
            <a:spLocks noChangeArrowheads="1"/>
          </p:cNvSpPr>
          <p:nvPr/>
        </p:nvSpPr>
        <p:spPr bwMode="ltGray">
          <a:xfrm>
            <a:off x="1258888" y="3206750"/>
            <a:ext cx="4826000" cy="619125"/>
          </a:xfrm>
          <a:prstGeom prst="roundRect">
            <a:avLst>
              <a:gd name="adj" fmla="val 50000"/>
            </a:avLst>
          </a:prstGeom>
          <a:gradFill rotWithShape="1">
            <a:gsLst>
              <a:gs pos="0">
                <a:schemeClr val="tx2">
                  <a:lumMod val="40000"/>
                  <a:lumOff val="60000"/>
                </a:schemeClr>
              </a:gs>
              <a:gs pos="100000">
                <a:schemeClr val="bg1">
                  <a:alpha val="0"/>
                </a:schemeClr>
              </a:gs>
            </a:gsLst>
            <a:lin ang="0" scaled="1"/>
          </a:gradFill>
          <a:ln>
            <a:noFill/>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a:solidFill>
                <a:srgbClr val="FFFF00"/>
              </a:solidFill>
              <a:latin typeface="Tahoma" panose="020B0604030504040204" pitchFamily="34" charset="0"/>
              <a:ea typeface="宋体" panose="02010600030101010101" pitchFamily="2" charset="-122"/>
            </a:endParaRPr>
          </a:p>
        </p:txBody>
      </p:sp>
      <p:sp>
        <p:nvSpPr>
          <p:cNvPr id="25611" name="Rectangle 11"/>
          <p:cNvSpPr>
            <a:spLocks noChangeArrowheads="1"/>
          </p:cNvSpPr>
          <p:nvPr/>
        </p:nvSpPr>
        <p:spPr bwMode="auto">
          <a:xfrm>
            <a:off x="2454275" y="3340100"/>
            <a:ext cx="4494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nSpc>
                <a:spcPct val="100000"/>
              </a:lnSpc>
              <a:spcBef>
                <a:spcPct val="20000"/>
              </a:spcBef>
              <a:buClrTx/>
              <a:buFontTx/>
              <a:buNone/>
            </a:pPr>
            <a:r>
              <a:rPr kumimoji="1" lang="zh-CN" altLang="en-US" sz="1600" b="1">
                <a:solidFill>
                  <a:schemeClr val="tx1"/>
                </a:solidFill>
                <a:latin typeface="Tahoma" panose="020B0604030504040204" pitchFamily="34" charset="0"/>
                <a:ea typeface="宋体" panose="02010600030101010101" pitchFamily="2" charset="-122"/>
              </a:rPr>
              <a:t>充分掌握各种技术，如培训、咨询和教练技术。</a:t>
            </a:r>
          </a:p>
        </p:txBody>
      </p:sp>
      <p:sp>
        <p:nvSpPr>
          <p:cNvPr id="25612" name="AutoShape 12"/>
          <p:cNvSpPr>
            <a:spLocks noChangeArrowheads="1"/>
          </p:cNvSpPr>
          <p:nvPr/>
        </p:nvSpPr>
        <p:spPr bwMode="auto">
          <a:xfrm>
            <a:off x="2225675" y="3182938"/>
            <a:ext cx="5799138" cy="642937"/>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1600" b="1">
              <a:solidFill>
                <a:schemeClr val="tx1"/>
              </a:solidFill>
              <a:latin typeface="Tahoma" panose="020B0604030504040204" pitchFamily="34" charset="0"/>
              <a:ea typeface="宋体" panose="02010600030101010101" pitchFamily="2" charset="-122"/>
            </a:endParaRPr>
          </a:p>
        </p:txBody>
      </p:sp>
      <p:sp>
        <p:nvSpPr>
          <p:cNvPr id="25613" name="Rectangle 13"/>
          <p:cNvSpPr>
            <a:spLocks noChangeArrowheads="1"/>
          </p:cNvSpPr>
          <p:nvPr/>
        </p:nvSpPr>
        <p:spPr bwMode="auto">
          <a:xfrm>
            <a:off x="1387475" y="3365500"/>
            <a:ext cx="317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en-US" altLang="zh-CN" b="1" dirty="0">
                <a:solidFill>
                  <a:schemeClr val="tx1"/>
                </a:solidFill>
                <a:latin typeface="Tahoma" panose="020B0604030504040204" pitchFamily="34" charset="0"/>
                <a:ea typeface="宋体" panose="02010600030101010101" pitchFamily="2" charset="-122"/>
              </a:rPr>
              <a:t>3</a:t>
            </a:r>
            <a:endParaRPr kumimoji="1" lang="zh-CN" altLang="en-US" b="1" dirty="0">
              <a:solidFill>
                <a:schemeClr val="tx1"/>
              </a:solidFill>
              <a:latin typeface="Tahoma" panose="020B0604030504040204" pitchFamily="34" charset="0"/>
              <a:ea typeface="宋体" panose="02010600030101010101" pitchFamily="2" charset="-122"/>
            </a:endParaRPr>
          </a:p>
        </p:txBody>
      </p:sp>
      <p:sp>
        <p:nvSpPr>
          <p:cNvPr id="25614" name="AutoShape 14"/>
          <p:cNvSpPr>
            <a:spLocks noChangeArrowheads="1"/>
          </p:cNvSpPr>
          <p:nvPr/>
        </p:nvSpPr>
        <p:spPr bwMode="ltGray">
          <a:xfrm>
            <a:off x="1271588" y="4011613"/>
            <a:ext cx="4826000" cy="619125"/>
          </a:xfrm>
          <a:prstGeom prst="roundRect">
            <a:avLst>
              <a:gd name="adj" fmla="val 50000"/>
            </a:avLst>
          </a:prstGeom>
          <a:gradFill rotWithShape="1">
            <a:gsLst>
              <a:gs pos="0">
                <a:schemeClr val="tx2">
                  <a:lumMod val="40000"/>
                  <a:lumOff val="60000"/>
                </a:schemeClr>
              </a:gs>
              <a:gs pos="100000">
                <a:schemeClr val="bg1">
                  <a:alpha val="0"/>
                </a:schemeClr>
              </a:gs>
            </a:gsLst>
            <a:lin ang="0" scaled="1"/>
          </a:gradFill>
          <a:ln>
            <a:noFill/>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a:solidFill>
                <a:srgbClr val="FFFF00"/>
              </a:solidFill>
              <a:latin typeface="Tahoma" panose="020B0604030504040204" pitchFamily="34" charset="0"/>
              <a:ea typeface="宋体" panose="02010600030101010101" pitchFamily="2" charset="-122"/>
            </a:endParaRPr>
          </a:p>
        </p:txBody>
      </p:sp>
      <p:sp>
        <p:nvSpPr>
          <p:cNvPr id="25615" name="Rectangle 15"/>
          <p:cNvSpPr>
            <a:spLocks noChangeArrowheads="1"/>
          </p:cNvSpPr>
          <p:nvPr/>
        </p:nvSpPr>
        <p:spPr bwMode="auto">
          <a:xfrm>
            <a:off x="2403475" y="4056063"/>
            <a:ext cx="4699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nSpc>
                <a:spcPct val="100000"/>
              </a:lnSpc>
              <a:spcBef>
                <a:spcPct val="20000"/>
              </a:spcBef>
              <a:buClrTx/>
              <a:buFontTx/>
              <a:buNone/>
            </a:pPr>
            <a:r>
              <a:rPr kumimoji="1" lang="zh-CN" altLang="en-US" sz="1600" b="1">
                <a:solidFill>
                  <a:schemeClr val="tx1"/>
                </a:solidFill>
                <a:latin typeface="Tahoma" panose="020B0604030504040204" pitchFamily="34" charset="0"/>
                <a:ea typeface="宋体" panose="02010600030101010101" pitchFamily="2" charset="-122"/>
              </a:rPr>
              <a:t>将标准和各种管理工具的意图与企业实际相结合。</a:t>
            </a:r>
          </a:p>
        </p:txBody>
      </p:sp>
      <p:sp>
        <p:nvSpPr>
          <p:cNvPr id="25616" name="AutoShape 16"/>
          <p:cNvSpPr>
            <a:spLocks noChangeArrowheads="1"/>
          </p:cNvSpPr>
          <p:nvPr/>
        </p:nvSpPr>
        <p:spPr bwMode="auto">
          <a:xfrm>
            <a:off x="2238375" y="3987800"/>
            <a:ext cx="5799138" cy="642938"/>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1600" b="1">
              <a:solidFill>
                <a:schemeClr val="tx1"/>
              </a:solidFill>
              <a:latin typeface="Tahoma" panose="020B0604030504040204" pitchFamily="34" charset="0"/>
              <a:ea typeface="宋体" panose="02010600030101010101" pitchFamily="2" charset="-122"/>
            </a:endParaRPr>
          </a:p>
        </p:txBody>
      </p:sp>
      <p:sp>
        <p:nvSpPr>
          <p:cNvPr id="25617" name="Rectangle 17"/>
          <p:cNvSpPr>
            <a:spLocks noChangeArrowheads="1"/>
          </p:cNvSpPr>
          <p:nvPr/>
        </p:nvSpPr>
        <p:spPr bwMode="auto">
          <a:xfrm>
            <a:off x="1387475" y="4144963"/>
            <a:ext cx="317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en-US" altLang="zh-CN" b="1">
                <a:solidFill>
                  <a:schemeClr val="tx1"/>
                </a:solidFill>
                <a:latin typeface="Tahoma" panose="020B0604030504040204" pitchFamily="34" charset="0"/>
                <a:ea typeface="宋体" panose="02010600030101010101" pitchFamily="2" charset="-122"/>
              </a:rPr>
              <a:t>4</a:t>
            </a:r>
          </a:p>
        </p:txBody>
      </p:sp>
      <p:sp>
        <p:nvSpPr>
          <p:cNvPr id="25618" name="AutoShape 10"/>
          <p:cNvSpPr>
            <a:spLocks noChangeArrowheads="1"/>
          </p:cNvSpPr>
          <p:nvPr/>
        </p:nvSpPr>
        <p:spPr bwMode="ltGray">
          <a:xfrm>
            <a:off x="1228725" y="4833938"/>
            <a:ext cx="4826000" cy="619125"/>
          </a:xfrm>
          <a:prstGeom prst="roundRect">
            <a:avLst>
              <a:gd name="adj" fmla="val 50000"/>
            </a:avLst>
          </a:prstGeom>
          <a:gradFill rotWithShape="1">
            <a:gsLst>
              <a:gs pos="0">
                <a:schemeClr val="tx2">
                  <a:lumMod val="40000"/>
                  <a:lumOff val="60000"/>
                </a:schemeClr>
              </a:gs>
              <a:gs pos="100000">
                <a:schemeClr val="bg1">
                  <a:alpha val="0"/>
                </a:schemeClr>
              </a:gs>
            </a:gsLst>
            <a:lin ang="0" scaled="1"/>
          </a:gradFill>
          <a:ln>
            <a:noFill/>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a:solidFill>
                <a:srgbClr val="FFFF00"/>
              </a:solidFill>
              <a:latin typeface="Tahoma" panose="020B0604030504040204" pitchFamily="34" charset="0"/>
              <a:ea typeface="宋体" panose="02010600030101010101" pitchFamily="2" charset="-122"/>
            </a:endParaRPr>
          </a:p>
        </p:txBody>
      </p:sp>
      <p:sp>
        <p:nvSpPr>
          <p:cNvPr id="25619" name="Rectangle 11"/>
          <p:cNvSpPr>
            <a:spLocks noChangeArrowheads="1"/>
          </p:cNvSpPr>
          <p:nvPr/>
        </p:nvSpPr>
        <p:spPr bwMode="auto">
          <a:xfrm>
            <a:off x="2424113" y="4967288"/>
            <a:ext cx="5561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nSpc>
                <a:spcPct val="100000"/>
              </a:lnSpc>
              <a:spcBef>
                <a:spcPct val="20000"/>
              </a:spcBef>
              <a:buClrTx/>
              <a:buFontTx/>
              <a:buNone/>
            </a:pPr>
            <a:r>
              <a:rPr kumimoji="1" lang="zh-CN" altLang="en-US" sz="1600" b="1">
                <a:solidFill>
                  <a:schemeClr val="tx1"/>
                </a:solidFill>
                <a:latin typeface="Tahoma" panose="020B0604030504040204" pitchFamily="34" charset="0"/>
                <a:ea typeface="宋体" panose="02010600030101010101" pitchFamily="2" charset="-122"/>
              </a:rPr>
              <a:t>具有主机厂丰富的经验，担任过中高层经理、管代等职务。</a:t>
            </a:r>
          </a:p>
        </p:txBody>
      </p:sp>
      <p:sp>
        <p:nvSpPr>
          <p:cNvPr id="25620" name="AutoShape 12"/>
          <p:cNvSpPr>
            <a:spLocks noChangeArrowheads="1"/>
          </p:cNvSpPr>
          <p:nvPr/>
        </p:nvSpPr>
        <p:spPr bwMode="auto">
          <a:xfrm>
            <a:off x="2195513" y="4810125"/>
            <a:ext cx="5799137" cy="642938"/>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1600" b="1">
              <a:solidFill>
                <a:schemeClr val="tx1"/>
              </a:solidFill>
              <a:latin typeface="Tahoma" panose="020B0604030504040204" pitchFamily="34" charset="0"/>
              <a:ea typeface="宋体" panose="02010600030101010101" pitchFamily="2" charset="-122"/>
            </a:endParaRPr>
          </a:p>
        </p:txBody>
      </p:sp>
      <p:sp>
        <p:nvSpPr>
          <p:cNvPr id="25621" name="Rectangle 13"/>
          <p:cNvSpPr>
            <a:spLocks noChangeArrowheads="1"/>
          </p:cNvSpPr>
          <p:nvPr/>
        </p:nvSpPr>
        <p:spPr bwMode="auto">
          <a:xfrm>
            <a:off x="1387475" y="4992688"/>
            <a:ext cx="332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en-US" altLang="zh-CN" b="1" dirty="0">
                <a:solidFill>
                  <a:schemeClr val="tx1"/>
                </a:solidFill>
                <a:latin typeface="Tahoma" panose="020B0604030504040204" pitchFamily="34" charset="0"/>
                <a:ea typeface="宋体" panose="02010600030101010101" pitchFamily="2" charset="-122"/>
              </a:rPr>
              <a:t>5</a:t>
            </a:r>
            <a:endParaRPr kumimoji="1" lang="zh-CN" altLang="en-US" b="1" dirty="0">
              <a:solidFill>
                <a:schemeClr val="tx1"/>
              </a:solidFill>
              <a:latin typeface="Tahoma" panose="020B0604030504040204" pitchFamily="34" charset="0"/>
              <a:ea typeface="宋体" panose="02010600030101010101" pitchFamily="2" charset="-122"/>
            </a:endParaRPr>
          </a:p>
        </p:txBody>
      </p:sp>
      <p:sp>
        <p:nvSpPr>
          <p:cNvPr id="25622" name="AutoShape 14"/>
          <p:cNvSpPr>
            <a:spLocks noChangeArrowheads="1"/>
          </p:cNvSpPr>
          <p:nvPr/>
        </p:nvSpPr>
        <p:spPr bwMode="ltGray">
          <a:xfrm>
            <a:off x="1241425" y="5618163"/>
            <a:ext cx="4826000" cy="619125"/>
          </a:xfrm>
          <a:prstGeom prst="roundRect">
            <a:avLst>
              <a:gd name="adj" fmla="val 50000"/>
            </a:avLst>
          </a:prstGeom>
          <a:gradFill rotWithShape="1">
            <a:gsLst>
              <a:gs pos="0">
                <a:schemeClr val="tx2">
                  <a:lumMod val="40000"/>
                  <a:lumOff val="60000"/>
                </a:schemeClr>
              </a:gs>
              <a:gs pos="100000">
                <a:schemeClr val="bg1">
                  <a:alpha val="0"/>
                </a:schemeClr>
              </a:gs>
            </a:gsLst>
            <a:lin ang="0" scaled="1"/>
          </a:gradFill>
          <a:ln>
            <a:noFill/>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a:solidFill>
                <a:srgbClr val="FFFF00"/>
              </a:solidFill>
              <a:latin typeface="Tahoma" panose="020B0604030504040204" pitchFamily="34" charset="0"/>
              <a:ea typeface="宋体" panose="02010600030101010101" pitchFamily="2" charset="-122"/>
            </a:endParaRPr>
          </a:p>
        </p:txBody>
      </p:sp>
      <p:sp>
        <p:nvSpPr>
          <p:cNvPr id="25623" name="Rectangle 15"/>
          <p:cNvSpPr>
            <a:spLocks noChangeArrowheads="1"/>
          </p:cNvSpPr>
          <p:nvPr/>
        </p:nvSpPr>
        <p:spPr bwMode="auto">
          <a:xfrm>
            <a:off x="2373313" y="5662613"/>
            <a:ext cx="1825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nSpc>
                <a:spcPct val="100000"/>
              </a:lnSpc>
              <a:spcBef>
                <a:spcPct val="20000"/>
              </a:spcBef>
              <a:buClrTx/>
              <a:buFontTx/>
              <a:buNone/>
            </a:pPr>
            <a:r>
              <a:rPr kumimoji="1" lang="zh-CN" altLang="en-US" sz="1600" b="1">
                <a:solidFill>
                  <a:schemeClr val="tx1"/>
                </a:solidFill>
                <a:latin typeface="Tahoma" panose="020B0604030504040204" pitchFamily="34" charset="0"/>
                <a:ea typeface="宋体" panose="02010600030101010101" pitchFamily="2" charset="-122"/>
              </a:rPr>
              <a:t>良好的职业素养。</a:t>
            </a:r>
          </a:p>
        </p:txBody>
      </p:sp>
      <p:sp>
        <p:nvSpPr>
          <p:cNvPr id="25624" name="AutoShape 16"/>
          <p:cNvSpPr>
            <a:spLocks noChangeArrowheads="1"/>
          </p:cNvSpPr>
          <p:nvPr/>
        </p:nvSpPr>
        <p:spPr bwMode="auto">
          <a:xfrm>
            <a:off x="2208213" y="5594350"/>
            <a:ext cx="5799137" cy="642938"/>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1600" b="1">
              <a:solidFill>
                <a:schemeClr val="tx1"/>
              </a:solidFill>
              <a:latin typeface="Tahoma" panose="020B0604030504040204" pitchFamily="34" charset="0"/>
              <a:ea typeface="宋体" panose="02010600030101010101" pitchFamily="2" charset="-122"/>
            </a:endParaRPr>
          </a:p>
        </p:txBody>
      </p:sp>
      <p:sp>
        <p:nvSpPr>
          <p:cNvPr id="25625" name="Rectangle 17"/>
          <p:cNvSpPr>
            <a:spLocks noChangeArrowheads="1"/>
          </p:cNvSpPr>
          <p:nvPr/>
        </p:nvSpPr>
        <p:spPr bwMode="auto">
          <a:xfrm>
            <a:off x="1387475" y="5751513"/>
            <a:ext cx="332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en-US" altLang="zh-CN" b="1" dirty="0">
                <a:solidFill>
                  <a:schemeClr val="tx1"/>
                </a:solidFill>
                <a:latin typeface="Tahoma" panose="020B0604030504040204" pitchFamily="34" charset="0"/>
                <a:ea typeface="宋体" panose="02010600030101010101" pitchFamily="2" charset="-122"/>
              </a:rPr>
              <a:t>6</a:t>
            </a:r>
          </a:p>
        </p:txBody>
      </p:sp>
      <p:sp>
        <p:nvSpPr>
          <p:cNvPr id="25626"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顾问老师的选择</a:t>
            </a:r>
          </a:p>
        </p:txBody>
      </p:sp>
    </p:spTree>
    <p:extLst>
      <p:ext uri="{BB962C8B-B14F-4D97-AF65-F5344CB8AC3E}">
        <p14:creationId xmlns:p14="http://schemas.microsoft.com/office/powerpoint/2010/main" val="367778972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3"/>
          <p:cNvGrpSpPr>
            <a:grpSpLocks/>
          </p:cNvGrpSpPr>
          <p:nvPr/>
        </p:nvGrpSpPr>
        <p:grpSpPr bwMode="auto">
          <a:xfrm>
            <a:off x="1042988" y="1700213"/>
            <a:ext cx="6967537" cy="4054475"/>
            <a:chOff x="532" y="816"/>
            <a:chExt cx="4808" cy="3036"/>
          </a:xfrm>
        </p:grpSpPr>
        <p:sp>
          <p:nvSpPr>
            <p:cNvPr id="13" name="AutoShape 3"/>
            <p:cNvSpPr>
              <a:spLocks noChangeArrowheads="1"/>
            </p:cNvSpPr>
            <p:nvPr/>
          </p:nvSpPr>
          <p:spPr bwMode="gray">
            <a:xfrm>
              <a:off x="1200" y="1393"/>
              <a:ext cx="3484" cy="1727"/>
            </a:xfrm>
            <a:prstGeom prst="upArrow">
              <a:avLst>
                <a:gd name="adj1" fmla="val 57824"/>
                <a:gd name="adj2" fmla="val 54398"/>
              </a:avLst>
            </a:prstGeom>
            <a:gradFill rotWithShape="1">
              <a:gsLst>
                <a:gs pos="0">
                  <a:srgbClr val="FF66FF"/>
                </a:gs>
                <a:gs pos="100000">
                  <a:schemeClr val="hlink">
                    <a:gamma/>
                    <a:tint val="0"/>
                    <a:invGamma/>
                  </a:schemeClr>
                </a:gs>
              </a:gsLst>
              <a:lin ang="5400000" scaled="1"/>
            </a:gradFill>
            <a:ln w="9525" algn="ctr">
              <a:noFill/>
              <a:miter lim="800000"/>
              <a:headEnd/>
              <a:tailEnd/>
            </a:ln>
            <a:effec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6629" name="Text Box 4"/>
            <p:cNvSpPr txBox="1">
              <a:spLocks noChangeArrowheads="1"/>
            </p:cNvSpPr>
            <p:nvPr/>
          </p:nvSpPr>
          <p:spPr bwMode="gray">
            <a:xfrm>
              <a:off x="2271" y="1813"/>
              <a:ext cx="120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pPr>
              <a:r>
                <a:rPr kumimoji="1" lang="zh-CN" altLang="en-US" b="1">
                  <a:solidFill>
                    <a:schemeClr val="tx1"/>
                  </a:solidFill>
                  <a:latin typeface="微软雅黑" panose="020B0503020204020204" pitchFamily="34" charset="-122"/>
                  <a:ea typeface="微软雅黑" panose="020B0503020204020204" pitchFamily="34" charset="-122"/>
                </a:rPr>
                <a:t>技术</a:t>
              </a:r>
              <a:r>
                <a:rPr kumimoji="1" lang="en-US" altLang="zh-CN" b="1">
                  <a:solidFill>
                    <a:schemeClr val="tx1"/>
                  </a:solidFill>
                  <a:latin typeface="微软雅黑" panose="020B0503020204020204" pitchFamily="34" charset="-122"/>
                  <a:ea typeface="微软雅黑" panose="020B0503020204020204" pitchFamily="34" charset="-122"/>
                </a:rPr>
                <a:t>technology</a:t>
              </a:r>
            </a:p>
          </p:txBody>
        </p:sp>
        <p:sp>
          <p:nvSpPr>
            <p:cNvPr id="15" name="Freeform 5"/>
            <p:cNvSpPr>
              <a:spLocks/>
            </p:cNvSpPr>
            <p:nvPr/>
          </p:nvSpPr>
          <p:spPr bwMode="gray">
            <a:xfrm>
              <a:off x="1680" y="816"/>
              <a:ext cx="2592" cy="528"/>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chemeClr val="tx2">
                    <a:lumMod val="60000"/>
                    <a:lumOff val="40000"/>
                  </a:schemeClr>
                </a:gs>
                <a:gs pos="100000">
                  <a:schemeClr val="bg2">
                    <a:lumMod val="40000"/>
                    <a:lumOff val="60000"/>
                  </a:schemeClr>
                </a:gs>
              </a:gsLst>
              <a:lin ang="0" scaled="1"/>
            </a:gradFill>
            <a:ln w="9525">
              <a:noFill/>
              <a:round/>
              <a:headEnd/>
              <a:tailEnd/>
            </a:ln>
            <a:effectLst/>
          </p:spPr>
          <p:txBody>
            <a:bodyPr/>
            <a:lstStyle/>
            <a:p>
              <a:pPr eaLnBrk="1" hangingPunct="1">
                <a:defRPr/>
              </a:pPr>
              <a:endParaRPr lang="zh-CN" altLang="en-US"/>
            </a:p>
          </p:txBody>
        </p:sp>
        <p:sp>
          <p:nvSpPr>
            <p:cNvPr id="26631" name="Text Box 6"/>
            <p:cNvSpPr txBox="1">
              <a:spLocks noChangeArrowheads="1"/>
            </p:cNvSpPr>
            <p:nvPr/>
          </p:nvSpPr>
          <p:spPr bwMode="auto">
            <a:xfrm>
              <a:off x="2211" y="1032"/>
              <a:ext cx="1209"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pPr>
              <a:r>
                <a:rPr kumimoji="1" lang="en-US" altLang="zh-CN" b="1" dirty="0">
                  <a:solidFill>
                    <a:schemeClr val="bg1"/>
                  </a:solidFill>
                  <a:latin typeface="微软雅黑" panose="020B0503020204020204" pitchFamily="34" charset="-122"/>
                  <a:ea typeface="微软雅黑" panose="020B0503020204020204" pitchFamily="34" charset="-122"/>
                </a:rPr>
                <a:t>Add your value</a:t>
              </a:r>
            </a:p>
          </p:txBody>
        </p:sp>
        <p:sp>
          <p:nvSpPr>
            <p:cNvPr id="17" name="Freeform 7"/>
            <p:cNvSpPr>
              <a:spLocks/>
            </p:cNvSpPr>
            <p:nvPr/>
          </p:nvSpPr>
          <p:spPr bwMode="gray">
            <a:xfrm>
              <a:off x="3979" y="2446"/>
              <a:ext cx="1361" cy="1406"/>
            </a:xfrm>
            <a:custGeom>
              <a:avLst/>
              <a:gdLst/>
              <a:ahLst/>
              <a:cxnLst>
                <a:cxn ang="0">
                  <a:pos x="264" y="20"/>
                </a:cxn>
                <a:cxn ang="0">
                  <a:pos x="286" y="52"/>
                </a:cxn>
                <a:cxn ang="0">
                  <a:pos x="242" y="68"/>
                </a:cxn>
                <a:cxn ang="0">
                  <a:pos x="202" y="72"/>
                </a:cxn>
                <a:cxn ang="0">
                  <a:pos x="194" y="102"/>
                </a:cxn>
                <a:cxn ang="0">
                  <a:pos x="140" y="114"/>
                </a:cxn>
                <a:cxn ang="0">
                  <a:pos x="116" y="136"/>
                </a:cxn>
                <a:cxn ang="0">
                  <a:pos x="84" y="164"/>
                </a:cxn>
                <a:cxn ang="0">
                  <a:pos x="76" y="182"/>
                </a:cxn>
                <a:cxn ang="0">
                  <a:pos x="60" y="224"/>
                </a:cxn>
                <a:cxn ang="0">
                  <a:pos x="42" y="272"/>
                </a:cxn>
                <a:cxn ang="0">
                  <a:pos x="24" y="296"/>
                </a:cxn>
                <a:cxn ang="0">
                  <a:pos x="12" y="330"/>
                </a:cxn>
                <a:cxn ang="0">
                  <a:pos x="16" y="352"/>
                </a:cxn>
                <a:cxn ang="0">
                  <a:pos x="6" y="396"/>
                </a:cxn>
                <a:cxn ang="0">
                  <a:pos x="30" y="420"/>
                </a:cxn>
                <a:cxn ang="0">
                  <a:pos x="22" y="448"/>
                </a:cxn>
                <a:cxn ang="0">
                  <a:pos x="38" y="472"/>
                </a:cxn>
                <a:cxn ang="0">
                  <a:pos x="64" y="500"/>
                </a:cxn>
                <a:cxn ang="0">
                  <a:pos x="76" y="546"/>
                </a:cxn>
                <a:cxn ang="0">
                  <a:pos x="126" y="572"/>
                </a:cxn>
                <a:cxn ang="0">
                  <a:pos x="130" y="602"/>
                </a:cxn>
                <a:cxn ang="0">
                  <a:pos x="170" y="614"/>
                </a:cxn>
                <a:cxn ang="0">
                  <a:pos x="188" y="636"/>
                </a:cxn>
                <a:cxn ang="0">
                  <a:pos x="212" y="644"/>
                </a:cxn>
                <a:cxn ang="0">
                  <a:pos x="238" y="662"/>
                </a:cxn>
                <a:cxn ang="0">
                  <a:pos x="280" y="668"/>
                </a:cxn>
                <a:cxn ang="0">
                  <a:pos x="300" y="676"/>
                </a:cxn>
                <a:cxn ang="0">
                  <a:pos x="330" y="688"/>
                </a:cxn>
                <a:cxn ang="0">
                  <a:pos x="350" y="694"/>
                </a:cxn>
                <a:cxn ang="0">
                  <a:pos x="392" y="718"/>
                </a:cxn>
                <a:cxn ang="0">
                  <a:pos x="398" y="686"/>
                </a:cxn>
                <a:cxn ang="0">
                  <a:pos x="428" y="688"/>
                </a:cxn>
                <a:cxn ang="0">
                  <a:pos x="504" y="660"/>
                </a:cxn>
                <a:cxn ang="0">
                  <a:pos x="534" y="656"/>
                </a:cxn>
                <a:cxn ang="0">
                  <a:pos x="550" y="644"/>
                </a:cxn>
                <a:cxn ang="0">
                  <a:pos x="570" y="612"/>
                </a:cxn>
                <a:cxn ang="0">
                  <a:pos x="612" y="586"/>
                </a:cxn>
                <a:cxn ang="0">
                  <a:pos x="630" y="554"/>
                </a:cxn>
                <a:cxn ang="0">
                  <a:pos x="656" y="520"/>
                </a:cxn>
                <a:cxn ang="0">
                  <a:pos x="682" y="492"/>
                </a:cxn>
                <a:cxn ang="0">
                  <a:pos x="692" y="466"/>
                </a:cxn>
                <a:cxn ang="0">
                  <a:pos x="696" y="410"/>
                </a:cxn>
                <a:cxn ang="0">
                  <a:pos x="734" y="352"/>
                </a:cxn>
                <a:cxn ang="0">
                  <a:pos x="718" y="316"/>
                </a:cxn>
                <a:cxn ang="0">
                  <a:pos x="710" y="292"/>
                </a:cxn>
                <a:cxn ang="0">
                  <a:pos x="698" y="258"/>
                </a:cxn>
                <a:cxn ang="0">
                  <a:pos x="678" y="212"/>
                </a:cxn>
                <a:cxn ang="0">
                  <a:pos x="654" y="182"/>
                </a:cxn>
                <a:cxn ang="0">
                  <a:pos x="632" y="154"/>
                </a:cxn>
                <a:cxn ang="0">
                  <a:pos x="612" y="104"/>
                </a:cxn>
                <a:cxn ang="0">
                  <a:pos x="592" y="108"/>
                </a:cxn>
                <a:cxn ang="0">
                  <a:pos x="548" y="100"/>
                </a:cxn>
                <a:cxn ang="0">
                  <a:pos x="508" y="22"/>
                </a:cxn>
                <a:cxn ang="0">
                  <a:pos x="456" y="48"/>
                </a:cxn>
                <a:cxn ang="0">
                  <a:pos x="430" y="46"/>
                </a:cxn>
                <a:cxn ang="0">
                  <a:pos x="370" y="10"/>
                </a:cxn>
                <a:cxn ang="0">
                  <a:pos x="348" y="10"/>
                </a:cxn>
                <a:cxn ang="0">
                  <a:pos x="326" y="28"/>
                </a:cxn>
                <a:cxn ang="0">
                  <a:pos x="294" y="42"/>
                </a:cxn>
                <a:cxn ang="0">
                  <a:pos x="256" y="12"/>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accent2"/>
                </a:gs>
                <a:gs pos="100000">
                  <a:srgbClr val="00B0F0"/>
                </a:gs>
              </a:gsLst>
              <a:lin ang="5400000" scaled="1"/>
            </a:gradFill>
            <a:ln w="0">
              <a:noFill/>
              <a:prstDash val="solid"/>
              <a:round/>
              <a:headEnd/>
              <a:tailEnd/>
            </a:ln>
          </p:spPr>
          <p:txBody>
            <a:bodyPr/>
            <a:lstStyle/>
            <a:p>
              <a:pPr eaLnBrk="1" hangingPunct="1">
                <a:defRPr/>
              </a:pPr>
              <a:endParaRPr lang="zh-CN" altLang="en-US"/>
            </a:p>
          </p:txBody>
        </p:sp>
        <p:sp>
          <p:nvSpPr>
            <p:cNvPr id="18" name="Freeform 8"/>
            <p:cNvSpPr>
              <a:spLocks/>
            </p:cNvSpPr>
            <p:nvPr/>
          </p:nvSpPr>
          <p:spPr bwMode="gray">
            <a:xfrm>
              <a:off x="2256" y="2401"/>
              <a:ext cx="1361" cy="1405"/>
            </a:xfrm>
            <a:custGeom>
              <a:avLst/>
              <a:gdLst/>
              <a:ahLst/>
              <a:cxnLst>
                <a:cxn ang="0">
                  <a:pos x="264" y="20"/>
                </a:cxn>
                <a:cxn ang="0">
                  <a:pos x="286" y="52"/>
                </a:cxn>
                <a:cxn ang="0">
                  <a:pos x="242" y="68"/>
                </a:cxn>
                <a:cxn ang="0">
                  <a:pos x="202" y="72"/>
                </a:cxn>
                <a:cxn ang="0">
                  <a:pos x="194" y="102"/>
                </a:cxn>
                <a:cxn ang="0">
                  <a:pos x="140" y="114"/>
                </a:cxn>
                <a:cxn ang="0">
                  <a:pos x="116" y="136"/>
                </a:cxn>
                <a:cxn ang="0">
                  <a:pos x="84" y="164"/>
                </a:cxn>
                <a:cxn ang="0">
                  <a:pos x="76" y="182"/>
                </a:cxn>
                <a:cxn ang="0">
                  <a:pos x="60" y="224"/>
                </a:cxn>
                <a:cxn ang="0">
                  <a:pos x="42" y="272"/>
                </a:cxn>
                <a:cxn ang="0">
                  <a:pos x="24" y="296"/>
                </a:cxn>
                <a:cxn ang="0">
                  <a:pos x="12" y="330"/>
                </a:cxn>
                <a:cxn ang="0">
                  <a:pos x="16" y="352"/>
                </a:cxn>
                <a:cxn ang="0">
                  <a:pos x="6" y="396"/>
                </a:cxn>
                <a:cxn ang="0">
                  <a:pos x="30" y="420"/>
                </a:cxn>
                <a:cxn ang="0">
                  <a:pos x="22" y="448"/>
                </a:cxn>
                <a:cxn ang="0">
                  <a:pos x="38" y="472"/>
                </a:cxn>
                <a:cxn ang="0">
                  <a:pos x="64" y="500"/>
                </a:cxn>
                <a:cxn ang="0">
                  <a:pos x="76" y="546"/>
                </a:cxn>
                <a:cxn ang="0">
                  <a:pos x="126" y="572"/>
                </a:cxn>
                <a:cxn ang="0">
                  <a:pos x="130" y="602"/>
                </a:cxn>
                <a:cxn ang="0">
                  <a:pos x="170" y="614"/>
                </a:cxn>
                <a:cxn ang="0">
                  <a:pos x="188" y="636"/>
                </a:cxn>
                <a:cxn ang="0">
                  <a:pos x="212" y="644"/>
                </a:cxn>
                <a:cxn ang="0">
                  <a:pos x="238" y="662"/>
                </a:cxn>
                <a:cxn ang="0">
                  <a:pos x="280" y="668"/>
                </a:cxn>
                <a:cxn ang="0">
                  <a:pos x="300" y="676"/>
                </a:cxn>
                <a:cxn ang="0">
                  <a:pos x="330" y="688"/>
                </a:cxn>
                <a:cxn ang="0">
                  <a:pos x="350" y="694"/>
                </a:cxn>
                <a:cxn ang="0">
                  <a:pos x="392" y="718"/>
                </a:cxn>
                <a:cxn ang="0">
                  <a:pos x="398" y="686"/>
                </a:cxn>
                <a:cxn ang="0">
                  <a:pos x="428" y="688"/>
                </a:cxn>
                <a:cxn ang="0">
                  <a:pos x="504" y="660"/>
                </a:cxn>
                <a:cxn ang="0">
                  <a:pos x="534" y="656"/>
                </a:cxn>
                <a:cxn ang="0">
                  <a:pos x="550" y="644"/>
                </a:cxn>
                <a:cxn ang="0">
                  <a:pos x="570" y="612"/>
                </a:cxn>
                <a:cxn ang="0">
                  <a:pos x="612" y="586"/>
                </a:cxn>
                <a:cxn ang="0">
                  <a:pos x="630" y="554"/>
                </a:cxn>
                <a:cxn ang="0">
                  <a:pos x="656" y="520"/>
                </a:cxn>
                <a:cxn ang="0">
                  <a:pos x="682" y="492"/>
                </a:cxn>
                <a:cxn ang="0">
                  <a:pos x="692" y="466"/>
                </a:cxn>
                <a:cxn ang="0">
                  <a:pos x="696" y="410"/>
                </a:cxn>
                <a:cxn ang="0">
                  <a:pos x="734" y="352"/>
                </a:cxn>
                <a:cxn ang="0">
                  <a:pos x="718" y="316"/>
                </a:cxn>
                <a:cxn ang="0">
                  <a:pos x="710" y="292"/>
                </a:cxn>
                <a:cxn ang="0">
                  <a:pos x="698" y="258"/>
                </a:cxn>
                <a:cxn ang="0">
                  <a:pos x="678" y="212"/>
                </a:cxn>
                <a:cxn ang="0">
                  <a:pos x="654" y="182"/>
                </a:cxn>
                <a:cxn ang="0">
                  <a:pos x="632" y="154"/>
                </a:cxn>
                <a:cxn ang="0">
                  <a:pos x="612" y="104"/>
                </a:cxn>
                <a:cxn ang="0">
                  <a:pos x="592" y="108"/>
                </a:cxn>
                <a:cxn ang="0">
                  <a:pos x="548" y="100"/>
                </a:cxn>
                <a:cxn ang="0">
                  <a:pos x="508" y="22"/>
                </a:cxn>
                <a:cxn ang="0">
                  <a:pos x="456" y="48"/>
                </a:cxn>
                <a:cxn ang="0">
                  <a:pos x="430" y="46"/>
                </a:cxn>
                <a:cxn ang="0">
                  <a:pos x="370" y="10"/>
                </a:cxn>
                <a:cxn ang="0">
                  <a:pos x="348" y="10"/>
                </a:cxn>
                <a:cxn ang="0">
                  <a:pos x="326" y="28"/>
                </a:cxn>
                <a:cxn ang="0">
                  <a:pos x="294" y="42"/>
                </a:cxn>
                <a:cxn ang="0">
                  <a:pos x="256" y="12"/>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accent2"/>
                </a:gs>
                <a:gs pos="100000">
                  <a:srgbClr val="FFC800"/>
                </a:gs>
              </a:gsLst>
              <a:lin ang="5400000" scaled="1"/>
            </a:gradFill>
            <a:ln w="0">
              <a:noFill/>
              <a:prstDash val="solid"/>
              <a:round/>
              <a:headEnd/>
              <a:tailEnd/>
            </a:ln>
          </p:spPr>
          <p:txBody>
            <a:bodyPr/>
            <a:lstStyle/>
            <a:p>
              <a:pPr eaLnBrk="1" hangingPunct="1">
                <a:defRPr/>
              </a:pPr>
              <a:endParaRPr lang="zh-CN" altLang="en-US"/>
            </a:p>
          </p:txBody>
        </p:sp>
        <p:sp>
          <p:nvSpPr>
            <p:cNvPr id="19" name="Freeform 9"/>
            <p:cNvSpPr>
              <a:spLocks/>
            </p:cNvSpPr>
            <p:nvPr/>
          </p:nvSpPr>
          <p:spPr bwMode="gray">
            <a:xfrm>
              <a:off x="532" y="2401"/>
              <a:ext cx="1361" cy="1405"/>
            </a:xfrm>
            <a:custGeom>
              <a:avLst/>
              <a:gdLst/>
              <a:ahLst/>
              <a:cxnLst>
                <a:cxn ang="0">
                  <a:pos x="264" y="20"/>
                </a:cxn>
                <a:cxn ang="0">
                  <a:pos x="286" y="52"/>
                </a:cxn>
                <a:cxn ang="0">
                  <a:pos x="242" y="68"/>
                </a:cxn>
                <a:cxn ang="0">
                  <a:pos x="202" y="72"/>
                </a:cxn>
                <a:cxn ang="0">
                  <a:pos x="194" y="102"/>
                </a:cxn>
                <a:cxn ang="0">
                  <a:pos x="140" y="114"/>
                </a:cxn>
                <a:cxn ang="0">
                  <a:pos x="116" y="136"/>
                </a:cxn>
                <a:cxn ang="0">
                  <a:pos x="84" y="164"/>
                </a:cxn>
                <a:cxn ang="0">
                  <a:pos x="76" y="182"/>
                </a:cxn>
                <a:cxn ang="0">
                  <a:pos x="60" y="224"/>
                </a:cxn>
                <a:cxn ang="0">
                  <a:pos x="42" y="272"/>
                </a:cxn>
                <a:cxn ang="0">
                  <a:pos x="24" y="296"/>
                </a:cxn>
                <a:cxn ang="0">
                  <a:pos x="12" y="330"/>
                </a:cxn>
                <a:cxn ang="0">
                  <a:pos x="16" y="352"/>
                </a:cxn>
                <a:cxn ang="0">
                  <a:pos x="6" y="396"/>
                </a:cxn>
                <a:cxn ang="0">
                  <a:pos x="30" y="420"/>
                </a:cxn>
                <a:cxn ang="0">
                  <a:pos x="22" y="448"/>
                </a:cxn>
                <a:cxn ang="0">
                  <a:pos x="38" y="472"/>
                </a:cxn>
                <a:cxn ang="0">
                  <a:pos x="64" y="500"/>
                </a:cxn>
                <a:cxn ang="0">
                  <a:pos x="76" y="546"/>
                </a:cxn>
                <a:cxn ang="0">
                  <a:pos x="126" y="572"/>
                </a:cxn>
                <a:cxn ang="0">
                  <a:pos x="130" y="602"/>
                </a:cxn>
                <a:cxn ang="0">
                  <a:pos x="170" y="614"/>
                </a:cxn>
                <a:cxn ang="0">
                  <a:pos x="188" y="636"/>
                </a:cxn>
                <a:cxn ang="0">
                  <a:pos x="212" y="644"/>
                </a:cxn>
                <a:cxn ang="0">
                  <a:pos x="238" y="662"/>
                </a:cxn>
                <a:cxn ang="0">
                  <a:pos x="280" y="668"/>
                </a:cxn>
                <a:cxn ang="0">
                  <a:pos x="300" y="676"/>
                </a:cxn>
                <a:cxn ang="0">
                  <a:pos x="330" y="688"/>
                </a:cxn>
                <a:cxn ang="0">
                  <a:pos x="350" y="694"/>
                </a:cxn>
                <a:cxn ang="0">
                  <a:pos x="392" y="718"/>
                </a:cxn>
                <a:cxn ang="0">
                  <a:pos x="398" y="686"/>
                </a:cxn>
                <a:cxn ang="0">
                  <a:pos x="428" y="688"/>
                </a:cxn>
                <a:cxn ang="0">
                  <a:pos x="504" y="660"/>
                </a:cxn>
                <a:cxn ang="0">
                  <a:pos x="534" y="656"/>
                </a:cxn>
                <a:cxn ang="0">
                  <a:pos x="550" y="644"/>
                </a:cxn>
                <a:cxn ang="0">
                  <a:pos x="570" y="612"/>
                </a:cxn>
                <a:cxn ang="0">
                  <a:pos x="612" y="586"/>
                </a:cxn>
                <a:cxn ang="0">
                  <a:pos x="630" y="554"/>
                </a:cxn>
                <a:cxn ang="0">
                  <a:pos x="656" y="520"/>
                </a:cxn>
                <a:cxn ang="0">
                  <a:pos x="682" y="492"/>
                </a:cxn>
                <a:cxn ang="0">
                  <a:pos x="692" y="466"/>
                </a:cxn>
                <a:cxn ang="0">
                  <a:pos x="696" y="410"/>
                </a:cxn>
                <a:cxn ang="0">
                  <a:pos x="734" y="352"/>
                </a:cxn>
                <a:cxn ang="0">
                  <a:pos x="718" y="316"/>
                </a:cxn>
                <a:cxn ang="0">
                  <a:pos x="710" y="292"/>
                </a:cxn>
                <a:cxn ang="0">
                  <a:pos x="698" y="258"/>
                </a:cxn>
                <a:cxn ang="0">
                  <a:pos x="678" y="212"/>
                </a:cxn>
                <a:cxn ang="0">
                  <a:pos x="654" y="182"/>
                </a:cxn>
                <a:cxn ang="0">
                  <a:pos x="632" y="154"/>
                </a:cxn>
                <a:cxn ang="0">
                  <a:pos x="612" y="104"/>
                </a:cxn>
                <a:cxn ang="0">
                  <a:pos x="592" y="108"/>
                </a:cxn>
                <a:cxn ang="0">
                  <a:pos x="548" y="100"/>
                </a:cxn>
                <a:cxn ang="0">
                  <a:pos x="508" y="22"/>
                </a:cxn>
                <a:cxn ang="0">
                  <a:pos x="456" y="48"/>
                </a:cxn>
                <a:cxn ang="0">
                  <a:pos x="430" y="46"/>
                </a:cxn>
                <a:cxn ang="0">
                  <a:pos x="370" y="10"/>
                </a:cxn>
                <a:cxn ang="0">
                  <a:pos x="348" y="10"/>
                </a:cxn>
                <a:cxn ang="0">
                  <a:pos x="326" y="28"/>
                </a:cxn>
                <a:cxn ang="0">
                  <a:pos x="294" y="42"/>
                </a:cxn>
                <a:cxn ang="0">
                  <a:pos x="256" y="12"/>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accent2">
                    <a:lumMod val="90000"/>
                  </a:schemeClr>
                </a:gs>
                <a:gs pos="100000">
                  <a:srgbClr val="00B050"/>
                </a:gs>
              </a:gsLst>
              <a:lin ang="5400000" scaled="1"/>
            </a:gradFill>
            <a:ln w="0">
              <a:noFill/>
              <a:prstDash val="solid"/>
              <a:round/>
              <a:headEnd/>
              <a:tailEnd/>
            </a:ln>
          </p:spPr>
          <p:txBody>
            <a:bodyPr/>
            <a:lstStyle/>
            <a:p>
              <a:pPr eaLnBrk="1" hangingPunct="1">
                <a:defRPr/>
              </a:pPr>
              <a:endParaRPr lang="zh-CN" altLang="en-US"/>
            </a:p>
          </p:txBody>
        </p:sp>
        <p:sp>
          <p:nvSpPr>
            <p:cNvPr id="26635" name="AutoShape 10"/>
            <p:cNvSpPr>
              <a:spLocks noChangeArrowheads="1"/>
            </p:cNvSpPr>
            <p:nvPr/>
          </p:nvSpPr>
          <p:spPr bwMode="auto">
            <a:xfrm>
              <a:off x="536" y="2918"/>
              <a:ext cx="1296" cy="362"/>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pPr>
              <a:r>
                <a:rPr kumimoji="1" lang="zh-CN" altLang="en-US" b="1">
                  <a:solidFill>
                    <a:schemeClr val="bg1"/>
                  </a:solidFill>
                  <a:latin typeface="微软雅黑" panose="020B0503020204020204" pitchFamily="34" charset="-122"/>
                  <a:ea typeface="微软雅黑" panose="020B0503020204020204" pitchFamily="34" charset="-122"/>
                </a:rPr>
                <a:t>培训</a:t>
              </a:r>
              <a:r>
                <a:rPr kumimoji="1" lang="en-US" altLang="zh-CN" b="1">
                  <a:solidFill>
                    <a:schemeClr val="bg1"/>
                  </a:solidFill>
                  <a:latin typeface="微软雅黑" panose="020B0503020204020204" pitchFamily="34" charset="-122"/>
                  <a:ea typeface="微软雅黑" panose="020B0503020204020204" pitchFamily="34" charset="-122"/>
                </a:rPr>
                <a:t>training</a:t>
              </a:r>
            </a:p>
          </p:txBody>
        </p:sp>
        <p:sp>
          <p:nvSpPr>
            <p:cNvPr id="26636" name="AutoShape 11"/>
            <p:cNvSpPr>
              <a:spLocks noChangeArrowheads="1"/>
            </p:cNvSpPr>
            <p:nvPr/>
          </p:nvSpPr>
          <p:spPr bwMode="auto">
            <a:xfrm>
              <a:off x="2264" y="2918"/>
              <a:ext cx="1296" cy="362"/>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pPr>
              <a:r>
                <a:rPr kumimoji="1" lang="zh-CN" altLang="en-US" b="1">
                  <a:solidFill>
                    <a:schemeClr val="tx1"/>
                  </a:solidFill>
                  <a:latin typeface="微软雅黑" panose="020B0503020204020204" pitchFamily="34" charset="-122"/>
                  <a:ea typeface="微软雅黑" panose="020B0503020204020204" pitchFamily="34" charset="-122"/>
                </a:rPr>
                <a:t>咨询</a:t>
              </a:r>
              <a:r>
                <a:rPr kumimoji="1" lang="en-US" altLang="zh-CN" b="1">
                  <a:solidFill>
                    <a:schemeClr val="tx1"/>
                  </a:solidFill>
                  <a:latin typeface="微软雅黑" panose="020B0503020204020204" pitchFamily="34" charset="-122"/>
                  <a:ea typeface="微软雅黑" panose="020B0503020204020204" pitchFamily="34" charset="-122"/>
                </a:rPr>
                <a:t>consulting</a:t>
              </a:r>
            </a:p>
          </p:txBody>
        </p:sp>
        <p:sp>
          <p:nvSpPr>
            <p:cNvPr id="26637" name="AutoShape 12"/>
            <p:cNvSpPr>
              <a:spLocks noChangeArrowheads="1"/>
            </p:cNvSpPr>
            <p:nvPr/>
          </p:nvSpPr>
          <p:spPr bwMode="auto">
            <a:xfrm>
              <a:off x="4040" y="2918"/>
              <a:ext cx="1296" cy="362"/>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0"/>
                </a:spcBef>
                <a:buClrTx/>
                <a:buFontTx/>
                <a:buNone/>
              </a:pPr>
              <a:r>
                <a:rPr kumimoji="1" lang="zh-CN" altLang="en-US" b="1">
                  <a:solidFill>
                    <a:schemeClr val="bg1"/>
                  </a:solidFill>
                  <a:latin typeface="微软雅黑" panose="020B0503020204020204" pitchFamily="34" charset="-122"/>
                  <a:ea typeface="微软雅黑" panose="020B0503020204020204" pitchFamily="34" charset="-122"/>
                </a:rPr>
                <a:t>教练</a:t>
              </a:r>
              <a:r>
                <a:rPr kumimoji="1" lang="en-US" altLang="zh-CN" b="1">
                  <a:solidFill>
                    <a:schemeClr val="bg1"/>
                  </a:solidFill>
                  <a:latin typeface="微软雅黑" panose="020B0503020204020204" pitchFamily="34" charset="-122"/>
                  <a:ea typeface="微软雅黑" panose="020B0503020204020204" pitchFamily="34" charset="-122"/>
                </a:rPr>
                <a:t>coaching</a:t>
              </a:r>
            </a:p>
          </p:txBody>
        </p:sp>
      </p:grpSp>
      <p:sp>
        <p:nvSpPr>
          <p:cNvPr id="26627"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三种技术</a:t>
            </a:r>
          </a:p>
        </p:txBody>
      </p:sp>
    </p:spTree>
    <p:extLst>
      <p:ext uri="{BB962C8B-B14F-4D97-AF65-F5344CB8AC3E}">
        <p14:creationId xmlns:p14="http://schemas.microsoft.com/office/powerpoint/2010/main" val="2023534282"/>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目录</a:t>
            </a:r>
          </a:p>
        </p:txBody>
      </p:sp>
      <p:graphicFrame>
        <p:nvGraphicFramePr>
          <p:cNvPr id="2" name="表格 1"/>
          <p:cNvGraphicFramePr>
            <a:graphicFrameLocks noGrp="1"/>
          </p:cNvGraphicFramePr>
          <p:nvPr>
            <p:extLst>
              <p:ext uri="{D42A27DB-BD31-4B8C-83A1-F6EECF244321}">
                <p14:modId xmlns:p14="http://schemas.microsoft.com/office/powerpoint/2010/main" val="2292579144"/>
              </p:ext>
            </p:extLst>
          </p:nvPr>
        </p:nvGraphicFramePr>
        <p:xfrm>
          <a:off x="287338" y="1341438"/>
          <a:ext cx="4059237" cy="4876832"/>
        </p:xfrm>
        <a:graphic>
          <a:graphicData uri="http://schemas.openxmlformats.org/drawingml/2006/table">
            <a:tbl>
              <a:tblPr firstRow="1" bandRow="1">
                <a:tableStyleId>{93296810-A885-4BE3-A3E7-6D5BEEA58F35}</a:tableStyleId>
              </a:tblPr>
              <a:tblGrid>
                <a:gridCol w="709548">
                  <a:extLst>
                    <a:ext uri="{9D8B030D-6E8A-4147-A177-3AD203B41FA5}">
                      <a16:colId xmlns:a16="http://schemas.microsoft.com/office/drawing/2014/main" val="602606699"/>
                    </a:ext>
                  </a:extLst>
                </a:gridCol>
                <a:gridCol w="3349689">
                  <a:extLst>
                    <a:ext uri="{9D8B030D-6E8A-4147-A177-3AD203B41FA5}">
                      <a16:colId xmlns:a16="http://schemas.microsoft.com/office/drawing/2014/main" val="4239316431"/>
                    </a:ext>
                  </a:extLst>
                </a:gridCol>
              </a:tblGrid>
              <a:tr h="304800">
                <a:tc>
                  <a:txBody>
                    <a:bodyPr/>
                    <a:lstStyle/>
                    <a:p>
                      <a:pPr algn="ctr"/>
                      <a:r>
                        <a:rPr lang="en-US" altLang="zh-CN" sz="1400" dirty="0">
                          <a:solidFill>
                            <a:schemeClr val="tx1"/>
                          </a:solidFill>
                          <a:latin typeface="微软雅黑" panose="020B0503020204020204" pitchFamily="34" charset="-122"/>
                          <a:ea typeface="微软雅黑" panose="020B0503020204020204" pitchFamily="34" charset="-122"/>
                        </a:rPr>
                        <a:t>S/N</a:t>
                      </a:r>
                      <a:endParaRPr lang="zh-CN" altLang="en-US" sz="1400" dirty="0">
                        <a:solidFill>
                          <a:schemeClr val="tx1"/>
                        </a:solidFill>
                        <a:latin typeface="微软雅黑" panose="020B0503020204020204" pitchFamily="34" charset="-122"/>
                        <a:ea typeface="微软雅黑" panose="020B0503020204020204" pitchFamily="34" charset="-122"/>
                      </a:endParaRPr>
                    </a:p>
                  </a:txBody>
                  <a:tcPr marL="91448" marR="91448" marT="45721" marB="45721" anchor="ctr"/>
                </a:tc>
                <a:tc>
                  <a:txBody>
                    <a:bodyPr/>
                    <a:lstStyle/>
                    <a:p>
                      <a:pPr algn="ctr"/>
                      <a:r>
                        <a:rPr lang="zh-CN" altLang="en-US" sz="1400" dirty="0">
                          <a:solidFill>
                            <a:schemeClr val="tx1"/>
                          </a:solidFill>
                          <a:latin typeface="微软雅黑" panose="020B0503020204020204" pitchFamily="34" charset="-122"/>
                          <a:ea typeface="微软雅黑" panose="020B0503020204020204" pitchFamily="34" charset="-122"/>
                        </a:rPr>
                        <a:t>内容</a:t>
                      </a:r>
                    </a:p>
                  </a:txBody>
                  <a:tcPr marL="91448" marR="91448" marT="45721" marB="45721" anchor="ctr"/>
                </a:tc>
                <a:extLst>
                  <a:ext uri="{0D108BD9-81ED-4DB2-BD59-A6C34878D82A}">
                    <a16:rowId xmlns:a16="http://schemas.microsoft.com/office/drawing/2014/main" val="266758350"/>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1</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a:latin typeface="微软雅黑" panose="020B0503020204020204" pitchFamily="34" charset="-122"/>
                          <a:ea typeface="微软雅黑" panose="020B0503020204020204" pitchFamily="34" charset="-122"/>
                        </a:rPr>
                        <a:t>致谢</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1394223931"/>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2</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lnSpc>
                          <a:spcPct val="100000"/>
                        </a:lnSpc>
                        <a:spcBef>
                          <a:spcPct val="20000"/>
                        </a:spcBef>
                        <a:buClrTx/>
                        <a:buFontTx/>
                        <a:buNone/>
                      </a:pPr>
                      <a:r>
                        <a:rPr lang="zh-CN" altLang="en-US" sz="1400" kern="1200" dirty="0">
                          <a:latin typeface="微软雅黑" panose="020B0503020204020204" pitchFamily="34" charset="-122"/>
                          <a:ea typeface="微软雅黑" panose="020B0503020204020204" pitchFamily="34" charset="-122"/>
                        </a:rPr>
                        <a:t>公司介绍</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288250446"/>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3</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lnSpc>
                          <a:spcPct val="100000"/>
                        </a:lnSpc>
                        <a:buClrTx/>
                        <a:buFontTx/>
                        <a:buNone/>
                      </a:pPr>
                      <a:r>
                        <a:rPr lang="zh-CN" altLang="en-US" sz="1400" kern="1200" dirty="0">
                          <a:latin typeface="微软雅黑" panose="020B0503020204020204" pitchFamily="34" charset="-122"/>
                          <a:ea typeface="微软雅黑" panose="020B0503020204020204" pitchFamily="34" charset="-122"/>
                        </a:rPr>
                        <a:t>公司组织结构</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2190885262"/>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4</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lnSpc>
                          <a:spcPct val="100000"/>
                        </a:lnSpc>
                        <a:buClrTx/>
                        <a:buFontTx/>
                        <a:buNone/>
                      </a:pPr>
                      <a:r>
                        <a:rPr lang="zh-CN" altLang="en-US" sz="1400" kern="1200" dirty="0">
                          <a:latin typeface="微软雅黑" panose="020B0503020204020204" pitchFamily="34" charset="-122"/>
                          <a:ea typeface="微软雅黑" panose="020B0503020204020204" pitchFamily="34" charset="-122"/>
                        </a:rPr>
                        <a:t>公司地址</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611823140"/>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5</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a:latin typeface="微软雅黑" panose="020B0503020204020204" pitchFamily="34" charset="-122"/>
                          <a:ea typeface="微软雅黑" panose="020B0503020204020204" pitchFamily="34" charset="-122"/>
                        </a:rPr>
                        <a:t>远景和使命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3745366397"/>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6</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r>
                        <a:rPr lang="zh-CN" altLang="en-US" sz="1400" kern="1200" dirty="0">
                          <a:latin typeface="微软雅黑" panose="020B0503020204020204" pitchFamily="34" charset="-122"/>
                          <a:ea typeface="微软雅黑" panose="020B0503020204020204" pitchFamily="34" charset="-122"/>
                        </a:rPr>
                        <a:t>经营理念与经营方针</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1513360196"/>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7</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r>
                        <a:rPr lang="zh-CN" altLang="en-US" sz="1400" kern="1200" dirty="0">
                          <a:latin typeface="微软雅黑" panose="020B0503020204020204" pitchFamily="34" charset="-122"/>
                          <a:ea typeface="微软雅黑" panose="020B0503020204020204" pitchFamily="34" charset="-122"/>
                        </a:rPr>
                        <a:t>质量方针</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3717327972"/>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8</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r>
                        <a:rPr lang="zh-CN" altLang="en-US" sz="1400" kern="1200" dirty="0">
                          <a:latin typeface="微软雅黑" panose="020B0503020204020204" pitchFamily="34" charset="-122"/>
                          <a:ea typeface="微软雅黑" panose="020B0503020204020204" pitchFamily="34" charset="-122"/>
                        </a:rPr>
                        <a:t>市场定位</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3951201863"/>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9</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r>
                        <a:rPr lang="zh-CN" altLang="en-US" sz="1400" kern="1200" dirty="0">
                          <a:latin typeface="微软雅黑" panose="020B0503020204020204" pitchFamily="34" charset="-122"/>
                          <a:ea typeface="微软雅黑" panose="020B0503020204020204" pitchFamily="34" charset="-122"/>
                        </a:rPr>
                        <a:t>顾问老师的选择</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3641331736"/>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10</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r>
                        <a:rPr lang="zh-CN" altLang="en-US" sz="1400" kern="1200" dirty="0">
                          <a:solidFill>
                            <a:schemeClr val="dk1"/>
                          </a:solidFill>
                          <a:latin typeface="微软雅黑" panose="020B0503020204020204" pitchFamily="34" charset="-122"/>
                          <a:ea typeface="微软雅黑" panose="020B0503020204020204" pitchFamily="34" charset="-122"/>
                          <a:cs typeface="+mn-cs"/>
                        </a:rPr>
                        <a:t>产品方针</a:t>
                      </a:r>
                    </a:p>
                  </a:txBody>
                  <a:tcPr marL="91448" marR="91448" marT="45721" marB="45721" anchor="ctr"/>
                </a:tc>
                <a:extLst>
                  <a:ext uri="{0D108BD9-81ED-4DB2-BD59-A6C34878D82A}">
                    <a16:rowId xmlns:a16="http://schemas.microsoft.com/office/drawing/2014/main" val="2452680241"/>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11</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r>
                        <a:rPr lang="zh-CN" altLang="en-US" sz="1400" kern="1200" dirty="0">
                          <a:solidFill>
                            <a:schemeClr val="dk1"/>
                          </a:solidFill>
                          <a:latin typeface="微软雅黑" panose="020B0503020204020204" pitchFamily="34" charset="-122"/>
                          <a:ea typeface="微软雅黑" panose="020B0503020204020204" pitchFamily="34" charset="-122"/>
                          <a:cs typeface="+mn-cs"/>
                        </a:rPr>
                        <a:t>全面助力</a:t>
                      </a:r>
                      <a:r>
                        <a:rPr lang="en-US" altLang="zh-CN" sz="1400" kern="1200" dirty="0">
                          <a:solidFill>
                            <a:schemeClr val="dk1"/>
                          </a:solidFill>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latin typeface="微软雅黑" panose="020B0503020204020204" pitchFamily="34" charset="-122"/>
                          <a:ea typeface="微软雅黑" panose="020B0503020204020204" pitchFamily="34" charset="-122"/>
                          <a:cs typeface="+mn-cs"/>
                        </a:rPr>
                        <a:t>中国制造</a:t>
                      </a:r>
                      <a:r>
                        <a:rPr lang="en-US" altLang="zh-CN" sz="1400" kern="1200" dirty="0">
                          <a:solidFill>
                            <a:schemeClr val="dk1"/>
                          </a:solidFill>
                          <a:latin typeface="微软雅黑" panose="020B0503020204020204" pitchFamily="34" charset="-122"/>
                          <a:ea typeface="微软雅黑" panose="020B0503020204020204" pitchFamily="34" charset="-122"/>
                          <a:cs typeface="+mn-cs"/>
                        </a:rPr>
                        <a:t>2025》</a:t>
                      </a: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2112595608"/>
                  </a:ext>
                </a:extLst>
              </a:tr>
              <a:tr h="304800">
                <a:tc>
                  <a:txBody>
                    <a:bodyPr/>
                    <a:lstStyle/>
                    <a:p>
                      <a:pPr algn="ctr"/>
                      <a:r>
                        <a:rPr lang="en-US" altLang="zh-CN" sz="1400" kern="1200" dirty="0">
                          <a:latin typeface="微软雅黑" panose="020B0503020204020204" pitchFamily="34" charset="-122"/>
                          <a:ea typeface="微软雅黑" panose="020B0503020204020204" pitchFamily="34" charset="-122"/>
                        </a:rPr>
                        <a:t>12</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r>
                        <a:rPr lang="zh-CN" altLang="en-US" sz="1400" kern="1200" dirty="0">
                          <a:latin typeface="微软雅黑" panose="020B0503020204020204" pitchFamily="34" charset="-122"/>
                          <a:ea typeface="微软雅黑" panose="020B0503020204020204" pitchFamily="34" charset="-122"/>
                        </a:rPr>
                        <a:t>产品设计原理</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1157345070"/>
                  </a:ext>
                </a:extLst>
              </a:tr>
              <a:tr h="304800">
                <a:tc>
                  <a:txBody>
                    <a:bodyPr/>
                    <a:lstStyle/>
                    <a:p>
                      <a:pPr algn="ctr"/>
                      <a:r>
                        <a:rPr lang="en-US" altLang="zh-CN" sz="1400" kern="1200" dirty="0">
                          <a:solidFill>
                            <a:schemeClr val="dk1"/>
                          </a:solidFill>
                          <a:latin typeface="微软雅黑" panose="020B0503020204020204" pitchFamily="34" charset="-122"/>
                          <a:ea typeface="微软雅黑" panose="020B0503020204020204" pitchFamily="34" charset="-122"/>
                          <a:cs typeface="+mn-cs"/>
                        </a:rPr>
                        <a:t>13</a:t>
                      </a: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r>
                        <a:rPr lang="zh-CN" altLang="en-US" sz="1400" kern="1200" dirty="0">
                          <a:solidFill>
                            <a:schemeClr val="dk1"/>
                          </a:solidFill>
                          <a:latin typeface="微软雅黑" panose="020B0503020204020204" pitchFamily="34" charset="-122"/>
                          <a:ea typeface="微软雅黑" panose="020B0503020204020204" pitchFamily="34" charset="-122"/>
                          <a:cs typeface="+mn-cs"/>
                        </a:rPr>
                        <a:t>产品分类</a:t>
                      </a:r>
                      <a:r>
                        <a:rPr lang="en-US" altLang="zh-CN" sz="1400" kern="1200" dirty="0">
                          <a:solidFill>
                            <a:schemeClr val="dk1"/>
                          </a:solidFill>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latin typeface="微软雅黑" panose="020B0503020204020204" pitchFamily="34" charset="-122"/>
                          <a:ea typeface="微软雅黑" panose="020B0503020204020204" pitchFamily="34" charset="-122"/>
                          <a:cs typeface="+mn-cs"/>
                        </a:rPr>
                        <a:t>四大类详细介绍</a:t>
                      </a:r>
                    </a:p>
                  </a:txBody>
                  <a:tcPr marL="91448" marR="91448" marT="45721" marB="45721" anchor="ctr"/>
                </a:tc>
                <a:extLst>
                  <a:ext uri="{0D108BD9-81ED-4DB2-BD59-A6C34878D82A}">
                    <a16:rowId xmlns:a16="http://schemas.microsoft.com/office/drawing/2014/main" val="3896316504"/>
                  </a:ext>
                </a:extLst>
              </a:tr>
              <a:tr h="304800">
                <a:tc>
                  <a:txBody>
                    <a:bodyPr/>
                    <a:lstStyle/>
                    <a:p>
                      <a:pPr algn="ctr"/>
                      <a:r>
                        <a:rPr lang="en-US" altLang="zh-CN" sz="1400" kern="1200" dirty="0">
                          <a:solidFill>
                            <a:schemeClr val="dk1"/>
                          </a:solidFill>
                          <a:latin typeface="微软雅黑" panose="020B0503020204020204" pitchFamily="34" charset="-122"/>
                          <a:ea typeface="微软雅黑" panose="020B0503020204020204" pitchFamily="34" charset="-122"/>
                          <a:cs typeface="+mn-cs"/>
                        </a:rPr>
                        <a:t>14</a:t>
                      </a: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r>
                        <a:rPr lang="zh-CN" altLang="en-US" sz="1400" kern="1200" dirty="0">
                          <a:solidFill>
                            <a:schemeClr val="dk1"/>
                          </a:solidFill>
                          <a:latin typeface="微软雅黑" panose="020B0503020204020204" pitchFamily="34" charset="-122"/>
                          <a:ea typeface="微软雅黑" panose="020B0503020204020204" pitchFamily="34" charset="-122"/>
                          <a:cs typeface="+mn-cs"/>
                        </a:rPr>
                        <a:t>八贤公司整体业务流程</a:t>
                      </a:r>
                    </a:p>
                  </a:txBody>
                  <a:tcPr marL="91448" marR="91448" marT="45721" marB="45721" anchor="ctr"/>
                </a:tc>
                <a:extLst>
                  <a:ext uri="{0D108BD9-81ED-4DB2-BD59-A6C34878D82A}">
                    <a16:rowId xmlns:a16="http://schemas.microsoft.com/office/drawing/2014/main" val="46904666"/>
                  </a:ext>
                </a:extLst>
              </a:tr>
              <a:tr h="304800">
                <a:tc>
                  <a:txBody>
                    <a:bodyPr/>
                    <a:lstStyle/>
                    <a:p>
                      <a:pPr algn="ctr"/>
                      <a:r>
                        <a:rPr lang="en-US" altLang="zh-CN" sz="1400" kern="1200" dirty="0">
                          <a:solidFill>
                            <a:schemeClr val="dk1"/>
                          </a:solidFill>
                          <a:latin typeface="微软雅黑" panose="020B0503020204020204" pitchFamily="34" charset="-122"/>
                          <a:ea typeface="微软雅黑" panose="020B0503020204020204" pitchFamily="34" charset="-122"/>
                          <a:cs typeface="+mn-cs"/>
                        </a:rPr>
                        <a:t>15</a:t>
                      </a: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marL="91448" marR="91448" marT="45721" marB="45721" anchor="ctr"/>
                </a:tc>
                <a:tc>
                  <a:txBody>
                    <a:bodyPr/>
                    <a:lstStyle/>
                    <a:p>
                      <a:pPr algn="l"/>
                      <a:r>
                        <a:rPr lang="en-US" altLang="zh-CN" sz="1400" kern="1200" dirty="0">
                          <a:solidFill>
                            <a:schemeClr val="dk1"/>
                          </a:solidFill>
                          <a:latin typeface="微软雅黑" panose="020B0503020204020204" pitchFamily="34" charset="-122"/>
                          <a:ea typeface="微软雅黑" panose="020B0503020204020204" pitchFamily="34" charset="-122"/>
                          <a:cs typeface="+mn-cs"/>
                        </a:rPr>
                        <a:t>End</a:t>
                      </a:r>
                      <a:endParaRPr lang="zh-CN" altLang="en-US" sz="1400" kern="1200" dirty="0">
                        <a:solidFill>
                          <a:schemeClr val="dk1"/>
                        </a:solidFill>
                        <a:latin typeface="微软雅黑" panose="020B0503020204020204" pitchFamily="34" charset="-122"/>
                        <a:ea typeface="微软雅黑" panose="020B0503020204020204" pitchFamily="34" charset="-122"/>
                        <a:cs typeface="+mn-cs"/>
                      </a:endParaRPr>
                    </a:p>
                  </a:txBody>
                  <a:tcPr marL="91448" marR="91448" marT="45721" marB="45721" anchor="ctr"/>
                </a:tc>
                <a:extLst>
                  <a:ext uri="{0D108BD9-81ED-4DB2-BD59-A6C34878D82A}">
                    <a16:rowId xmlns:a16="http://schemas.microsoft.com/office/drawing/2014/main" val="195593057"/>
                  </a:ext>
                </a:extLst>
              </a:tr>
            </a:tbl>
          </a:graphicData>
        </a:graphic>
      </p:graphicFrame>
      <p:pic>
        <p:nvPicPr>
          <p:cNvPr id="8242"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1412875"/>
            <a:ext cx="419735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0213" y="2789238"/>
            <a:ext cx="3317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4"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3348038"/>
            <a:ext cx="3333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5" name="图片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3368675"/>
            <a:ext cx="239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6"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16813" y="2816225"/>
            <a:ext cx="2952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7" name="图片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12088" y="4581525"/>
            <a:ext cx="3381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8" name="图片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72163" y="4421188"/>
            <a:ext cx="3238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30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5"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dirty="0">
                <a:solidFill>
                  <a:srgbClr val="0F2364"/>
                </a:solidFill>
                <a:latin typeface="黑体" panose="02010609060101010101" pitchFamily="49" charset="-122"/>
                <a:ea typeface="黑体" panose="02010609060101010101" pitchFamily="49" charset="-122"/>
              </a:rPr>
              <a:t>产品</a:t>
            </a:r>
            <a:r>
              <a:rPr lang="zh-CN" altLang="en-US" b="1" dirty="0">
                <a:solidFill>
                  <a:srgbClr val="0F2364"/>
                </a:solidFill>
                <a:latin typeface="黑体" panose="02010609060101010101" pitchFamily="49" charset="-122"/>
                <a:ea typeface="黑体" panose="02010609060101010101" pitchFamily="49" charset="-122"/>
              </a:rPr>
              <a:t>方针</a:t>
            </a:r>
            <a:endParaRPr lang="zh-CN" altLang="en-US" sz="1800" b="1" dirty="0">
              <a:solidFill>
                <a:srgbClr val="0F2364"/>
              </a:solidFill>
              <a:latin typeface="黑体" panose="02010609060101010101" pitchFamily="49" charset="-122"/>
              <a:ea typeface="黑体" panose="02010609060101010101" pitchFamily="49" charset="-122"/>
            </a:endParaRPr>
          </a:p>
        </p:txBody>
      </p:sp>
      <p:sp>
        <p:nvSpPr>
          <p:cNvPr id="95" name="Rectangle 3"/>
          <p:cNvSpPr txBox="1">
            <a:spLocks noChangeArrowheads="1"/>
          </p:cNvSpPr>
          <p:nvPr/>
        </p:nvSpPr>
        <p:spPr bwMode="auto">
          <a:xfrm>
            <a:off x="539750" y="1124744"/>
            <a:ext cx="8280722" cy="518398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457200">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257300" indent="-3429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buFont typeface="Symbol" panose="05050102010706020507" pitchFamily="18" charset="2"/>
              <a:buNone/>
            </a:pPr>
            <a:r>
              <a:rPr lang="zh-CN" altLang="en-US" sz="2000" b="1" dirty="0">
                <a:latin typeface="微软雅黑" panose="020B0503020204020204" pitchFamily="34" charset="-122"/>
                <a:ea typeface="微软雅黑" panose="020B0503020204020204" pitchFamily="34" charset="-122"/>
              </a:rPr>
              <a:t>专家，专业，易懂，易用，价优，一站式、保姆式长期贴身服务。</a:t>
            </a:r>
          </a:p>
          <a:p>
            <a:pPr eaLnBrk="1" hangingPunct="1">
              <a:buFont typeface="Symbol" panose="05050102010706020507" pitchFamily="18" charset="2"/>
              <a:buNone/>
            </a:pPr>
            <a:r>
              <a:rPr lang="zh-CN" altLang="en-US" sz="1200" b="1" dirty="0">
                <a:latin typeface="微软雅黑" panose="020B0503020204020204" pitchFamily="34" charset="-122"/>
                <a:ea typeface="微软雅黑" panose="020B0503020204020204" pitchFamily="34" charset="-122"/>
              </a:rPr>
              <a:t>具体体现是：</a:t>
            </a:r>
            <a:endParaRPr lang="en-US" altLang="zh-CN" sz="1200" b="1" dirty="0">
              <a:latin typeface="微软雅黑" panose="020B0503020204020204" pitchFamily="34" charset="-122"/>
              <a:ea typeface="微软雅黑" panose="020B0503020204020204" pitchFamily="34" charset="-122"/>
            </a:endParaRPr>
          </a:p>
          <a:p>
            <a:pPr eaLnBrk="1" hangingPunct="1">
              <a:buClrTx/>
              <a:buFont typeface="Wingdings" panose="05000000000000000000" pitchFamily="2" charset="2"/>
              <a:buChar char="l"/>
            </a:pPr>
            <a:r>
              <a:rPr lang="zh-CN" altLang="en-US" sz="1200" b="1" dirty="0">
                <a:solidFill>
                  <a:srgbClr val="0000FF"/>
                </a:solidFill>
                <a:latin typeface="微软雅黑" panose="020B0503020204020204" pitchFamily="34" charset="-122"/>
                <a:ea typeface="微软雅黑" panose="020B0503020204020204" pitchFamily="34" charset="-122"/>
              </a:rPr>
              <a:t>专家：</a:t>
            </a:r>
            <a:r>
              <a:rPr lang="zh-CN" altLang="en-US" sz="1200" b="1" dirty="0">
                <a:latin typeface="微软雅黑" panose="020B0503020204020204" pitchFamily="34" charset="-122"/>
                <a:ea typeface="微软雅黑" panose="020B0503020204020204" pitchFamily="34" charset="-122"/>
              </a:rPr>
              <a:t>服务企业的咨询师、顾问师，均是通过严格选拔且来自行业顶尖人才。</a:t>
            </a:r>
            <a:endParaRPr lang="en-US" altLang="zh-CN" sz="1200" b="1" dirty="0">
              <a:latin typeface="微软雅黑" panose="020B0503020204020204" pitchFamily="34" charset="-122"/>
              <a:ea typeface="微软雅黑" panose="020B0503020204020204" pitchFamily="34" charset="-122"/>
            </a:endParaRPr>
          </a:p>
          <a:p>
            <a:pPr eaLnBrk="1" hangingPunct="1">
              <a:buClrTx/>
              <a:buFont typeface="Wingdings" panose="05000000000000000000" pitchFamily="2" charset="2"/>
              <a:buChar char="l"/>
            </a:pPr>
            <a:r>
              <a:rPr lang="zh-CN" altLang="en-US" sz="1200" b="1" dirty="0">
                <a:solidFill>
                  <a:srgbClr val="0000FF"/>
                </a:solidFill>
                <a:latin typeface="微软雅黑" panose="020B0503020204020204" pitchFamily="34" charset="-122"/>
                <a:ea typeface="微软雅黑" panose="020B0503020204020204" pitchFamily="34" charset="-122"/>
              </a:rPr>
              <a:t>专业：</a:t>
            </a:r>
            <a:r>
              <a:rPr lang="zh-CN" altLang="en-US" sz="1200" b="1" dirty="0">
                <a:latin typeface="微软雅黑" panose="020B0503020204020204" pitchFamily="34" charset="-122"/>
                <a:ea typeface="微软雅黑" panose="020B0503020204020204" pitchFamily="34" charset="-122"/>
              </a:rPr>
              <a:t>专业，体现的是在某专业领域的深度和对相关领域的广度（熟悉相关领域的综合型人才，理解相互关系利于把握风险），以及对当前最前沿的标准和最佳实践的掌握。专业的知识和经验不容易让企业走弯路。</a:t>
            </a:r>
            <a:endParaRPr lang="en-US" altLang="zh-CN" sz="1200" b="1" dirty="0">
              <a:latin typeface="微软雅黑" panose="020B0503020204020204" pitchFamily="34" charset="-122"/>
              <a:ea typeface="微软雅黑" panose="020B0503020204020204" pitchFamily="34" charset="-122"/>
            </a:endParaRPr>
          </a:p>
          <a:p>
            <a:pPr eaLnBrk="1" hangingPunct="1">
              <a:buClrTx/>
              <a:buFont typeface="Wingdings" panose="05000000000000000000" pitchFamily="2" charset="2"/>
              <a:buChar char="l"/>
            </a:pPr>
            <a:r>
              <a:rPr lang="zh-CN" altLang="en-US" sz="1200" b="1" dirty="0">
                <a:solidFill>
                  <a:srgbClr val="0000FF"/>
                </a:solidFill>
                <a:latin typeface="微软雅黑" panose="020B0503020204020204" pitchFamily="34" charset="-122"/>
                <a:ea typeface="微软雅黑" panose="020B0503020204020204" pitchFamily="34" charset="-122"/>
              </a:rPr>
              <a:t>易懂：</a:t>
            </a:r>
            <a:r>
              <a:rPr lang="zh-CN" altLang="en-US" sz="1200" b="1" dirty="0">
                <a:latin typeface="微软雅黑" panose="020B0503020204020204" pitchFamily="34" charset="-122"/>
                <a:ea typeface="微软雅黑" panose="020B0503020204020204" pitchFamily="34" charset="-122"/>
              </a:rPr>
              <a:t>企业是用知识的地方，老师利用自身在专业领域资深的知识和经验，让教学过程通俗易懂，学员可以高效吸收，减少学习的枯燥、费时。</a:t>
            </a:r>
          </a:p>
          <a:p>
            <a:pPr eaLnBrk="1" hangingPunct="1">
              <a:buClrTx/>
              <a:buFont typeface="Wingdings" panose="05000000000000000000" pitchFamily="2" charset="2"/>
              <a:buChar char="l"/>
            </a:pPr>
            <a:r>
              <a:rPr lang="zh-CN" altLang="en-US" sz="1200" b="1" dirty="0">
                <a:solidFill>
                  <a:srgbClr val="0000FF"/>
                </a:solidFill>
                <a:latin typeface="微软雅黑" panose="020B0503020204020204" pitchFamily="34" charset="-122"/>
                <a:ea typeface="微软雅黑" panose="020B0503020204020204" pitchFamily="34" charset="-122"/>
              </a:rPr>
              <a:t>易用：</a:t>
            </a:r>
            <a:r>
              <a:rPr lang="zh-CN" altLang="en-US" sz="1200" b="1" dirty="0">
                <a:latin typeface="微软雅黑" panose="020B0503020204020204" pitchFamily="34" charset="-122"/>
                <a:ea typeface="微软雅黑" panose="020B0503020204020204" pitchFamily="34" charset="-122"/>
              </a:rPr>
              <a:t>知识在于应用，更重要的是在于设计。我们在将知识转化为企业内部业务流程和管理规定的过程中，一直都在思考如何平衡简单管理和高效产出之间的关系，让管理变得更加简单有效。</a:t>
            </a:r>
            <a:endParaRPr lang="en-US" altLang="zh-CN" sz="1200" b="1" dirty="0">
              <a:latin typeface="微软雅黑" panose="020B0503020204020204" pitchFamily="34" charset="-122"/>
              <a:ea typeface="微软雅黑" panose="020B0503020204020204" pitchFamily="34" charset="-122"/>
            </a:endParaRPr>
          </a:p>
          <a:p>
            <a:pPr>
              <a:buClrTx/>
              <a:buFont typeface="Wingdings" panose="05000000000000000000" pitchFamily="2" charset="2"/>
              <a:buChar char="l"/>
            </a:pPr>
            <a:r>
              <a:rPr lang="zh-CN" altLang="en-US" sz="1200" b="1" dirty="0">
                <a:solidFill>
                  <a:srgbClr val="0000FF"/>
                </a:solidFill>
                <a:latin typeface="微软雅黑" panose="020B0503020204020204" pitchFamily="34" charset="-122"/>
                <a:ea typeface="微软雅黑" panose="020B0503020204020204" pitchFamily="34" charset="-122"/>
              </a:rPr>
              <a:t>价优：</a:t>
            </a:r>
            <a:r>
              <a:rPr lang="zh-CN" altLang="en-US" sz="1200" b="1" dirty="0">
                <a:latin typeface="微软雅黑" panose="020B0503020204020204" pitchFamily="34" charset="-122"/>
                <a:ea typeface="微软雅黑" panose="020B0503020204020204" pitchFamily="34" charset="-122"/>
              </a:rPr>
              <a:t>相对竞争对手以及企业的投入产出比，我们的价格非常优惠，大大提升了顾客的获得感。</a:t>
            </a:r>
          </a:p>
          <a:p>
            <a:pPr>
              <a:buClrTx/>
              <a:buFont typeface="Wingdings" panose="05000000000000000000" pitchFamily="2" charset="2"/>
              <a:buChar char="l"/>
            </a:pPr>
            <a:r>
              <a:rPr lang="zh-CN" altLang="en-US" sz="1200" b="1" dirty="0">
                <a:solidFill>
                  <a:srgbClr val="0000FF"/>
                </a:solidFill>
                <a:latin typeface="微软雅黑" panose="020B0503020204020204" pitchFamily="34" charset="-122"/>
                <a:ea typeface="微软雅黑" panose="020B0503020204020204" pitchFamily="34" charset="-122"/>
              </a:rPr>
              <a:t>一站式、保姆式的长期贴身服务：</a:t>
            </a:r>
            <a:r>
              <a:rPr lang="zh-CN" altLang="en-US" sz="1200" b="1" dirty="0">
                <a:latin typeface="微软雅黑" panose="020B0503020204020204" pitchFamily="34" charset="-122"/>
                <a:ea typeface="微软雅黑" panose="020B0503020204020204" pitchFamily="34" charset="-122"/>
              </a:rPr>
              <a:t>任何一家企业，从创建到逐步长大，从</a:t>
            </a:r>
            <a:r>
              <a:rPr lang="en-US" altLang="zh-CN" sz="1200" b="1" dirty="0">
                <a:latin typeface="微软雅黑" panose="020B0503020204020204" pitchFamily="34" charset="-122"/>
                <a:ea typeface="微软雅黑" panose="020B0503020204020204" pitchFamily="34" charset="-122"/>
              </a:rPr>
              <a:t>0</a:t>
            </a:r>
            <a:r>
              <a:rPr lang="zh-CN" altLang="en-US" sz="1200" b="1" dirty="0">
                <a:latin typeface="微软雅黑" panose="020B0503020204020204" pitchFamily="34" charset="-122"/>
                <a:ea typeface="微软雅黑" panose="020B0503020204020204" pitchFamily="34" charset="-122"/>
              </a:rPr>
              <a:t>基础到卓越管理，都要面临很多障碍。从这个角度来说，我们相当于是企业在管理诊断、设计和落地方面的助手。为此，我们提供了一揽子解决方案，将产品线设计为四大领域（认证咨询、培训、绩效咨询、信息化咨询），这四大领域之间相辅相成，顾客可以结合自身阶段需求适当选取：</a:t>
            </a:r>
            <a:endParaRPr lang="en-US" altLang="zh-CN" sz="1200" b="1" dirty="0">
              <a:latin typeface="微软雅黑" panose="020B0503020204020204" pitchFamily="34" charset="-122"/>
              <a:ea typeface="微软雅黑" panose="020B0503020204020204" pitchFamily="34" charset="-122"/>
            </a:endParaRPr>
          </a:p>
          <a:p>
            <a:pPr marL="719138" indent="-361950">
              <a:buClrTx/>
              <a:buFont typeface="Wingdings" panose="05000000000000000000" pitchFamily="2" charset="2"/>
              <a:buChar char="Ø"/>
            </a:pPr>
            <a:r>
              <a:rPr lang="zh-CN" altLang="en-US" sz="1200" b="1" dirty="0">
                <a:solidFill>
                  <a:srgbClr val="0000FF"/>
                </a:solidFill>
                <a:latin typeface="微软雅黑" panose="020B0503020204020204" pitchFamily="34" charset="-122"/>
                <a:ea typeface="微软雅黑" panose="020B0503020204020204" pitchFamily="34" charset="-122"/>
              </a:rPr>
              <a:t>认证咨询：</a:t>
            </a:r>
            <a:r>
              <a:rPr lang="zh-CN" altLang="en-US" sz="1200" b="1" dirty="0">
                <a:latin typeface="微软雅黑" panose="020B0503020204020204" pitchFamily="34" charset="-122"/>
                <a:ea typeface="微软雅黑" panose="020B0503020204020204" pitchFamily="34" charset="-122"/>
              </a:rPr>
              <a:t>标准化体系、集团体系、一体化体系建设、组织设计、流程设计、顾客审核；</a:t>
            </a:r>
            <a:endParaRPr lang="en-US" altLang="zh-CN" sz="1200" b="1" dirty="0">
              <a:latin typeface="微软雅黑" panose="020B0503020204020204" pitchFamily="34" charset="-122"/>
              <a:ea typeface="微软雅黑" panose="020B0503020204020204" pitchFamily="34" charset="-122"/>
            </a:endParaRPr>
          </a:p>
          <a:p>
            <a:pPr marL="719138" indent="-361950">
              <a:buClrTx/>
              <a:buFont typeface="Wingdings" panose="05000000000000000000" pitchFamily="2" charset="2"/>
              <a:buChar char="Ø"/>
            </a:pPr>
            <a:r>
              <a:rPr lang="zh-CN" altLang="en-US" sz="1200" b="1" dirty="0">
                <a:solidFill>
                  <a:srgbClr val="0000FF"/>
                </a:solidFill>
                <a:latin typeface="微软雅黑" panose="020B0503020204020204" pitchFamily="34" charset="-122"/>
                <a:ea typeface="微软雅黑" panose="020B0503020204020204" pitchFamily="34" charset="-122"/>
              </a:rPr>
              <a:t>培训：</a:t>
            </a:r>
            <a:r>
              <a:rPr lang="zh-CN" altLang="en-US" sz="1200" b="1" dirty="0">
                <a:latin typeface="微软雅黑" panose="020B0503020204020204" pitchFamily="34" charset="-122"/>
                <a:ea typeface="微软雅黑" panose="020B0503020204020204" pitchFamily="34" charset="-122"/>
              </a:rPr>
              <a:t>质量管理、精益制造、六西格玛管理、人力资源管理、顾客特殊要求、培训平台与网络培训；</a:t>
            </a:r>
            <a:endParaRPr lang="en-US" altLang="zh-CN" sz="1200" b="1" dirty="0">
              <a:latin typeface="微软雅黑" panose="020B0503020204020204" pitchFamily="34" charset="-122"/>
              <a:ea typeface="微软雅黑" panose="020B0503020204020204" pitchFamily="34" charset="-122"/>
            </a:endParaRPr>
          </a:p>
          <a:p>
            <a:pPr marL="719138" indent="-361950">
              <a:buClrTx/>
              <a:buFont typeface="Wingdings" panose="05000000000000000000" pitchFamily="2" charset="2"/>
              <a:buChar char="Ø"/>
            </a:pPr>
            <a:r>
              <a:rPr lang="zh-CN" altLang="en-US" sz="1200" b="1" dirty="0">
                <a:solidFill>
                  <a:srgbClr val="0000FF"/>
                </a:solidFill>
                <a:latin typeface="微软雅黑" panose="020B0503020204020204" pitchFamily="34" charset="-122"/>
                <a:ea typeface="微软雅黑" panose="020B0503020204020204" pitchFamily="34" charset="-122"/>
              </a:rPr>
              <a:t>深度咨询（又称绩效咨询）：</a:t>
            </a:r>
            <a:r>
              <a:rPr lang="zh-CN" altLang="en-US" sz="1200" b="1" dirty="0">
                <a:latin typeface="微软雅黑" panose="020B0503020204020204" pitchFamily="34" charset="-122"/>
                <a:ea typeface="微软雅黑" panose="020B0503020204020204" pitchFamily="34" charset="-122"/>
              </a:rPr>
              <a:t>供应链管理、薪酬管理、生产管理、人力资源管理、质量管理、精益制造、六西格玛管理等。</a:t>
            </a:r>
            <a:endParaRPr lang="en-US" altLang="zh-CN" sz="1200" b="1" dirty="0">
              <a:latin typeface="微软雅黑" panose="020B0503020204020204" pitchFamily="34" charset="-122"/>
              <a:ea typeface="微软雅黑" panose="020B0503020204020204" pitchFamily="34" charset="-122"/>
            </a:endParaRPr>
          </a:p>
          <a:p>
            <a:pPr marL="719138" indent="-361950">
              <a:buClrTx/>
              <a:buFont typeface="Wingdings" panose="05000000000000000000" pitchFamily="2" charset="2"/>
              <a:buChar char="Ø"/>
            </a:pPr>
            <a:r>
              <a:rPr lang="zh-CN" altLang="en-US" sz="1200" b="1" dirty="0">
                <a:solidFill>
                  <a:srgbClr val="0000FF"/>
                </a:solidFill>
                <a:latin typeface="微软雅黑" panose="020B0503020204020204" pitchFamily="34" charset="-122"/>
                <a:ea typeface="微软雅黑" panose="020B0503020204020204" pitchFamily="34" charset="-122"/>
              </a:rPr>
              <a:t>信息化咨询：</a:t>
            </a:r>
            <a:r>
              <a:rPr lang="zh-CN" altLang="en-US" sz="1200" b="1" dirty="0">
                <a:latin typeface="微软雅黑" panose="020B0503020204020204" pitchFamily="34" charset="-122"/>
                <a:ea typeface="微软雅黑" panose="020B0503020204020204" pitchFamily="34" charset="-122"/>
              </a:rPr>
              <a:t>管理落地的最好方法就是信息化。通过信息化来将管理流程和经验固化、促进流程成熟度的提高、监督流程的执行力、妥善的信息存储、减少人工数据统计工作量（</a:t>
            </a:r>
            <a:r>
              <a:rPr lang="en-US" altLang="zh-CN" sz="1200" b="1" dirty="0">
                <a:latin typeface="微软雅黑" panose="020B0503020204020204" pitchFamily="34" charset="-122"/>
                <a:ea typeface="微软雅黑" panose="020B0503020204020204" pitchFamily="34" charset="-122"/>
              </a:rPr>
              <a:t>QCDS</a:t>
            </a:r>
            <a:r>
              <a:rPr lang="zh-CN" altLang="en-US" sz="1200" b="1" dirty="0">
                <a:latin typeface="微软雅黑" panose="020B0503020204020204" pitchFamily="34" charset="-122"/>
                <a:ea typeface="微软雅黑" panose="020B0503020204020204" pitchFamily="34" charset="-122"/>
              </a:rPr>
              <a:t>自动呈现）；</a:t>
            </a:r>
          </a:p>
        </p:txBody>
      </p:sp>
    </p:spTree>
    <p:extLst>
      <p:ext uri="{BB962C8B-B14F-4D97-AF65-F5344CB8AC3E}">
        <p14:creationId xmlns:p14="http://schemas.microsoft.com/office/powerpoint/2010/main" val="131952262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5"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dirty="0">
                <a:solidFill>
                  <a:srgbClr val="0F2364"/>
                </a:solidFill>
                <a:latin typeface="黑体" panose="02010609060101010101" pitchFamily="49" charset="-122"/>
                <a:ea typeface="黑体" panose="02010609060101010101" pitchFamily="49" charset="-122"/>
              </a:rPr>
              <a:t>全面助力</a:t>
            </a:r>
            <a:r>
              <a:rPr lang="en-US" altLang="zh-CN" sz="1800" b="1" dirty="0">
                <a:solidFill>
                  <a:srgbClr val="0F2364"/>
                </a:solidFill>
                <a:latin typeface="黑体" panose="02010609060101010101" pitchFamily="49" charset="-122"/>
                <a:ea typeface="黑体" panose="02010609060101010101" pitchFamily="49" charset="-122"/>
              </a:rPr>
              <a:t>《</a:t>
            </a:r>
            <a:r>
              <a:rPr lang="zh-CN" altLang="en-US" sz="1800" b="1" dirty="0">
                <a:solidFill>
                  <a:srgbClr val="0F2364"/>
                </a:solidFill>
                <a:latin typeface="黑体" panose="02010609060101010101" pitchFamily="49" charset="-122"/>
                <a:ea typeface="黑体" panose="02010609060101010101" pitchFamily="49" charset="-122"/>
              </a:rPr>
              <a:t>中国制造</a:t>
            </a:r>
            <a:r>
              <a:rPr lang="en-US" altLang="zh-CN" sz="1800" b="1" dirty="0">
                <a:solidFill>
                  <a:srgbClr val="0F2364"/>
                </a:solidFill>
                <a:latin typeface="黑体" panose="02010609060101010101" pitchFamily="49" charset="-122"/>
                <a:ea typeface="黑体" panose="02010609060101010101" pitchFamily="49" charset="-122"/>
              </a:rPr>
              <a:t>2025》</a:t>
            </a:r>
            <a:endParaRPr lang="zh-CN" altLang="en-US" sz="1800" b="1" dirty="0">
              <a:solidFill>
                <a:srgbClr val="0F2364"/>
              </a:solidFill>
              <a:latin typeface="黑体" panose="02010609060101010101" pitchFamily="49" charset="-122"/>
              <a:ea typeface="黑体" panose="02010609060101010101" pitchFamily="49" charset="-122"/>
            </a:endParaRPr>
          </a:p>
        </p:txBody>
      </p:sp>
      <p:sp>
        <p:nvSpPr>
          <p:cNvPr id="4" name="Rectangle 3"/>
          <p:cNvSpPr txBox="1">
            <a:spLocks noGrp="1" noChangeArrowheads="1"/>
          </p:cNvSpPr>
          <p:nvPr>
            <p:ph idx="1"/>
          </p:nvPr>
        </p:nvSpPr>
        <p:spPr bwMode="auto">
          <a:xfrm>
            <a:off x="251520" y="1299142"/>
            <a:ext cx="8568952" cy="90572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457200">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257300" indent="-3429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marL="0" indent="357188">
              <a:lnSpc>
                <a:spcPct val="150000"/>
              </a:lnSpc>
              <a:buNone/>
            </a:pPr>
            <a:r>
              <a:rPr lang="zh-CN" altLang="en-US" sz="1400" b="1" dirty="0">
                <a:latin typeface="微软雅黑" panose="020B0503020204020204" pitchFamily="34" charset="-122"/>
                <a:ea typeface="微软雅黑" panose="020B0503020204020204" pitchFamily="34" charset="-122"/>
              </a:rPr>
              <a:t>纵观全球发达国家的发展轨迹和强大基因，我们不难发现，制造业是一个国家的根本。维持，国家已经提出并正在努力实现制造强国的大政方针。为此，八贤顾问的产品，也是精密围绕国家战略，本着帮助企业强大的愿景，助力</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中国制造</a:t>
            </a:r>
            <a:r>
              <a:rPr lang="en-US" altLang="zh-CN" sz="1400" b="1" dirty="0">
                <a:latin typeface="微软雅黑" panose="020B0503020204020204" pitchFamily="34" charset="-122"/>
                <a:ea typeface="微软雅黑" panose="020B0503020204020204" pitchFamily="34" charset="-122"/>
              </a:rPr>
              <a:t>2025》</a:t>
            </a:r>
            <a:r>
              <a:rPr lang="zh-CN" altLang="en-US" sz="1400" b="1" dirty="0">
                <a:latin typeface="微软雅黑" panose="020B0503020204020204" pitchFamily="34" charset="-122"/>
                <a:ea typeface="微软雅黑" panose="020B0503020204020204" pitchFamily="34" charset="-122"/>
              </a:rPr>
              <a:t>来开发的。以下是有关</a:t>
            </a:r>
            <a:r>
              <a:rPr lang="en-US" altLang="zh-CN" sz="1400" b="1" dirty="0">
                <a:solidFill>
                  <a:srgbClr val="00B050"/>
                </a:solidFill>
                <a:latin typeface="微软雅黑" panose="020B0503020204020204" pitchFamily="34" charset="-122"/>
                <a:ea typeface="微软雅黑" panose="020B0503020204020204" pitchFamily="34" charset="-122"/>
              </a:rPr>
              <a:t>《</a:t>
            </a:r>
            <a:r>
              <a:rPr lang="zh-CN" altLang="en-US" sz="1400" b="1" dirty="0">
                <a:solidFill>
                  <a:srgbClr val="00B050"/>
                </a:solidFill>
                <a:latin typeface="微软雅黑" panose="020B0503020204020204" pitchFamily="34" charset="-122"/>
                <a:ea typeface="微软雅黑" panose="020B0503020204020204" pitchFamily="34" charset="-122"/>
              </a:rPr>
              <a:t>中国制造</a:t>
            </a:r>
            <a:r>
              <a:rPr lang="en-US" altLang="zh-CN" sz="1400" b="1" dirty="0">
                <a:solidFill>
                  <a:srgbClr val="00B050"/>
                </a:solidFill>
                <a:latin typeface="微软雅黑" panose="020B0503020204020204" pitchFamily="34" charset="-122"/>
                <a:ea typeface="微软雅黑" panose="020B0503020204020204" pitchFamily="34" charset="-122"/>
              </a:rPr>
              <a:t>2025》</a:t>
            </a:r>
            <a:r>
              <a:rPr lang="zh-CN" altLang="en-US" sz="1400" b="1" dirty="0">
                <a:latin typeface="微软雅黑" panose="020B0503020204020204" pitchFamily="34" charset="-122"/>
                <a:ea typeface="微软雅黑" panose="020B0503020204020204" pitchFamily="34" charset="-122"/>
              </a:rPr>
              <a:t>的概览：</a:t>
            </a:r>
            <a:endParaRPr lang="en-US" altLang="zh-CN" sz="1400" b="1" dirty="0">
              <a:latin typeface="微软雅黑" panose="020B0503020204020204" pitchFamily="34" charset="-122"/>
              <a:ea typeface="微软雅黑" panose="020B0503020204020204" pitchFamily="34" charset="-122"/>
            </a:endParaRPr>
          </a:p>
        </p:txBody>
      </p:sp>
      <p:pic>
        <p:nvPicPr>
          <p:cNvPr id="5" name="内容占位符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564904"/>
            <a:ext cx="4285368" cy="3520782"/>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7" y="2560531"/>
            <a:ext cx="4366983" cy="3525155"/>
          </a:xfrm>
          <a:prstGeom prst="rect">
            <a:avLst/>
          </a:prstGeom>
        </p:spPr>
      </p:pic>
    </p:spTree>
    <p:extLst>
      <p:ext uri="{BB962C8B-B14F-4D97-AF65-F5344CB8AC3E}">
        <p14:creationId xmlns:p14="http://schemas.microsoft.com/office/powerpoint/2010/main" val="303517251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5"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dirty="0">
                <a:solidFill>
                  <a:srgbClr val="0F2364"/>
                </a:solidFill>
                <a:latin typeface="黑体" panose="02010609060101010101" pitchFamily="49" charset="-122"/>
                <a:ea typeface="黑体" panose="02010609060101010101" pitchFamily="49" charset="-122"/>
              </a:rPr>
              <a:t>产品</a:t>
            </a:r>
            <a:r>
              <a:rPr lang="zh-CN" altLang="en-US" b="1" dirty="0">
                <a:solidFill>
                  <a:srgbClr val="0F2364"/>
                </a:solidFill>
                <a:latin typeface="黑体" panose="02010609060101010101" pitchFamily="49" charset="-122"/>
                <a:ea typeface="黑体" panose="02010609060101010101" pitchFamily="49" charset="-122"/>
              </a:rPr>
              <a:t>设计原理</a:t>
            </a:r>
            <a:endParaRPr lang="zh-CN" altLang="en-US" sz="1800" b="1" dirty="0">
              <a:solidFill>
                <a:srgbClr val="0F2364"/>
              </a:solidFill>
              <a:latin typeface="黑体" panose="02010609060101010101" pitchFamily="49" charset="-122"/>
              <a:ea typeface="黑体" panose="02010609060101010101" pitchFamily="49" charset="-122"/>
            </a:endParaRPr>
          </a:p>
        </p:txBody>
      </p:sp>
      <p:sp>
        <p:nvSpPr>
          <p:cNvPr id="39" name="Rectangle 4"/>
          <p:cNvSpPr>
            <a:spLocks noChangeArrowheads="1"/>
          </p:cNvSpPr>
          <p:nvPr/>
        </p:nvSpPr>
        <p:spPr bwMode="auto">
          <a:xfrm>
            <a:off x="2738438" y="5553744"/>
            <a:ext cx="685800" cy="457200"/>
          </a:xfrm>
          <a:prstGeom prst="rect">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40" name="Rectangle 5"/>
          <p:cNvSpPr>
            <a:spLocks noChangeArrowheads="1"/>
          </p:cNvSpPr>
          <p:nvPr/>
        </p:nvSpPr>
        <p:spPr bwMode="auto">
          <a:xfrm>
            <a:off x="3805238" y="5553744"/>
            <a:ext cx="685800" cy="457200"/>
          </a:xfrm>
          <a:prstGeom prst="rect">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41" name="Rectangle 6"/>
          <p:cNvSpPr>
            <a:spLocks noChangeArrowheads="1"/>
          </p:cNvSpPr>
          <p:nvPr/>
        </p:nvSpPr>
        <p:spPr bwMode="auto">
          <a:xfrm>
            <a:off x="4872038" y="5553744"/>
            <a:ext cx="685800" cy="457200"/>
          </a:xfrm>
          <a:prstGeom prst="rect">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42" name="Rectangle 7"/>
          <p:cNvSpPr>
            <a:spLocks noChangeArrowheads="1"/>
          </p:cNvSpPr>
          <p:nvPr/>
        </p:nvSpPr>
        <p:spPr bwMode="auto">
          <a:xfrm>
            <a:off x="5938838" y="5553744"/>
            <a:ext cx="685800" cy="457200"/>
          </a:xfrm>
          <a:prstGeom prst="rect">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43" name="Rectangle 8"/>
          <p:cNvSpPr>
            <a:spLocks noChangeArrowheads="1"/>
          </p:cNvSpPr>
          <p:nvPr/>
        </p:nvSpPr>
        <p:spPr bwMode="auto">
          <a:xfrm>
            <a:off x="2509838" y="5172744"/>
            <a:ext cx="4343400" cy="914400"/>
          </a:xfrm>
          <a:prstGeom prst="rect">
            <a:avLst/>
          </a:prstGeom>
          <a:noFill/>
          <a:ln w="38100">
            <a:solidFill>
              <a:srgbClr val="6A7A86"/>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44" name="AutoShape 9"/>
          <p:cNvSpPr>
            <a:spLocks noChangeArrowheads="1"/>
          </p:cNvSpPr>
          <p:nvPr/>
        </p:nvSpPr>
        <p:spPr bwMode="auto">
          <a:xfrm>
            <a:off x="2052638" y="5706144"/>
            <a:ext cx="6096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EE4E7"/>
          </a:solidFill>
          <a:ln w="38100" cap="sq">
            <a:solidFill>
              <a:srgbClr val="6A7A86"/>
            </a:solidFill>
            <a:miter lim="800000"/>
            <a:headEnd/>
            <a:tailEnd/>
          </a:ln>
        </p:spPr>
        <p:txBody>
          <a:bodyPr wrap="none" anchor="ctr"/>
          <a:lstStyle/>
          <a:p>
            <a:endParaRPr lang="zh-CN" altLang="en-US" sz="1600"/>
          </a:p>
        </p:txBody>
      </p:sp>
      <p:sp>
        <p:nvSpPr>
          <p:cNvPr id="45" name="AutoShape 10"/>
          <p:cNvSpPr>
            <a:spLocks noChangeArrowheads="1"/>
          </p:cNvSpPr>
          <p:nvPr/>
        </p:nvSpPr>
        <p:spPr bwMode="auto">
          <a:xfrm>
            <a:off x="6700838" y="5629944"/>
            <a:ext cx="6096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EE4E7"/>
          </a:solidFill>
          <a:ln w="38100" cap="sq">
            <a:solidFill>
              <a:srgbClr val="6A7A86"/>
            </a:solidFill>
            <a:miter lim="800000"/>
            <a:headEnd/>
            <a:tailEnd/>
          </a:ln>
        </p:spPr>
        <p:txBody>
          <a:bodyPr wrap="none" anchor="ctr"/>
          <a:lstStyle/>
          <a:p>
            <a:endParaRPr lang="zh-CN" altLang="en-US" sz="1600"/>
          </a:p>
        </p:txBody>
      </p:sp>
      <p:sp>
        <p:nvSpPr>
          <p:cNvPr id="46" name="AutoShape 11"/>
          <p:cNvSpPr>
            <a:spLocks noChangeArrowheads="1"/>
          </p:cNvSpPr>
          <p:nvPr/>
        </p:nvSpPr>
        <p:spPr bwMode="auto">
          <a:xfrm>
            <a:off x="3500438" y="5706144"/>
            <a:ext cx="228600" cy="152400"/>
          </a:xfrm>
          <a:prstGeom prst="chevron">
            <a:avLst>
              <a:gd name="adj" fmla="val 37500"/>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47" name="AutoShape 12"/>
          <p:cNvSpPr>
            <a:spLocks noChangeArrowheads="1"/>
          </p:cNvSpPr>
          <p:nvPr/>
        </p:nvSpPr>
        <p:spPr bwMode="auto">
          <a:xfrm>
            <a:off x="4567238" y="5706144"/>
            <a:ext cx="228600" cy="152400"/>
          </a:xfrm>
          <a:prstGeom prst="chevron">
            <a:avLst>
              <a:gd name="adj" fmla="val 37500"/>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48" name="AutoShape 13"/>
          <p:cNvSpPr>
            <a:spLocks noChangeArrowheads="1"/>
          </p:cNvSpPr>
          <p:nvPr/>
        </p:nvSpPr>
        <p:spPr bwMode="auto">
          <a:xfrm>
            <a:off x="5634038" y="5706144"/>
            <a:ext cx="228600" cy="152400"/>
          </a:xfrm>
          <a:prstGeom prst="chevron">
            <a:avLst>
              <a:gd name="adj" fmla="val 37500"/>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49" name="AutoShape 18"/>
          <p:cNvSpPr>
            <a:spLocks noChangeArrowheads="1"/>
          </p:cNvSpPr>
          <p:nvPr/>
        </p:nvSpPr>
        <p:spPr bwMode="auto">
          <a:xfrm>
            <a:off x="3957638" y="5401344"/>
            <a:ext cx="152400" cy="228600"/>
          </a:xfrm>
          <a:prstGeom prst="moon">
            <a:avLst>
              <a:gd name="adj" fmla="val 50000"/>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50" name="AutoShape 19"/>
          <p:cNvSpPr>
            <a:spLocks noChangeArrowheads="1"/>
          </p:cNvSpPr>
          <p:nvPr/>
        </p:nvSpPr>
        <p:spPr bwMode="auto">
          <a:xfrm flipH="1">
            <a:off x="4262438" y="5401344"/>
            <a:ext cx="152400" cy="228600"/>
          </a:xfrm>
          <a:prstGeom prst="moon">
            <a:avLst>
              <a:gd name="adj" fmla="val 50000"/>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51" name="Oval 20"/>
          <p:cNvSpPr>
            <a:spLocks noChangeArrowheads="1"/>
          </p:cNvSpPr>
          <p:nvPr/>
        </p:nvSpPr>
        <p:spPr bwMode="auto">
          <a:xfrm>
            <a:off x="4033838" y="5248944"/>
            <a:ext cx="304800" cy="228600"/>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52" name="Oval 21"/>
          <p:cNvSpPr>
            <a:spLocks noChangeArrowheads="1"/>
          </p:cNvSpPr>
          <p:nvPr/>
        </p:nvSpPr>
        <p:spPr bwMode="auto">
          <a:xfrm>
            <a:off x="4110038" y="5248944"/>
            <a:ext cx="152400" cy="152400"/>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53" name="AutoShape 22"/>
          <p:cNvSpPr>
            <a:spLocks noChangeArrowheads="1"/>
          </p:cNvSpPr>
          <p:nvPr/>
        </p:nvSpPr>
        <p:spPr bwMode="auto">
          <a:xfrm>
            <a:off x="5024438" y="5401344"/>
            <a:ext cx="152400" cy="228600"/>
          </a:xfrm>
          <a:prstGeom prst="moon">
            <a:avLst>
              <a:gd name="adj" fmla="val 50000"/>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54" name="AutoShape 23"/>
          <p:cNvSpPr>
            <a:spLocks noChangeArrowheads="1"/>
          </p:cNvSpPr>
          <p:nvPr/>
        </p:nvSpPr>
        <p:spPr bwMode="auto">
          <a:xfrm flipH="1">
            <a:off x="5329238" y="5401344"/>
            <a:ext cx="152400" cy="228600"/>
          </a:xfrm>
          <a:prstGeom prst="moon">
            <a:avLst>
              <a:gd name="adj" fmla="val 50000"/>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55" name="Oval 24"/>
          <p:cNvSpPr>
            <a:spLocks noChangeArrowheads="1"/>
          </p:cNvSpPr>
          <p:nvPr/>
        </p:nvSpPr>
        <p:spPr bwMode="auto">
          <a:xfrm>
            <a:off x="5100638" y="5248944"/>
            <a:ext cx="304800" cy="228600"/>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56" name="Oval 25"/>
          <p:cNvSpPr>
            <a:spLocks noChangeArrowheads="1"/>
          </p:cNvSpPr>
          <p:nvPr/>
        </p:nvSpPr>
        <p:spPr bwMode="auto">
          <a:xfrm>
            <a:off x="5176838" y="5248944"/>
            <a:ext cx="152400" cy="152400"/>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57" name="AutoShape 26"/>
          <p:cNvSpPr>
            <a:spLocks noChangeArrowheads="1"/>
          </p:cNvSpPr>
          <p:nvPr/>
        </p:nvSpPr>
        <p:spPr bwMode="auto">
          <a:xfrm>
            <a:off x="6091238" y="5401344"/>
            <a:ext cx="152400" cy="228600"/>
          </a:xfrm>
          <a:prstGeom prst="moon">
            <a:avLst>
              <a:gd name="adj" fmla="val 50000"/>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58" name="AutoShape 27"/>
          <p:cNvSpPr>
            <a:spLocks noChangeArrowheads="1"/>
          </p:cNvSpPr>
          <p:nvPr/>
        </p:nvSpPr>
        <p:spPr bwMode="auto">
          <a:xfrm flipH="1">
            <a:off x="6396038" y="5401344"/>
            <a:ext cx="152400" cy="228600"/>
          </a:xfrm>
          <a:prstGeom prst="moon">
            <a:avLst>
              <a:gd name="adj" fmla="val 50000"/>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59" name="Oval 28"/>
          <p:cNvSpPr>
            <a:spLocks noChangeArrowheads="1"/>
          </p:cNvSpPr>
          <p:nvPr/>
        </p:nvSpPr>
        <p:spPr bwMode="auto">
          <a:xfrm>
            <a:off x="6167438" y="5248944"/>
            <a:ext cx="304800" cy="228600"/>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60" name="Oval 29"/>
          <p:cNvSpPr>
            <a:spLocks noChangeArrowheads="1"/>
          </p:cNvSpPr>
          <p:nvPr/>
        </p:nvSpPr>
        <p:spPr bwMode="auto">
          <a:xfrm>
            <a:off x="6243638" y="5248944"/>
            <a:ext cx="152400" cy="152400"/>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61" name="AutoShape 30"/>
          <p:cNvSpPr>
            <a:spLocks noChangeArrowheads="1"/>
          </p:cNvSpPr>
          <p:nvPr/>
        </p:nvSpPr>
        <p:spPr bwMode="auto">
          <a:xfrm>
            <a:off x="2890838" y="5401344"/>
            <a:ext cx="152400" cy="228600"/>
          </a:xfrm>
          <a:prstGeom prst="moon">
            <a:avLst>
              <a:gd name="adj" fmla="val 50000"/>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62" name="AutoShape 31"/>
          <p:cNvSpPr>
            <a:spLocks noChangeArrowheads="1"/>
          </p:cNvSpPr>
          <p:nvPr/>
        </p:nvSpPr>
        <p:spPr bwMode="auto">
          <a:xfrm flipH="1">
            <a:off x="3195638" y="5401344"/>
            <a:ext cx="152400" cy="228600"/>
          </a:xfrm>
          <a:prstGeom prst="moon">
            <a:avLst>
              <a:gd name="adj" fmla="val 50000"/>
            </a:avLst>
          </a:prstGeom>
          <a:solidFill>
            <a:srgbClr val="DEE4E7"/>
          </a:solidFill>
          <a:ln w="38100" cap="sq">
            <a:solidFill>
              <a:srgbClr val="6A7A86"/>
            </a:solidFill>
            <a:miter lim="800000"/>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63" name="Oval 32"/>
          <p:cNvSpPr>
            <a:spLocks noChangeArrowheads="1"/>
          </p:cNvSpPr>
          <p:nvPr/>
        </p:nvSpPr>
        <p:spPr bwMode="auto">
          <a:xfrm>
            <a:off x="2967038" y="5248944"/>
            <a:ext cx="304800" cy="228600"/>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64" name="Oval 33"/>
          <p:cNvSpPr>
            <a:spLocks noChangeArrowheads="1"/>
          </p:cNvSpPr>
          <p:nvPr/>
        </p:nvSpPr>
        <p:spPr bwMode="auto">
          <a:xfrm>
            <a:off x="3043238" y="5248944"/>
            <a:ext cx="152400" cy="152400"/>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000">
              <a:solidFill>
                <a:schemeClr val="tx1"/>
              </a:solidFill>
              <a:latin typeface="Tahoma" panose="020B0604030504040204" pitchFamily="34" charset="0"/>
              <a:ea typeface="宋体" panose="02010600030101010101" pitchFamily="2" charset="-122"/>
            </a:endParaRPr>
          </a:p>
        </p:txBody>
      </p:sp>
      <p:sp>
        <p:nvSpPr>
          <p:cNvPr id="65" name="Oval 34"/>
          <p:cNvSpPr>
            <a:spLocks noChangeArrowheads="1"/>
          </p:cNvSpPr>
          <p:nvPr/>
        </p:nvSpPr>
        <p:spPr bwMode="auto">
          <a:xfrm>
            <a:off x="300038" y="5248944"/>
            <a:ext cx="1676400" cy="1143000"/>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US" altLang="zh-CN" sz="1200">
                <a:solidFill>
                  <a:schemeClr val="tx1"/>
                </a:solidFill>
                <a:latin typeface="Tahoma" panose="020B0604030504040204" pitchFamily="34" charset="0"/>
                <a:ea typeface="宋体" panose="02010600030101010101" pitchFamily="2" charset="-122"/>
              </a:rPr>
              <a:t>CUSTOMER</a:t>
            </a:r>
          </a:p>
          <a:p>
            <a:pPr algn="ctr" eaLnBrk="1" hangingPunct="1">
              <a:lnSpc>
                <a:spcPct val="100000"/>
              </a:lnSpc>
              <a:spcBef>
                <a:spcPct val="0"/>
              </a:spcBef>
              <a:buClrTx/>
              <a:buFontTx/>
              <a:buNone/>
            </a:pPr>
            <a:r>
              <a:rPr kumimoji="1" lang="en-US" altLang="zh-CN" sz="1200">
                <a:solidFill>
                  <a:schemeClr val="tx1"/>
                </a:solidFill>
                <a:latin typeface="Tahoma" panose="020B0604030504040204" pitchFamily="34" charset="0"/>
                <a:ea typeface="宋体" panose="02010600030101010101" pitchFamily="2" charset="-122"/>
              </a:rPr>
              <a:t>REQUIREMENTS</a:t>
            </a:r>
          </a:p>
        </p:txBody>
      </p:sp>
      <p:sp>
        <p:nvSpPr>
          <p:cNvPr id="66" name="Oval 36"/>
          <p:cNvSpPr>
            <a:spLocks noChangeArrowheads="1"/>
          </p:cNvSpPr>
          <p:nvPr/>
        </p:nvSpPr>
        <p:spPr bwMode="auto">
          <a:xfrm>
            <a:off x="7310438" y="5172744"/>
            <a:ext cx="1617662" cy="1143000"/>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US" altLang="zh-CN" sz="1200">
                <a:solidFill>
                  <a:schemeClr val="tx1"/>
                </a:solidFill>
                <a:latin typeface="Tahoma" panose="020B0604030504040204" pitchFamily="34" charset="0"/>
                <a:ea typeface="宋体" panose="02010600030101010101" pitchFamily="2" charset="-122"/>
              </a:rPr>
              <a:t>CUSTOMER</a:t>
            </a:r>
          </a:p>
          <a:p>
            <a:pPr algn="ctr" eaLnBrk="1" hangingPunct="1">
              <a:lnSpc>
                <a:spcPct val="100000"/>
              </a:lnSpc>
              <a:spcBef>
                <a:spcPct val="0"/>
              </a:spcBef>
              <a:buClrTx/>
              <a:buFontTx/>
              <a:buNone/>
            </a:pPr>
            <a:r>
              <a:rPr kumimoji="1" lang="en-US" altLang="zh-CN" sz="1200">
                <a:solidFill>
                  <a:schemeClr val="tx1"/>
                </a:solidFill>
                <a:latin typeface="Tahoma" panose="020B0604030504040204" pitchFamily="34" charset="0"/>
                <a:ea typeface="宋体" panose="02010600030101010101" pitchFamily="2" charset="-122"/>
              </a:rPr>
              <a:t>SATISFACTION</a:t>
            </a:r>
          </a:p>
        </p:txBody>
      </p:sp>
      <p:sp>
        <p:nvSpPr>
          <p:cNvPr id="67" name="Oval 37"/>
          <p:cNvSpPr>
            <a:spLocks noChangeArrowheads="1"/>
          </p:cNvSpPr>
          <p:nvPr/>
        </p:nvSpPr>
        <p:spPr bwMode="auto">
          <a:xfrm>
            <a:off x="2509838" y="6349280"/>
            <a:ext cx="4267200" cy="314672"/>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GB" altLang="zh-CN" sz="1600" dirty="0">
                <a:solidFill>
                  <a:schemeClr val="tx1"/>
                </a:solidFill>
                <a:ea typeface="宋体" panose="02010600030101010101" pitchFamily="2" charset="-122"/>
                <a:cs typeface="Arial" panose="020B0604020202020204" pitchFamily="34" charset="0"/>
              </a:rPr>
              <a:t>added value analysis</a:t>
            </a:r>
            <a:r>
              <a:rPr kumimoji="1" lang="en-US" altLang="zh-CN" sz="1600" dirty="0">
                <a:solidFill>
                  <a:schemeClr val="tx1"/>
                </a:solidFill>
                <a:latin typeface="Tahoma" panose="020B0604030504040204" pitchFamily="34" charset="0"/>
                <a:ea typeface="宋体" panose="02010600030101010101" pitchFamily="2" charset="-122"/>
                <a:cs typeface="Arial" panose="020B0604020202020204" pitchFamily="34" charset="0"/>
              </a:rPr>
              <a:t> </a:t>
            </a:r>
          </a:p>
        </p:txBody>
      </p:sp>
      <p:sp>
        <p:nvSpPr>
          <p:cNvPr id="68" name="Line 39"/>
          <p:cNvSpPr>
            <a:spLocks noChangeShapeType="1"/>
          </p:cNvSpPr>
          <p:nvPr/>
        </p:nvSpPr>
        <p:spPr bwMode="auto">
          <a:xfrm flipH="1" flipV="1">
            <a:off x="3652838" y="5934744"/>
            <a:ext cx="76200" cy="394320"/>
          </a:xfrm>
          <a:prstGeom prst="line">
            <a:avLst/>
          </a:prstGeom>
          <a:noFill/>
          <a:ln w="38100" cap="sq">
            <a:solidFill>
              <a:srgbClr val="6A7A8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69" name="Line 40"/>
          <p:cNvSpPr>
            <a:spLocks noChangeShapeType="1"/>
          </p:cNvSpPr>
          <p:nvPr/>
        </p:nvSpPr>
        <p:spPr bwMode="auto">
          <a:xfrm flipV="1">
            <a:off x="4719638" y="5934744"/>
            <a:ext cx="0" cy="394320"/>
          </a:xfrm>
          <a:prstGeom prst="line">
            <a:avLst/>
          </a:prstGeom>
          <a:noFill/>
          <a:ln w="38100" cap="sq">
            <a:solidFill>
              <a:srgbClr val="6A7A8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70" name="Line 41"/>
          <p:cNvSpPr>
            <a:spLocks noChangeShapeType="1"/>
          </p:cNvSpPr>
          <p:nvPr/>
        </p:nvSpPr>
        <p:spPr bwMode="auto">
          <a:xfrm flipV="1">
            <a:off x="5557838" y="5934744"/>
            <a:ext cx="152400" cy="414536"/>
          </a:xfrm>
          <a:prstGeom prst="line">
            <a:avLst/>
          </a:prstGeom>
          <a:noFill/>
          <a:ln w="38100" cap="sq">
            <a:solidFill>
              <a:srgbClr val="6A7A8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71" name="Line 42"/>
          <p:cNvSpPr>
            <a:spLocks noChangeShapeType="1"/>
          </p:cNvSpPr>
          <p:nvPr/>
        </p:nvSpPr>
        <p:spPr bwMode="auto">
          <a:xfrm flipV="1">
            <a:off x="6472238" y="5858544"/>
            <a:ext cx="533400" cy="576808"/>
          </a:xfrm>
          <a:prstGeom prst="line">
            <a:avLst/>
          </a:prstGeom>
          <a:noFill/>
          <a:ln w="38100" cap="sq">
            <a:solidFill>
              <a:srgbClr val="6A7A8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72" name="Oval 43"/>
          <p:cNvSpPr>
            <a:spLocks noChangeArrowheads="1"/>
          </p:cNvSpPr>
          <p:nvPr/>
        </p:nvSpPr>
        <p:spPr bwMode="auto">
          <a:xfrm>
            <a:off x="2128838" y="4663466"/>
            <a:ext cx="5105400" cy="389669"/>
          </a:xfrm>
          <a:prstGeom prst="ellipse">
            <a:avLst/>
          </a:prstGeom>
          <a:solidFill>
            <a:srgbClr val="DEE4E7"/>
          </a:solidFill>
          <a:ln w="38100" cap="sq">
            <a:solidFill>
              <a:srgbClr val="6A7A86"/>
            </a:solidFill>
            <a:round/>
            <a:headEnd/>
            <a:tailEnd/>
          </a:ln>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GB" altLang="zh-CN" sz="1600" dirty="0">
                <a:solidFill>
                  <a:schemeClr val="tx1"/>
                </a:solidFill>
                <a:ea typeface="宋体" panose="02010600030101010101" pitchFamily="2" charset="-122"/>
                <a:cs typeface="Arial" panose="020B0604020202020204" pitchFamily="34" charset="0"/>
              </a:rPr>
              <a:t>performance and effectiveness</a:t>
            </a:r>
            <a:r>
              <a:rPr kumimoji="1" lang="en-US" altLang="zh-CN" sz="1600" dirty="0">
                <a:solidFill>
                  <a:schemeClr val="tx1"/>
                </a:solidFill>
                <a:ea typeface="宋体" panose="02010600030101010101" pitchFamily="2" charset="-122"/>
                <a:cs typeface="Arial" panose="020B0604020202020204" pitchFamily="34" charset="0"/>
              </a:rPr>
              <a:t> </a:t>
            </a:r>
          </a:p>
        </p:txBody>
      </p:sp>
      <p:sp>
        <p:nvSpPr>
          <p:cNvPr id="73" name="Rectangle 4"/>
          <p:cNvSpPr>
            <a:spLocks noChangeArrowheads="1"/>
          </p:cNvSpPr>
          <p:nvPr/>
        </p:nvSpPr>
        <p:spPr bwMode="auto">
          <a:xfrm>
            <a:off x="971600" y="1690489"/>
            <a:ext cx="1744564" cy="792088"/>
          </a:xfrm>
          <a:prstGeom prst="rect">
            <a:avLst/>
          </a:prstGeom>
          <a:solidFill>
            <a:srgbClr val="DEE4E7"/>
          </a:solidFill>
          <a:ln w="38100" cap="sq">
            <a:noFill/>
            <a:miter lim="800000"/>
            <a:headEnd/>
            <a:tailEnd/>
          </a:ln>
        </p:spPr>
        <p:txBody>
          <a:bodyPr wrap="square" lIns="36000" tIns="36000" rIns="36000" bIns="36000" anchor="t"/>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sz="1200" dirty="0">
                <a:solidFill>
                  <a:schemeClr val="tx1"/>
                </a:solidFill>
                <a:latin typeface="微软雅黑" panose="020B0503020204020204" pitchFamily="34" charset="-122"/>
                <a:ea typeface="微软雅黑" panose="020B0503020204020204" pitchFamily="34" charset="-122"/>
              </a:rPr>
              <a:t>用什么来做？</a:t>
            </a:r>
            <a:endParaRPr kumimoji="1" lang="en-US" altLang="zh-CN" sz="1200" dirty="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0"/>
              </a:spcBef>
              <a:buClrTx/>
              <a:buFontTx/>
              <a:buNone/>
            </a:pPr>
            <a:r>
              <a:rPr kumimoji="1" lang="en-US" altLang="zh-CN" sz="1200" dirty="0">
                <a:solidFill>
                  <a:schemeClr val="tx1"/>
                </a:solidFill>
                <a:latin typeface="微软雅黑" panose="020B0503020204020204" pitchFamily="34" charset="-122"/>
                <a:ea typeface="微软雅黑" panose="020B0503020204020204" pitchFamily="34" charset="-122"/>
              </a:rPr>
              <a:t>-</a:t>
            </a:r>
            <a:r>
              <a:rPr kumimoji="1" lang="zh-CN" altLang="en-US" sz="1200" dirty="0">
                <a:solidFill>
                  <a:schemeClr val="tx1"/>
                </a:solidFill>
                <a:latin typeface="微软雅黑" panose="020B0503020204020204" pitchFamily="34" charset="-122"/>
                <a:ea typeface="微软雅黑" panose="020B0503020204020204" pitchFamily="34" charset="-122"/>
              </a:rPr>
              <a:t>策划硬件和软件资源</a:t>
            </a:r>
          </a:p>
        </p:txBody>
      </p:sp>
      <p:sp>
        <p:nvSpPr>
          <p:cNvPr id="74" name="Rectangle 4"/>
          <p:cNvSpPr>
            <a:spLocks noChangeArrowheads="1"/>
          </p:cNvSpPr>
          <p:nvPr/>
        </p:nvSpPr>
        <p:spPr bwMode="auto">
          <a:xfrm>
            <a:off x="971600" y="2665512"/>
            <a:ext cx="1744564" cy="792088"/>
          </a:xfrm>
          <a:prstGeom prst="rect">
            <a:avLst/>
          </a:prstGeom>
          <a:solidFill>
            <a:srgbClr val="DEE4E7"/>
          </a:solidFill>
          <a:ln w="38100" cap="sq">
            <a:noFill/>
            <a:miter lim="800000"/>
            <a:headEnd/>
            <a:tailEnd/>
          </a:ln>
        </p:spPr>
        <p:txBody>
          <a:bodyPr wrap="square" lIns="36000" tIns="36000" rIns="36000" bIns="36000" anchor="t"/>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sz="1200" dirty="0">
                <a:solidFill>
                  <a:schemeClr val="tx1"/>
                </a:solidFill>
                <a:latin typeface="微软雅黑" panose="020B0503020204020204" pitchFamily="34" charset="-122"/>
                <a:ea typeface="微软雅黑" panose="020B0503020204020204" pitchFamily="34" charset="-122"/>
              </a:rPr>
              <a:t>谁</a:t>
            </a:r>
            <a:r>
              <a:rPr kumimoji="1" lang="en-US" altLang="zh-CN" sz="1200" dirty="0">
                <a:solidFill>
                  <a:schemeClr val="tx1"/>
                </a:solidFill>
                <a:latin typeface="微软雅黑" panose="020B0503020204020204" pitchFamily="34" charset="-122"/>
                <a:ea typeface="微软雅黑" panose="020B0503020204020204" pitchFamily="34" charset="-122"/>
              </a:rPr>
              <a:t>-</a:t>
            </a:r>
            <a:r>
              <a:rPr kumimoji="1" lang="zh-CN" altLang="en-US" sz="1200" dirty="0">
                <a:solidFill>
                  <a:schemeClr val="tx1"/>
                </a:solidFill>
                <a:latin typeface="微软雅黑" panose="020B0503020204020204" pitchFamily="34" charset="-122"/>
                <a:ea typeface="微软雅黑" panose="020B0503020204020204" pitchFamily="34" charset="-122"/>
              </a:rPr>
              <a:t>输入什么？</a:t>
            </a:r>
            <a:endParaRPr kumimoji="1" lang="en-US" altLang="zh-CN" sz="1200" dirty="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0"/>
              </a:spcBef>
              <a:buClrTx/>
              <a:buFontTx/>
              <a:buNone/>
            </a:pPr>
            <a:r>
              <a:rPr kumimoji="1" lang="en-US" altLang="zh-CN" sz="1200" dirty="0">
                <a:solidFill>
                  <a:schemeClr val="tx1"/>
                </a:solidFill>
                <a:latin typeface="微软雅黑" panose="020B0503020204020204" pitchFamily="34" charset="-122"/>
                <a:ea typeface="微软雅黑" panose="020B0503020204020204" pitchFamily="34" charset="-122"/>
              </a:rPr>
              <a:t>-</a:t>
            </a:r>
            <a:r>
              <a:rPr kumimoji="1" lang="zh-CN" altLang="en-US" sz="1200" dirty="0">
                <a:solidFill>
                  <a:schemeClr val="tx1"/>
                </a:solidFill>
                <a:latin typeface="微软雅黑" panose="020B0503020204020204" pitchFamily="34" charset="-122"/>
                <a:ea typeface="微软雅黑" panose="020B0503020204020204" pitchFamily="34" charset="-122"/>
              </a:rPr>
              <a:t>策划流程和哪里接口，必要输入</a:t>
            </a:r>
          </a:p>
        </p:txBody>
      </p:sp>
      <p:sp>
        <p:nvSpPr>
          <p:cNvPr id="75" name="Rectangle 4"/>
          <p:cNvSpPr>
            <a:spLocks noChangeArrowheads="1"/>
          </p:cNvSpPr>
          <p:nvPr/>
        </p:nvSpPr>
        <p:spPr bwMode="auto">
          <a:xfrm>
            <a:off x="971600" y="3645024"/>
            <a:ext cx="1744564" cy="792088"/>
          </a:xfrm>
          <a:prstGeom prst="rect">
            <a:avLst/>
          </a:prstGeom>
          <a:solidFill>
            <a:srgbClr val="DEE4E7"/>
          </a:solidFill>
          <a:ln w="38100" cap="sq">
            <a:noFill/>
            <a:miter lim="800000"/>
            <a:headEnd/>
            <a:tailEnd/>
          </a:ln>
        </p:spPr>
        <p:txBody>
          <a:bodyPr wrap="square" lIns="36000" tIns="36000" rIns="36000" bIns="36000" anchor="t"/>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sz="1200" dirty="0">
                <a:solidFill>
                  <a:schemeClr val="tx1"/>
                </a:solidFill>
                <a:latin typeface="微软雅黑" panose="020B0503020204020204" pitchFamily="34" charset="-122"/>
                <a:ea typeface="微软雅黑" panose="020B0503020204020204" pitchFamily="34" charset="-122"/>
              </a:rPr>
              <a:t>如何做？</a:t>
            </a:r>
            <a:endParaRPr kumimoji="1" lang="en-US" altLang="zh-CN" sz="1200" dirty="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0"/>
              </a:spcBef>
              <a:buClrTx/>
              <a:buFontTx/>
              <a:buNone/>
            </a:pPr>
            <a:r>
              <a:rPr kumimoji="1" lang="en-US" altLang="zh-CN" sz="1200" dirty="0">
                <a:solidFill>
                  <a:schemeClr val="tx1"/>
                </a:solidFill>
                <a:latin typeface="微软雅黑" panose="020B0503020204020204" pitchFamily="34" charset="-122"/>
                <a:ea typeface="微软雅黑" panose="020B0503020204020204" pitchFamily="34" charset="-122"/>
              </a:rPr>
              <a:t>-</a:t>
            </a:r>
            <a:r>
              <a:rPr kumimoji="1" lang="zh-CN" altLang="en-US" sz="1200" dirty="0">
                <a:solidFill>
                  <a:schemeClr val="tx1"/>
                </a:solidFill>
                <a:latin typeface="微软雅黑" panose="020B0503020204020204" pitchFamily="34" charset="-122"/>
                <a:ea typeface="微软雅黑" panose="020B0503020204020204" pitchFamily="34" charset="-122"/>
              </a:rPr>
              <a:t>基于识别的风险，策划过程运行的方法</a:t>
            </a:r>
          </a:p>
        </p:txBody>
      </p:sp>
      <p:sp>
        <p:nvSpPr>
          <p:cNvPr id="76" name="Rectangle 4"/>
          <p:cNvSpPr>
            <a:spLocks noChangeArrowheads="1"/>
          </p:cNvSpPr>
          <p:nvPr/>
        </p:nvSpPr>
        <p:spPr bwMode="auto">
          <a:xfrm>
            <a:off x="3680507" y="2665512"/>
            <a:ext cx="1744564" cy="792088"/>
          </a:xfrm>
          <a:prstGeom prst="rect">
            <a:avLst/>
          </a:prstGeom>
          <a:solidFill>
            <a:srgbClr val="DEE4E7"/>
          </a:solidFill>
          <a:ln w="38100" cap="sq">
            <a:noFill/>
            <a:miter lim="800000"/>
            <a:headEnd/>
            <a:tailEnd/>
          </a:ln>
        </p:spPr>
        <p:txBody>
          <a:bodyPr wrap="square" lIns="36000" tIns="36000" rIns="36000" bIns="36000" anchor="t"/>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sz="1200" dirty="0">
                <a:solidFill>
                  <a:schemeClr val="tx1"/>
                </a:solidFill>
                <a:latin typeface="微软雅黑" panose="020B0503020204020204" pitchFamily="34" charset="-122"/>
                <a:ea typeface="微软雅黑" panose="020B0503020204020204" pitchFamily="34" charset="-122"/>
              </a:rPr>
              <a:t>过程（企业是个大过程）</a:t>
            </a:r>
            <a:endParaRPr kumimoji="1" lang="en-US" altLang="zh-CN" sz="1200" dirty="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0"/>
              </a:spcBef>
              <a:buClrTx/>
              <a:buFontTx/>
              <a:buNone/>
            </a:pPr>
            <a:r>
              <a:rPr kumimoji="1" lang="en-US" altLang="zh-CN" sz="1200" dirty="0">
                <a:solidFill>
                  <a:schemeClr val="tx1"/>
                </a:solidFill>
                <a:latin typeface="微软雅黑" panose="020B0503020204020204" pitchFamily="34" charset="-122"/>
                <a:ea typeface="微软雅黑" panose="020B0503020204020204" pitchFamily="34" charset="-122"/>
              </a:rPr>
              <a:t>-</a:t>
            </a:r>
            <a:r>
              <a:rPr kumimoji="1" lang="zh-CN" altLang="en-US" sz="1200" dirty="0">
                <a:solidFill>
                  <a:schemeClr val="tx1"/>
                </a:solidFill>
                <a:latin typeface="微软雅黑" panose="020B0503020204020204" pitchFamily="34" charset="-122"/>
                <a:ea typeface="微软雅黑" panose="020B0503020204020204" pitchFamily="34" charset="-122"/>
              </a:rPr>
              <a:t>定义过程活动，识别风险</a:t>
            </a:r>
          </a:p>
        </p:txBody>
      </p:sp>
      <p:sp>
        <p:nvSpPr>
          <p:cNvPr id="77" name="Rectangle 4"/>
          <p:cNvSpPr>
            <a:spLocks noChangeArrowheads="1"/>
          </p:cNvSpPr>
          <p:nvPr/>
        </p:nvSpPr>
        <p:spPr bwMode="auto">
          <a:xfrm>
            <a:off x="6409358" y="1690489"/>
            <a:ext cx="1744564" cy="792088"/>
          </a:xfrm>
          <a:prstGeom prst="rect">
            <a:avLst/>
          </a:prstGeom>
          <a:solidFill>
            <a:srgbClr val="DEE4E7"/>
          </a:solidFill>
          <a:ln w="38100" cap="sq">
            <a:noFill/>
            <a:miter lim="800000"/>
            <a:headEnd/>
            <a:tailEnd/>
          </a:ln>
        </p:spPr>
        <p:txBody>
          <a:bodyPr wrap="square" lIns="36000" tIns="36000" rIns="36000" bIns="36000" anchor="t"/>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sz="1200" dirty="0">
                <a:solidFill>
                  <a:schemeClr val="tx1"/>
                </a:solidFill>
                <a:latin typeface="微软雅黑" panose="020B0503020204020204" pitchFamily="34" charset="-122"/>
                <a:ea typeface="微软雅黑" panose="020B0503020204020204" pitchFamily="34" charset="-122"/>
              </a:rPr>
              <a:t>谁来做：</a:t>
            </a:r>
            <a:endParaRPr kumimoji="1" lang="en-US" altLang="zh-CN" sz="1200" dirty="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0"/>
              </a:spcBef>
              <a:buClrTx/>
              <a:buFontTx/>
              <a:buNone/>
            </a:pPr>
            <a:r>
              <a:rPr kumimoji="1" lang="en-US" altLang="zh-CN" sz="1200" dirty="0">
                <a:solidFill>
                  <a:schemeClr val="tx1"/>
                </a:solidFill>
                <a:latin typeface="微软雅黑" panose="020B0503020204020204" pitchFamily="34" charset="-122"/>
                <a:ea typeface="微软雅黑" panose="020B0503020204020204" pitchFamily="34" charset="-122"/>
              </a:rPr>
              <a:t>-</a:t>
            </a:r>
            <a:r>
              <a:rPr kumimoji="1" lang="zh-CN" altLang="en-US" sz="1200" dirty="0">
                <a:solidFill>
                  <a:schemeClr val="tx1"/>
                </a:solidFill>
                <a:latin typeface="微软雅黑" panose="020B0503020204020204" pitchFamily="34" charset="-122"/>
                <a:ea typeface="微软雅黑" panose="020B0503020204020204" pitchFamily="34" charset="-122"/>
              </a:rPr>
              <a:t>定义人员能力模型、职责、培训</a:t>
            </a:r>
          </a:p>
        </p:txBody>
      </p:sp>
      <p:sp>
        <p:nvSpPr>
          <p:cNvPr id="78" name="Rectangle 4"/>
          <p:cNvSpPr>
            <a:spLocks noChangeArrowheads="1"/>
          </p:cNvSpPr>
          <p:nvPr/>
        </p:nvSpPr>
        <p:spPr bwMode="auto">
          <a:xfrm>
            <a:off x="6409358" y="2665512"/>
            <a:ext cx="1744564" cy="792088"/>
          </a:xfrm>
          <a:prstGeom prst="rect">
            <a:avLst/>
          </a:prstGeom>
          <a:solidFill>
            <a:srgbClr val="DEE4E7"/>
          </a:solidFill>
          <a:ln w="38100" cap="sq">
            <a:noFill/>
            <a:miter lim="800000"/>
            <a:headEnd/>
            <a:tailEnd/>
          </a:ln>
        </p:spPr>
        <p:txBody>
          <a:bodyPr wrap="square" lIns="36000" tIns="36000" rIns="36000" bIns="36000" anchor="t"/>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sz="1200" dirty="0">
                <a:solidFill>
                  <a:schemeClr val="tx1"/>
                </a:solidFill>
                <a:latin typeface="微软雅黑" panose="020B0503020204020204" pitchFamily="34" charset="-122"/>
                <a:ea typeface="微软雅黑" panose="020B0503020204020204" pitchFamily="34" charset="-122"/>
              </a:rPr>
              <a:t>输出什么？输出给谁？</a:t>
            </a:r>
            <a:endParaRPr kumimoji="1" lang="en-US" altLang="zh-CN" sz="1200" dirty="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0"/>
              </a:spcBef>
              <a:buClrTx/>
              <a:buFontTx/>
              <a:buNone/>
            </a:pPr>
            <a:r>
              <a:rPr kumimoji="1" lang="en-US" altLang="zh-CN" sz="1200" dirty="0">
                <a:solidFill>
                  <a:schemeClr val="tx1"/>
                </a:solidFill>
                <a:latin typeface="微软雅黑" panose="020B0503020204020204" pitchFamily="34" charset="-122"/>
                <a:ea typeface="微软雅黑" panose="020B0503020204020204" pitchFamily="34" charset="-122"/>
              </a:rPr>
              <a:t>-</a:t>
            </a:r>
            <a:r>
              <a:rPr kumimoji="1" lang="zh-CN" altLang="en-US" sz="1200" dirty="0">
                <a:solidFill>
                  <a:schemeClr val="tx1"/>
                </a:solidFill>
                <a:latin typeface="微软雅黑" panose="020B0503020204020204" pitchFamily="34" charset="-122"/>
                <a:ea typeface="微软雅黑" panose="020B0503020204020204" pitchFamily="34" charset="-122"/>
              </a:rPr>
              <a:t>定义交付物及接口</a:t>
            </a:r>
          </a:p>
        </p:txBody>
      </p:sp>
      <p:sp>
        <p:nvSpPr>
          <p:cNvPr id="79" name="Rectangle 4"/>
          <p:cNvSpPr>
            <a:spLocks noChangeArrowheads="1"/>
          </p:cNvSpPr>
          <p:nvPr/>
        </p:nvSpPr>
        <p:spPr bwMode="auto">
          <a:xfrm>
            <a:off x="6409358" y="3645024"/>
            <a:ext cx="1744564" cy="792088"/>
          </a:xfrm>
          <a:prstGeom prst="rect">
            <a:avLst/>
          </a:prstGeom>
          <a:solidFill>
            <a:srgbClr val="DEE4E7"/>
          </a:solidFill>
          <a:ln w="38100" cap="sq">
            <a:noFill/>
            <a:miter lim="800000"/>
            <a:headEnd/>
            <a:tailEnd/>
          </a:ln>
        </p:spPr>
        <p:txBody>
          <a:bodyPr wrap="square" lIns="36000" tIns="36000" rIns="36000" bIns="36000" anchor="t"/>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sz="1200" dirty="0">
                <a:solidFill>
                  <a:schemeClr val="tx1"/>
                </a:solidFill>
                <a:latin typeface="微软雅黑" panose="020B0503020204020204" pitchFamily="34" charset="-122"/>
                <a:ea typeface="微软雅黑" panose="020B0503020204020204" pitchFamily="34" charset="-122"/>
              </a:rPr>
              <a:t>如何测量：</a:t>
            </a:r>
            <a:endParaRPr kumimoji="1" lang="en-US" altLang="zh-CN" sz="1200" dirty="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0"/>
              </a:spcBef>
              <a:buClrTx/>
              <a:buFontTx/>
              <a:buNone/>
            </a:pPr>
            <a:r>
              <a:rPr kumimoji="1" lang="en-US" altLang="zh-CN" sz="1200" dirty="0">
                <a:solidFill>
                  <a:schemeClr val="tx1"/>
                </a:solidFill>
                <a:latin typeface="微软雅黑" panose="020B0503020204020204" pitchFamily="34" charset="-122"/>
                <a:ea typeface="微软雅黑" panose="020B0503020204020204" pitchFamily="34" charset="-122"/>
              </a:rPr>
              <a:t>-</a:t>
            </a:r>
            <a:r>
              <a:rPr kumimoji="1" lang="zh-CN" altLang="en-US" sz="1200" dirty="0">
                <a:solidFill>
                  <a:schemeClr val="tx1"/>
                </a:solidFill>
                <a:latin typeface="微软雅黑" panose="020B0503020204020204" pitchFamily="34" charset="-122"/>
                <a:ea typeface="微软雅黑" panose="020B0503020204020204" pitchFamily="34" charset="-122"/>
              </a:rPr>
              <a:t>定义过程监督方法；</a:t>
            </a:r>
            <a:endParaRPr kumimoji="1" lang="en-US" altLang="zh-CN" sz="1200" dirty="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0"/>
              </a:spcBef>
              <a:buClrTx/>
              <a:buFontTx/>
              <a:buNone/>
            </a:pPr>
            <a:r>
              <a:rPr kumimoji="1" lang="en-US" altLang="zh-CN" sz="1200" dirty="0">
                <a:solidFill>
                  <a:schemeClr val="tx1"/>
                </a:solidFill>
                <a:latin typeface="微软雅黑" panose="020B0503020204020204" pitchFamily="34" charset="-122"/>
                <a:ea typeface="微软雅黑" panose="020B0503020204020204" pitchFamily="34" charset="-122"/>
              </a:rPr>
              <a:t>-</a:t>
            </a:r>
            <a:r>
              <a:rPr kumimoji="1" lang="zh-CN" altLang="en-US" sz="1200" dirty="0">
                <a:solidFill>
                  <a:schemeClr val="tx1"/>
                </a:solidFill>
                <a:latin typeface="微软雅黑" panose="020B0503020204020204" pitchFamily="34" charset="-122"/>
                <a:ea typeface="微软雅黑" panose="020B0503020204020204" pitchFamily="34" charset="-122"/>
              </a:rPr>
              <a:t>定义过程有效性和效率的测量指标</a:t>
            </a:r>
            <a:r>
              <a:rPr kumimoji="1" lang="en-US" altLang="zh-CN" sz="1200" dirty="0">
                <a:solidFill>
                  <a:schemeClr val="tx1"/>
                </a:solidFill>
                <a:latin typeface="微软雅黑" panose="020B0503020204020204" pitchFamily="34" charset="-122"/>
                <a:ea typeface="微软雅黑" panose="020B0503020204020204" pitchFamily="34" charset="-122"/>
              </a:rPr>
              <a:t>KPI</a:t>
            </a:r>
            <a:endParaRPr kumimoji="1"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80" name="Rectangle 4"/>
          <p:cNvSpPr>
            <a:spLocks noChangeArrowheads="1"/>
          </p:cNvSpPr>
          <p:nvPr/>
        </p:nvSpPr>
        <p:spPr bwMode="auto">
          <a:xfrm>
            <a:off x="282143" y="1690488"/>
            <a:ext cx="465845" cy="2746623"/>
          </a:xfrm>
          <a:prstGeom prst="rect">
            <a:avLst/>
          </a:prstGeom>
          <a:solidFill>
            <a:schemeClr val="accent2">
              <a:lumMod val="50000"/>
            </a:schemeClr>
          </a:solidFill>
          <a:ln w="38100" cap="sq">
            <a:noFill/>
            <a:miter lim="800000"/>
            <a:headEnd/>
            <a:tailEnd/>
          </a:ln>
        </p:spPr>
        <p:txBody>
          <a:bodyPr wrap="square" lIns="36000" tIns="36000" rIns="36000" b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sz="1200" dirty="0">
                <a:solidFill>
                  <a:schemeClr val="bg1"/>
                </a:solidFill>
                <a:latin typeface="微软雅黑" panose="020B0503020204020204" pitchFamily="34" charset="-122"/>
                <a:ea typeface="微软雅黑" panose="020B0503020204020204" pitchFamily="34" charset="-122"/>
              </a:rPr>
              <a:t>顾客要求</a:t>
            </a:r>
          </a:p>
        </p:txBody>
      </p:sp>
      <p:sp>
        <p:nvSpPr>
          <p:cNvPr id="81" name="Rectangle 4"/>
          <p:cNvSpPr>
            <a:spLocks noChangeArrowheads="1"/>
          </p:cNvSpPr>
          <p:nvPr/>
        </p:nvSpPr>
        <p:spPr bwMode="auto">
          <a:xfrm>
            <a:off x="8371077" y="1688244"/>
            <a:ext cx="465845" cy="2746623"/>
          </a:xfrm>
          <a:prstGeom prst="rect">
            <a:avLst/>
          </a:prstGeom>
          <a:solidFill>
            <a:schemeClr val="accent2">
              <a:lumMod val="50000"/>
            </a:schemeClr>
          </a:solidFill>
          <a:ln w="38100" cap="sq">
            <a:noFill/>
            <a:miter lim="800000"/>
            <a:headEnd/>
            <a:tailEnd/>
          </a:ln>
        </p:spPr>
        <p:txBody>
          <a:bodyPr wrap="square" lIns="36000" tIns="36000" rIns="36000" b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sz="1200" dirty="0">
                <a:solidFill>
                  <a:schemeClr val="bg1"/>
                </a:solidFill>
                <a:latin typeface="微软雅黑" panose="020B0503020204020204" pitchFamily="34" charset="-122"/>
                <a:ea typeface="微软雅黑" panose="020B0503020204020204" pitchFamily="34" charset="-122"/>
              </a:rPr>
              <a:t>顾客满意</a:t>
            </a:r>
          </a:p>
        </p:txBody>
      </p:sp>
      <p:cxnSp>
        <p:nvCxnSpPr>
          <p:cNvPr id="82" name="直接箭头连接符 81"/>
          <p:cNvCxnSpPr>
            <a:stCxn id="74" idx="3"/>
            <a:endCxn id="76" idx="1"/>
          </p:cNvCxnSpPr>
          <p:nvPr/>
        </p:nvCxnSpPr>
        <p:spPr>
          <a:xfrm>
            <a:off x="2716164" y="3061556"/>
            <a:ext cx="9643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6" idx="3"/>
            <a:endCxn id="78" idx="1"/>
          </p:cNvCxnSpPr>
          <p:nvPr/>
        </p:nvCxnSpPr>
        <p:spPr>
          <a:xfrm>
            <a:off x="5425071" y="3061556"/>
            <a:ext cx="9842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73" idx="3"/>
          </p:cNvCxnSpPr>
          <p:nvPr/>
        </p:nvCxnSpPr>
        <p:spPr>
          <a:xfrm>
            <a:off x="2716164" y="2086533"/>
            <a:ext cx="974315" cy="5789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stCxn id="75" idx="3"/>
          </p:cNvCxnSpPr>
          <p:nvPr/>
        </p:nvCxnSpPr>
        <p:spPr>
          <a:xfrm flipV="1">
            <a:off x="2716164" y="3442557"/>
            <a:ext cx="974315" cy="5985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77" idx="1"/>
          </p:cNvCxnSpPr>
          <p:nvPr/>
        </p:nvCxnSpPr>
        <p:spPr>
          <a:xfrm flipH="1">
            <a:off x="5428586" y="2086533"/>
            <a:ext cx="980772" cy="5789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79" idx="1"/>
          </p:cNvCxnSpPr>
          <p:nvPr/>
        </p:nvCxnSpPr>
        <p:spPr>
          <a:xfrm flipH="1" flipV="1">
            <a:off x="5435043" y="3442556"/>
            <a:ext cx="974315" cy="5985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476"/>
          <p:cNvSpPr>
            <a:spLocks noChangeArrowheads="1"/>
          </p:cNvSpPr>
          <p:nvPr/>
        </p:nvSpPr>
        <p:spPr bwMode="auto">
          <a:xfrm>
            <a:off x="495300" y="1184188"/>
            <a:ext cx="644048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28600" indent="-228600" defTabSz="768350">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179388" indent="-285750" defTabSz="7683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358775" indent="-228600" defTabSz="76835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541338" indent="-228600" defTabSz="76835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1876425" indent="-207963" defTabSz="76835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333625" indent="-207963" defTabSz="76835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790825" indent="-207963" defTabSz="76835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248025" indent="-207963" defTabSz="76835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705225" indent="-207963" defTabSz="76835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nSpc>
                <a:spcPct val="100000"/>
              </a:lnSpc>
              <a:spcBef>
                <a:spcPct val="75000"/>
              </a:spcBef>
              <a:buClrTx/>
            </a:pPr>
            <a:r>
              <a:rPr lang="zh-CN" altLang="en-US" b="1" dirty="0">
                <a:solidFill>
                  <a:schemeClr val="tx1"/>
                </a:solidFill>
                <a:latin typeface="微软雅黑" panose="020B0503020204020204" pitchFamily="34" charset="-122"/>
                <a:ea typeface="微软雅黑" panose="020B0503020204020204" pitchFamily="34" charset="-122"/>
              </a:rPr>
              <a:t>大</a:t>
            </a:r>
            <a:r>
              <a:rPr lang="zh-CN" altLang="en-US" sz="1800" b="1" dirty="0">
                <a:solidFill>
                  <a:schemeClr val="tx1"/>
                </a:solidFill>
                <a:latin typeface="微软雅黑" panose="020B0503020204020204" pitchFamily="34" charset="-122"/>
                <a:ea typeface="微软雅黑" panose="020B0503020204020204" pitchFamily="34" charset="-122"/>
              </a:rPr>
              <a:t>质量管理的分析方法</a:t>
            </a:r>
            <a:r>
              <a:rPr lang="en-US" altLang="zh-CN" sz="1800" b="1" dirty="0">
                <a:solidFill>
                  <a:schemeClr val="tx1"/>
                </a:solidFill>
                <a:latin typeface="微软雅黑" panose="020B0503020204020204" pitchFamily="34" charset="-122"/>
                <a:ea typeface="微软雅黑" panose="020B0503020204020204" pitchFamily="34" charset="-122"/>
              </a:rPr>
              <a:t>-</a:t>
            </a:r>
            <a:r>
              <a:rPr lang="zh-CN" altLang="en-US" sz="1800" b="1" dirty="0">
                <a:solidFill>
                  <a:schemeClr val="tx1"/>
                </a:solidFill>
                <a:latin typeface="微软雅黑" panose="020B0503020204020204" pitchFamily="34" charset="-122"/>
                <a:ea typeface="微软雅黑" panose="020B0503020204020204" pitchFamily="34" charset="-122"/>
              </a:rPr>
              <a:t>过程方法、风险分析</a:t>
            </a:r>
            <a:endParaRPr lang="en-US" altLang="ko-KR" sz="1800" b="1" dirty="0">
              <a:solidFill>
                <a:schemeClr val="tx1"/>
              </a:solidFill>
              <a:latin typeface="微软雅黑" panose="020B0503020204020204" pitchFamily="34" charset="-122"/>
              <a:ea typeface="微软雅黑" panose="020B0503020204020204" pitchFamily="34" charset="-122"/>
            </a:endParaRPr>
          </a:p>
        </p:txBody>
      </p:sp>
      <p:sp>
        <p:nvSpPr>
          <p:cNvPr id="89" name="燕尾形 88"/>
          <p:cNvSpPr/>
          <p:nvPr/>
        </p:nvSpPr>
        <p:spPr>
          <a:xfrm>
            <a:off x="3593914" y="1690488"/>
            <a:ext cx="1917750" cy="228588"/>
          </a:xfrm>
          <a:prstGeom prst="chevron">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工作流</a:t>
            </a:r>
          </a:p>
        </p:txBody>
      </p:sp>
      <p:sp>
        <p:nvSpPr>
          <p:cNvPr id="90" name="燕尾形 89"/>
          <p:cNvSpPr/>
          <p:nvPr/>
        </p:nvSpPr>
        <p:spPr>
          <a:xfrm>
            <a:off x="3593914" y="1978892"/>
            <a:ext cx="1917750" cy="228588"/>
          </a:xfrm>
          <a:prstGeom prst="chevron">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信息流</a:t>
            </a:r>
          </a:p>
        </p:txBody>
      </p:sp>
      <p:sp>
        <p:nvSpPr>
          <p:cNvPr id="91" name="燕尾形 90"/>
          <p:cNvSpPr/>
          <p:nvPr/>
        </p:nvSpPr>
        <p:spPr>
          <a:xfrm>
            <a:off x="3593914" y="2268810"/>
            <a:ext cx="1917750" cy="228588"/>
          </a:xfrm>
          <a:prstGeom prst="chevron">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资金流</a:t>
            </a:r>
          </a:p>
        </p:txBody>
      </p:sp>
      <p:sp>
        <p:nvSpPr>
          <p:cNvPr id="92" name="燕尾形 91"/>
          <p:cNvSpPr/>
          <p:nvPr/>
        </p:nvSpPr>
        <p:spPr>
          <a:xfrm>
            <a:off x="3593914" y="3610011"/>
            <a:ext cx="1917750" cy="228588"/>
          </a:xfrm>
          <a:prstGeom prst="chevron">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环境因素</a:t>
            </a:r>
          </a:p>
        </p:txBody>
      </p:sp>
      <p:sp>
        <p:nvSpPr>
          <p:cNvPr id="93" name="燕尾形 92"/>
          <p:cNvSpPr/>
          <p:nvPr/>
        </p:nvSpPr>
        <p:spPr>
          <a:xfrm>
            <a:off x="3593914" y="3910178"/>
            <a:ext cx="1917750" cy="228588"/>
          </a:xfrm>
          <a:prstGeom prst="chevron">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危险源</a:t>
            </a:r>
          </a:p>
        </p:txBody>
      </p:sp>
      <p:sp>
        <p:nvSpPr>
          <p:cNvPr id="94" name="燕尾形 93"/>
          <p:cNvSpPr/>
          <p:nvPr/>
        </p:nvSpPr>
        <p:spPr>
          <a:xfrm>
            <a:off x="3593914" y="4206279"/>
            <a:ext cx="1917750" cy="228588"/>
          </a:xfrm>
          <a:prstGeom prst="chevron">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风险因素</a:t>
            </a:r>
          </a:p>
        </p:txBody>
      </p:sp>
    </p:spTree>
    <p:extLst>
      <p:ext uri="{BB962C8B-B14F-4D97-AF65-F5344CB8AC3E}">
        <p14:creationId xmlns:p14="http://schemas.microsoft.com/office/powerpoint/2010/main" val="301179049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6" name="Group 5"/>
          <p:cNvGrpSpPr>
            <a:grpSpLocks/>
          </p:cNvGrpSpPr>
          <p:nvPr/>
        </p:nvGrpSpPr>
        <p:grpSpPr bwMode="auto">
          <a:xfrm>
            <a:off x="2592388" y="1304131"/>
            <a:ext cx="3848100" cy="933450"/>
            <a:chOff x="0" y="0"/>
            <a:chExt cx="1926" cy="937"/>
          </a:xfrm>
        </p:grpSpPr>
        <p:sp>
          <p:nvSpPr>
            <p:cNvPr id="28693" name="Oval 6"/>
            <p:cNvSpPr>
              <a:spLocks noChangeArrowheads="1"/>
            </p:cNvSpPr>
            <p:nvPr/>
          </p:nvSpPr>
          <p:spPr bwMode="auto">
            <a:xfrm>
              <a:off x="21" y="30"/>
              <a:ext cx="1905" cy="907"/>
            </a:xfrm>
            <a:prstGeom prst="ellipse">
              <a:avLst/>
            </a:prstGeom>
            <a:gradFill rotWithShape="1">
              <a:gsLst>
                <a:gs pos="0">
                  <a:srgbClr val="00916B"/>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400">
                <a:solidFill>
                  <a:schemeClr val="tx1"/>
                </a:solidFill>
                <a:latin typeface="Tahoma" panose="020B0604030504040204" pitchFamily="34" charset="0"/>
                <a:ea typeface="宋体" panose="02010600030101010101" pitchFamily="2" charset="-122"/>
              </a:endParaRPr>
            </a:p>
          </p:txBody>
        </p:sp>
        <p:sp>
          <p:nvSpPr>
            <p:cNvPr id="28694" name="Oval 7"/>
            <p:cNvSpPr>
              <a:spLocks noChangeArrowheads="1"/>
            </p:cNvSpPr>
            <p:nvPr/>
          </p:nvSpPr>
          <p:spPr bwMode="auto">
            <a:xfrm>
              <a:off x="0" y="0"/>
              <a:ext cx="1905" cy="907"/>
            </a:xfrm>
            <a:prstGeom prst="ellipse">
              <a:avLst/>
            </a:prstGeom>
            <a:gradFill rotWithShape="1">
              <a:gsLst>
                <a:gs pos="0">
                  <a:srgbClr val="8EF3D8"/>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400">
                <a:solidFill>
                  <a:schemeClr val="tx1"/>
                </a:solidFill>
                <a:latin typeface="Tahoma" panose="020B0604030504040204" pitchFamily="34" charset="0"/>
                <a:ea typeface="宋体" panose="02010600030101010101" pitchFamily="2" charset="-122"/>
              </a:endParaRPr>
            </a:p>
          </p:txBody>
        </p:sp>
      </p:grpSp>
      <p:grpSp>
        <p:nvGrpSpPr>
          <p:cNvPr id="28677" name="Group 8"/>
          <p:cNvGrpSpPr>
            <a:grpSpLocks/>
          </p:cNvGrpSpPr>
          <p:nvPr/>
        </p:nvGrpSpPr>
        <p:grpSpPr bwMode="auto">
          <a:xfrm>
            <a:off x="2700338" y="1124744"/>
            <a:ext cx="3600450" cy="969962"/>
            <a:chOff x="0" y="-48"/>
            <a:chExt cx="1252" cy="1300"/>
          </a:xfrm>
        </p:grpSpPr>
        <p:sp>
          <p:nvSpPr>
            <p:cNvPr id="28689" name="Oval 9"/>
            <p:cNvSpPr>
              <a:spLocks noChangeArrowheads="1"/>
            </p:cNvSpPr>
            <p:nvPr/>
          </p:nvSpPr>
          <p:spPr bwMode="auto">
            <a:xfrm>
              <a:off x="0" y="0"/>
              <a:ext cx="1252" cy="1252"/>
            </a:xfrm>
            <a:prstGeom prst="ellipse">
              <a:avLst/>
            </a:prstGeom>
            <a:gradFill rotWithShape="1">
              <a:gsLst>
                <a:gs pos="0">
                  <a:srgbClr val="18185E"/>
                </a:gs>
                <a:gs pos="100000">
                  <a:schemeClr val="fo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400">
                <a:solidFill>
                  <a:schemeClr val="tx1"/>
                </a:solidFill>
                <a:latin typeface="Tahoma" panose="020B0604030504040204" pitchFamily="34" charset="0"/>
                <a:ea typeface="宋体" panose="02010600030101010101" pitchFamily="2" charset="-122"/>
              </a:endParaRPr>
            </a:p>
          </p:txBody>
        </p:sp>
        <p:sp>
          <p:nvSpPr>
            <p:cNvPr id="28690" name="Oval 10"/>
            <p:cNvSpPr>
              <a:spLocks noChangeArrowheads="1"/>
            </p:cNvSpPr>
            <p:nvPr/>
          </p:nvSpPr>
          <p:spPr bwMode="auto">
            <a:xfrm>
              <a:off x="16" y="6"/>
              <a:ext cx="1222" cy="1222"/>
            </a:xfrm>
            <a:prstGeom prst="ellipse">
              <a:avLst/>
            </a:prstGeom>
            <a:gradFill rotWithShape="1">
              <a:gsLst>
                <a:gs pos="0">
                  <a:schemeClr val="folHlink">
                    <a:alpha val="0"/>
                  </a:schemeClr>
                </a:gs>
                <a:gs pos="100000">
                  <a:srgbClr val="B8B8E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400">
                <a:solidFill>
                  <a:schemeClr val="tx1"/>
                </a:solidFill>
                <a:latin typeface="Tahoma" panose="020B0604030504040204" pitchFamily="34" charset="0"/>
                <a:ea typeface="宋体" panose="02010600030101010101" pitchFamily="2" charset="-122"/>
              </a:endParaRPr>
            </a:p>
          </p:txBody>
        </p:sp>
        <p:sp>
          <p:nvSpPr>
            <p:cNvPr id="28691" name="Oval 11"/>
            <p:cNvSpPr>
              <a:spLocks noChangeArrowheads="1"/>
            </p:cNvSpPr>
            <p:nvPr/>
          </p:nvSpPr>
          <p:spPr bwMode="auto">
            <a:xfrm>
              <a:off x="29" y="19"/>
              <a:ext cx="1162" cy="1141"/>
            </a:xfrm>
            <a:prstGeom prst="ellipse">
              <a:avLst/>
            </a:prstGeom>
            <a:gradFill rotWithShape="1">
              <a:gsLst>
                <a:gs pos="0">
                  <a:srgbClr val="2828A2"/>
                </a:gs>
                <a:gs pos="100000">
                  <a:schemeClr val="folHlink">
                    <a:alpha val="4800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400">
                <a:solidFill>
                  <a:schemeClr val="tx1"/>
                </a:solidFill>
                <a:latin typeface="Tahoma" panose="020B0604030504040204" pitchFamily="34" charset="0"/>
                <a:ea typeface="宋体" panose="02010600030101010101" pitchFamily="2" charset="-122"/>
              </a:endParaRPr>
            </a:p>
          </p:txBody>
        </p:sp>
        <p:sp>
          <p:nvSpPr>
            <p:cNvPr id="28692" name="Oval 12"/>
            <p:cNvSpPr>
              <a:spLocks noChangeArrowheads="1"/>
            </p:cNvSpPr>
            <p:nvPr/>
          </p:nvSpPr>
          <p:spPr bwMode="auto">
            <a:xfrm>
              <a:off x="99" y="-48"/>
              <a:ext cx="1033" cy="927"/>
            </a:xfrm>
            <a:prstGeom prst="ellipse">
              <a:avLst/>
            </a:prstGeom>
            <a:gradFill rotWithShape="1">
              <a:gsLst>
                <a:gs pos="0">
                  <a:srgbClr val="FFFFFF"/>
                </a:gs>
                <a:gs pos="100000">
                  <a:schemeClr val="folHlink">
                    <a:alpha val="37999"/>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US" altLang="zh-CN" sz="1800" b="1">
                  <a:solidFill>
                    <a:schemeClr val="tx1"/>
                  </a:solidFill>
                  <a:latin typeface="Verdana" panose="020B0604030504040204" pitchFamily="34" charset="0"/>
                  <a:ea typeface="Gulim"/>
                  <a:cs typeface="Gulim"/>
                </a:rPr>
                <a:t>4</a:t>
              </a:r>
              <a:r>
                <a:rPr kumimoji="1" lang="zh-CN" altLang="en-US" sz="1800" b="1">
                  <a:solidFill>
                    <a:schemeClr val="tx1"/>
                  </a:solidFill>
                  <a:latin typeface="Verdana" panose="020B0604030504040204" pitchFamily="34" charset="0"/>
                  <a:ea typeface="Gulim"/>
                  <a:cs typeface="Gulim"/>
                </a:rPr>
                <a:t>大类</a:t>
              </a:r>
              <a:endParaRPr kumimoji="1" lang="en-US" altLang="zh-CN" sz="1800" b="1">
                <a:solidFill>
                  <a:schemeClr val="tx1"/>
                </a:solidFill>
                <a:latin typeface="Verdana" panose="020B0604030504040204" pitchFamily="34" charset="0"/>
                <a:ea typeface="Gulim"/>
                <a:cs typeface="Gulim"/>
              </a:endParaRPr>
            </a:p>
            <a:p>
              <a:pPr algn="ctr" eaLnBrk="1" hangingPunct="1">
                <a:lnSpc>
                  <a:spcPct val="100000"/>
                </a:lnSpc>
                <a:spcBef>
                  <a:spcPct val="0"/>
                </a:spcBef>
                <a:buClrTx/>
                <a:buFontTx/>
                <a:buNone/>
              </a:pPr>
              <a:r>
                <a:rPr kumimoji="1" lang="en-US" altLang="zh-CN" sz="1800" b="1">
                  <a:solidFill>
                    <a:schemeClr val="tx1"/>
                  </a:solidFill>
                  <a:latin typeface="Verdana" panose="020B0604030504040204" pitchFamily="34" charset="0"/>
                  <a:ea typeface="Gulim"/>
                  <a:cs typeface="Gulim"/>
                </a:rPr>
                <a:t>4 types products</a:t>
              </a:r>
            </a:p>
          </p:txBody>
        </p:sp>
      </p:grpSp>
      <p:sp>
        <p:nvSpPr>
          <p:cNvPr id="28679" name="Freeform 14"/>
          <p:cNvSpPr>
            <a:spLocks/>
          </p:cNvSpPr>
          <p:nvPr/>
        </p:nvSpPr>
        <p:spPr bwMode="auto">
          <a:xfrm rot="5851111" flipH="1">
            <a:off x="1011238" y="1185069"/>
            <a:ext cx="1047750" cy="2089150"/>
          </a:xfrm>
          <a:custGeom>
            <a:avLst/>
            <a:gdLst>
              <a:gd name="T0" fmla="*/ 2147483646 w 580"/>
              <a:gd name="T1" fmla="*/ 0 h 798"/>
              <a:gd name="T2" fmla="*/ 2147483646 w 580"/>
              <a:gd name="T3" fmla="*/ 2147483646 h 798"/>
              <a:gd name="T4" fmla="*/ 2147483646 w 580"/>
              <a:gd name="T5" fmla="*/ 2147483646 h 798"/>
              <a:gd name="T6" fmla="*/ 2147483646 w 580"/>
              <a:gd name="T7" fmla="*/ 2147483646 h 798"/>
              <a:gd name="T8" fmla="*/ 2147483646 w 580"/>
              <a:gd name="T9" fmla="*/ 2147483646 h 798"/>
              <a:gd name="T10" fmla="*/ 2147483646 w 580"/>
              <a:gd name="T11" fmla="*/ 2147483646 h 798"/>
              <a:gd name="T12" fmla="*/ 2147483646 w 580"/>
              <a:gd name="T13" fmla="*/ 2147483646 h 798"/>
              <a:gd name="T14" fmla="*/ 2147483646 w 580"/>
              <a:gd name="T15" fmla="*/ 2147483646 h 798"/>
              <a:gd name="T16" fmla="*/ 2147483646 w 580"/>
              <a:gd name="T17" fmla="*/ 2147483646 h 798"/>
              <a:gd name="T18" fmla="*/ 2147483646 w 580"/>
              <a:gd name="T19" fmla="*/ 2147483646 h 798"/>
              <a:gd name="T20" fmla="*/ 2147483646 w 580"/>
              <a:gd name="T21" fmla="*/ 2147483646 h 798"/>
              <a:gd name="T22" fmla="*/ 2147483646 w 580"/>
              <a:gd name="T23" fmla="*/ 2147483646 h 798"/>
              <a:gd name="T24" fmla="*/ 0 w 580"/>
              <a:gd name="T25" fmla="*/ 2147483646 h 798"/>
              <a:gd name="T26" fmla="*/ 2147483646 w 580"/>
              <a:gd name="T27" fmla="*/ 2147483646 h 798"/>
              <a:gd name="T28" fmla="*/ 2147483646 w 580"/>
              <a:gd name="T29" fmla="*/ 2147483646 h 798"/>
              <a:gd name="T30" fmla="*/ 2147483646 w 580"/>
              <a:gd name="T31" fmla="*/ 2147483646 h 798"/>
              <a:gd name="T32" fmla="*/ 2147483646 w 580"/>
              <a:gd name="T33" fmla="*/ 2147483646 h 798"/>
              <a:gd name="T34" fmla="*/ 2147483646 w 580"/>
              <a:gd name="T35" fmla="*/ 2147483646 h 798"/>
              <a:gd name="T36" fmla="*/ 2147483646 w 580"/>
              <a:gd name="T37" fmla="*/ 2147483646 h 798"/>
              <a:gd name="T38" fmla="*/ 2147483646 w 580"/>
              <a:gd name="T39" fmla="*/ 2147483646 h 798"/>
              <a:gd name="T40" fmla="*/ 2147483646 w 580"/>
              <a:gd name="T41" fmla="*/ 2147483646 h 798"/>
              <a:gd name="T42" fmla="*/ 2147483646 w 580"/>
              <a:gd name="T43" fmla="*/ 2147483646 h 798"/>
              <a:gd name="T44" fmla="*/ 2147483646 w 580"/>
              <a:gd name="T45" fmla="*/ 2147483646 h 798"/>
              <a:gd name="T46" fmla="*/ 2147483646 w 580"/>
              <a:gd name="T47" fmla="*/ 2147483646 h 798"/>
              <a:gd name="T48" fmla="*/ 2147483646 w 580"/>
              <a:gd name="T49" fmla="*/ 2147483646 h 798"/>
              <a:gd name="T50" fmla="*/ 2147483646 w 580"/>
              <a:gd name="T51" fmla="*/ 2147483646 h 798"/>
              <a:gd name="T52" fmla="*/ 2147483646 w 580"/>
              <a:gd name="T53" fmla="*/ 0 h 798"/>
              <a:gd name="T54" fmla="*/ 2147483646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00FF"/>
              </a:gs>
              <a:gs pos="100000">
                <a:srgbClr val="AEF6E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0" name="Freeform 15"/>
          <p:cNvSpPr>
            <a:spLocks/>
          </p:cNvSpPr>
          <p:nvPr/>
        </p:nvSpPr>
        <p:spPr bwMode="auto">
          <a:xfrm rot="3888459" flipH="1" flipV="1">
            <a:off x="6915943" y="1354138"/>
            <a:ext cx="1439863" cy="1701800"/>
          </a:xfrm>
          <a:custGeom>
            <a:avLst/>
            <a:gdLst>
              <a:gd name="T0" fmla="*/ 2147483646 w 580"/>
              <a:gd name="T1" fmla="*/ 0 h 798"/>
              <a:gd name="T2" fmla="*/ 2147483646 w 580"/>
              <a:gd name="T3" fmla="*/ 2147483646 h 798"/>
              <a:gd name="T4" fmla="*/ 2147483646 w 580"/>
              <a:gd name="T5" fmla="*/ 2147483646 h 798"/>
              <a:gd name="T6" fmla="*/ 2147483646 w 580"/>
              <a:gd name="T7" fmla="*/ 2147483646 h 798"/>
              <a:gd name="T8" fmla="*/ 2147483646 w 580"/>
              <a:gd name="T9" fmla="*/ 2147483646 h 798"/>
              <a:gd name="T10" fmla="*/ 2147483646 w 580"/>
              <a:gd name="T11" fmla="*/ 2147483646 h 798"/>
              <a:gd name="T12" fmla="*/ 2147483646 w 580"/>
              <a:gd name="T13" fmla="*/ 2147483646 h 798"/>
              <a:gd name="T14" fmla="*/ 2147483646 w 580"/>
              <a:gd name="T15" fmla="*/ 2147483646 h 798"/>
              <a:gd name="T16" fmla="*/ 2147483646 w 580"/>
              <a:gd name="T17" fmla="*/ 2147483646 h 798"/>
              <a:gd name="T18" fmla="*/ 2147483646 w 580"/>
              <a:gd name="T19" fmla="*/ 2147483646 h 798"/>
              <a:gd name="T20" fmla="*/ 2147483646 w 580"/>
              <a:gd name="T21" fmla="*/ 2147483646 h 798"/>
              <a:gd name="T22" fmla="*/ 2147483646 w 580"/>
              <a:gd name="T23" fmla="*/ 2147483646 h 798"/>
              <a:gd name="T24" fmla="*/ 0 w 580"/>
              <a:gd name="T25" fmla="*/ 2147483646 h 798"/>
              <a:gd name="T26" fmla="*/ 2147483646 w 580"/>
              <a:gd name="T27" fmla="*/ 2147483646 h 798"/>
              <a:gd name="T28" fmla="*/ 2147483646 w 580"/>
              <a:gd name="T29" fmla="*/ 2147483646 h 798"/>
              <a:gd name="T30" fmla="*/ 2147483646 w 580"/>
              <a:gd name="T31" fmla="*/ 2147483646 h 798"/>
              <a:gd name="T32" fmla="*/ 2147483646 w 580"/>
              <a:gd name="T33" fmla="*/ 2147483646 h 798"/>
              <a:gd name="T34" fmla="*/ 2147483646 w 580"/>
              <a:gd name="T35" fmla="*/ 2147483646 h 798"/>
              <a:gd name="T36" fmla="*/ 2147483646 w 580"/>
              <a:gd name="T37" fmla="*/ 2147483646 h 798"/>
              <a:gd name="T38" fmla="*/ 2147483646 w 580"/>
              <a:gd name="T39" fmla="*/ 2147483646 h 798"/>
              <a:gd name="T40" fmla="*/ 2147483646 w 580"/>
              <a:gd name="T41" fmla="*/ 2147483646 h 798"/>
              <a:gd name="T42" fmla="*/ 2147483646 w 580"/>
              <a:gd name="T43" fmla="*/ 2147483646 h 798"/>
              <a:gd name="T44" fmla="*/ 2147483646 w 580"/>
              <a:gd name="T45" fmla="*/ 2147483646 h 798"/>
              <a:gd name="T46" fmla="*/ 2147483646 w 580"/>
              <a:gd name="T47" fmla="*/ 2147483646 h 798"/>
              <a:gd name="T48" fmla="*/ 2147483646 w 580"/>
              <a:gd name="T49" fmla="*/ 2147483646 h 798"/>
              <a:gd name="T50" fmla="*/ 2147483646 w 580"/>
              <a:gd name="T51" fmla="*/ 2147483646 h 798"/>
              <a:gd name="T52" fmla="*/ 2147483646 w 580"/>
              <a:gd name="T53" fmla="*/ 0 h 798"/>
              <a:gd name="T54" fmla="*/ 2147483646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54DFA2"/>
              </a:gs>
              <a:gs pos="100000">
                <a:srgbClr val="B7B7B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6" name="Freeform 14"/>
          <p:cNvSpPr>
            <a:spLocks/>
          </p:cNvSpPr>
          <p:nvPr/>
        </p:nvSpPr>
        <p:spPr bwMode="auto">
          <a:xfrm rot="6201773" flipH="1">
            <a:off x="3213100" y="1793081"/>
            <a:ext cx="638175" cy="1336675"/>
          </a:xfrm>
          <a:custGeom>
            <a:avLst/>
            <a:gdLst>
              <a:gd name="T0" fmla="*/ 2147483646 w 580"/>
              <a:gd name="T1" fmla="*/ 0 h 798"/>
              <a:gd name="T2" fmla="*/ 2147483646 w 580"/>
              <a:gd name="T3" fmla="*/ 2147483646 h 798"/>
              <a:gd name="T4" fmla="*/ 2147483646 w 580"/>
              <a:gd name="T5" fmla="*/ 2147483646 h 798"/>
              <a:gd name="T6" fmla="*/ 2147483646 w 580"/>
              <a:gd name="T7" fmla="*/ 2147483646 h 798"/>
              <a:gd name="T8" fmla="*/ 2147483646 w 580"/>
              <a:gd name="T9" fmla="*/ 2147483646 h 798"/>
              <a:gd name="T10" fmla="*/ 2147483646 w 580"/>
              <a:gd name="T11" fmla="*/ 2147483646 h 798"/>
              <a:gd name="T12" fmla="*/ 2147483646 w 580"/>
              <a:gd name="T13" fmla="*/ 2147483646 h 798"/>
              <a:gd name="T14" fmla="*/ 2147483646 w 580"/>
              <a:gd name="T15" fmla="*/ 2147483646 h 798"/>
              <a:gd name="T16" fmla="*/ 2147483646 w 580"/>
              <a:gd name="T17" fmla="*/ 2147483646 h 798"/>
              <a:gd name="T18" fmla="*/ 2147483646 w 580"/>
              <a:gd name="T19" fmla="*/ 2147483646 h 798"/>
              <a:gd name="T20" fmla="*/ 2147483646 w 580"/>
              <a:gd name="T21" fmla="*/ 2147483646 h 798"/>
              <a:gd name="T22" fmla="*/ 2147483646 w 580"/>
              <a:gd name="T23" fmla="*/ 2147483646 h 798"/>
              <a:gd name="T24" fmla="*/ 0 w 580"/>
              <a:gd name="T25" fmla="*/ 2147483646 h 798"/>
              <a:gd name="T26" fmla="*/ 2147483646 w 580"/>
              <a:gd name="T27" fmla="*/ 2147483646 h 798"/>
              <a:gd name="T28" fmla="*/ 2147483646 w 580"/>
              <a:gd name="T29" fmla="*/ 2147483646 h 798"/>
              <a:gd name="T30" fmla="*/ 2147483646 w 580"/>
              <a:gd name="T31" fmla="*/ 2147483646 h 798"/>
              <a:gd name="T32" fmla="*/ 2147483646 w 580"/>
              <a:gd name="T33" fmla="*/ 2147483646 h 798"/>
              <a:gd name="T34" fmla="*/ 2147483646 w 580"/>
              <a:gd name="T35" fmla="*/ 2147483646 h 798"/>
              <a:gd name="T36" fmla="*/ 2147483646 w 580"/>
              <a:gd name="T37" fmla="*/ 2147483646 h 798"/>
              <a:gd name="T38" fmla="*/ 2147483646 w 580"/>
              <a:gd name="T39" fmla="*/ 2147483646 h 798"/>
              <a:gd name="T40" fmla="*/ 2147483646 w 580"/>
              <a:gd name="T41" fmla="*/ 2147483646 h 798"/>
              <a:gd name="T42" fmla="*/ 2147483646 w 580"/>
              <a:gd name="T43" fmla="*/ 2147483646 h 798"/>
              <a:gd name="T44" fmla="*/ 2147483646 w 580"/>
              <a:gd name="T45" fmla="*/ 2147483646 h 798"/>
              <a:gd name="T46" fmla="*/ 2147483646 w 580"/>
              <a:gd name="T47" fmla="*/ 2147483646 h 798"/>
              <a:gd name="T48" fmla="*/ 2147483646 w 580"/>
              <a:gd name="T49" fmla="*/ 2147483646 h 798"/>
              <a:gd name="T50" fmla="*/ 2147483646 w 580"/>
              <a:gd name="T51" fmla="*/ 2147483646 h 798"/>
              <a:gd name="T52" fmla="*/ 2147483646 w 580"/>
              <a:gd name="T53" fmla="*/ 0 h 798"/>
              <a:gd name="T54" fmla="*/ 2147483646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0066"/>
              </a:gs>
              <a:gs pos="100000">
                <a:srgbClr val="AEF6E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7" name="Freeform 14"/>
          <p:cNvSpPr>
            <a:spLocks/>
          </p:cNvSpPr>
          <p:nvPr/>
        </p:nvSpPr>
        <p:spPr bwMode="auto">
          <a:xfrm rot="4768561" flipH="1" flipV="1">
            <a:off x="5400675" y="1902619"/>
            <a:ext cx="638175" cy="1152525"/>
          </a:xfrm>
          <a:custGeom>
            <a:avLst/>
            <a:gdLst>
              <a:gd name="T0" fmla="*/ 2147483646 w 580"/>
              <a:gd name="T1" fmla="*/ 0 h 798"/>
              <a:gd name="T2" fmla="*/ 2147483646 w 580"/>
              <a:gd name="T3" fmla="*/ 2147483646 h 798"/>
              <a:gd name="T4" fmla="*/ 2147483646 w 580"/>
              <a:gd name="T5" fmla="*/ 2147483646 h 798"/>
              <a:gd name="T6" fmla="*/ 2147483646 w 580"/>
              <a:gd name="T7" fmla="*/ 2147483646 h 798"/>
              <a:gd name="T8" fmla="*/ 2147483646 w 580"/>
              <a:gd name="T9" fmla="*/ 2147483646 h 798"/>
              <a:gd name="T10" fmla="*/ 2147483646 w 580"/>
              <a:gd name="T11" fmla="*/ 2147483646 h 798"/>
              <a:gd name="T12" fmla="*/ 2147483646 w 580"/>
              <a:gd name="T13" fmla="*/ 2147483646 h 798"/>
              <a:gd name="T14" fmla="*/ 2147483646 w 580"/>
              <a:gd name="T15" fmla="*/ 2147483646 h 798"/>
              <a:gd name="T16" fmla="*/ 2147483646 w 580"/>
              <a:gd name="T17" fmla="*/ 2147483646 h 798"/>
              <a:gd name="T18" fmla="*/ 2147483646 w 580"/>
              <a:gd name="T19" fmla="*/ 2147483646 h 798"/>
              <a:gd name="T20" fmla="*/ 2147483646 w 580"/>
              <a:gd name="T21" fmla="*/ 2147483646 h 798"/>
              <a:gd name="T22" fmla="*/ 2147483646 w 580"/>
              <a:gd name="T23" fmla="*/ 2147483646 h 798"/>
              <a:gd name="T24" fmla="*/ 0 w 580"/>
              <a:gd name="T25" fmla="*/ 2147483646 h 798"/>
              <a:gd name="T26" fmla="*/ 2147483646 w 580"/>
              <a:gd name="T27" fmla="*/ 2147483646 h 798"/>
              <a:gd name="T28" fmla="*/ 2147483646 w 580"/>
              <a:gd name="T29" fmla="*/ 2147483646 h 798"/>
              <a:gd name="T30" fmla="*/ 2147483646 w 580"/>
              <a:gd name="T31" fmla="*/ 2147483646 h 798"/>
              <a:gd name="T32" fmla="*/ 2147483646 w 580"/>
              <a:gd name="T33" fmla="*/ 2147483646 h 798"/>
              <a:gd name="T34" fmla="*/ 2147483646 w 580"/>
              <a:gd name="T35" fmla="*/ 2147483646 h 798"/>
              <a:gd name="T36" fmla="*/ 2147483646 w 580"/>
              <a:gd name="T37" fmla="*/ 2147483646 h 798"/>
              <a:gd name="T38" fmla="*/ 2147483646 w 580"/>
              <a:gd name="T39" fmla="*/ 2147483646 h 798"/>
              <a:gd name="T40" fmla="*/ 2147483646 w 580"/>
              <a:gd name="T41" fmla="*/ 2147483646 h 798"/>
              <a:gd name="T42" fmla="*/ 2147483646 w 580"/>
              <a:gd name="T43" fmla="*/ 2147483646 h 798"/>
              <a:gd name="T44" fmla="*/ 2147483646 w 580"/>
              <a:gd name="T45" fmla="*/ 2147483646 h 798"/>
              <a:gd name="T46" fmla="*/ 2147483646 w 580"/>
              <a:gd name="T47" fmla="*/ 2147483646 h 798"/>
              <a:gd name="T48" fmla="*/ 2147483646 w 580"/>
              <a:gd name="T49" fmla="*/ 2147483646 h 798"/>
              <a:gd name="T50" fmla="*/ 2147483646 w 580"/>
              <a:gd name="T51" fmla="*/ 2147483646 h 798"/>
              <a:gd name="T52" fmla="*/ 2147483646 w 580"/>
              <a:gd name="T53" fmla="*/ 0 h 798"/>
              <a:gd name="T54" fmla="*/ 2147483646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8EFFE1"/>
              </a:gs>
              <a:gs pos="100000">
                <a:srgbClr val="AEF6E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8"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产品分类</a:t>
            </a:r>
          </a:p>
        </p:txBody>
      </p:sp>
      <p:sp>
        <p:nvSpPr>
          <p:cNvPr id="23" name="AutoShape 4"/>
          <p:cNvSpPr>
            <a:spLocks noChangeArrowheads="1"/>
          </p:cNvSpPr>
          <p:nvPr/>
        </p:nvSpPr>
        <p:spPr bwMode="auto">
          <a:xfrm>
            <a:off x="2267744" y="6457730"/>
            <a:ext cx="4824090" cy="253529"/>
          </a:xfrm>
          <a:prstGeom prst="roundRect">
            <a:avLst>
              <a:gd name="adj" fmla="val 3791"/>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171450" indent="-171450" algn="ctr" eaLnBrk="1" hangingPunct="1">
              <a:lnSpc>
                <a:spcPts val="1000"/>
              </a:lnSpc>
              <a:spcBef>
                <a:spcPct val="0"/>
              </a:spcBef>
              <a:buClrTx/>
              <a:buSzTx/>
              <a:buFont typeface="Wingdings" panose="05000000000000000000" pitchFamily="2" charset="2"/>
              <a:buChar char="l"/>
              <a:defRPr/>
            </a:pPr>
            <a:r>
              <a:rPr lang="zh-CN" altLang="en-US" sz="1100" dirty="0">
                <a:latin typeface="微软雅黑" panose="020B0503020204020204" pitchFamily="34" charset="-122"/>
                <a:ea typeface="微软雅黑" panose="020B0503020204020204" pitchFamily="34" charset="-122"/>
              </a:rPr>
              <a:t>更加详细的产品介绍，见八贤公司的</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产品介绍</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和</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培训项目清单</a:t>
            </a:r>
            <a:r>
              <a:rPr lang="en-US" altLang="zh-CN" sz="1100" dirty="0">
                <a:latin typeface="微软雅黑" panose="020B0503020204020204" pitchFamily="34" charset="-122"/>
                <a:ea typeface="微软雅黑" panose="020B0503020204020204" pitchFamily="34" charset="-122"/>
              </a:rPr>
              <a:t>》</a:t>
            </a:r>
            <a:endParaRPr lang="ko-KR" altLang="en-US" sz="1100" dirty="0">
              <a:latin typeface="微软雅黑" panose="020B0503020204020204" pitchFamily="34" charset="-122"/>
              <a:ea typeface="微软雅黑" panose="020B0503020204020204" pitchFamily="34" charset="-122"/>
            </a:endParaRPr>
          </a:p>
        </p:txBody>
      </p:sp>
      <p:sp>
        <p:nvSpPr>
          <p:cNvPr id="24" name="AutoShape 3">
            <a:extLst>
              <a:ext uri="{FF2B5EF4-FFF2-40B4-BE49-F238E27FC236}">
                <a16:creationId xmlns:a16="http://schemas.microsoft.com/office/drawing/2014/main" id="{02AFD615-DCE2-4450-9ACE-C75A51ACA0DC}"/>
              </a:ext>
            </a:extLst>
          </p:cNvPr>
          <p:cNvSpPr>
            <a:spLocks noChangeArrowheads="1"/>
          </p:cNvSpPr>
          <p:nvPr/>
        </p:nvSpPr>
        <p:spPr bwMode="auto">
          <a:xfrm>
            <a:off x="2339753" y="2780929"/>
            <a:ext cx="2232248" cy="3600400"/>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 typeface="Wingdings" panose="05000000000000000000" pitchFamily="2" charset="2"/>
              <a:buNone/>
              <a:defRPr/>
            </a:pPr>
            <a:r>
              <a:rPr lang="zh-CN" altLang="en-US" sz="900" b="1" dirty="0">
                <a:solidFill>
                  <a:srgbClr val="0000FF"/>
                </a:solidFill>
                <a:latin typeface="微软雅黑" panose="020B0503020204020204" pitchFamily="34" charset="-122"/>
                <a:ea typeface="微软雅黑" panose="020B0503020204020204" pitchFamily="34" charset="-122"/>
              </a:rPr>
              <a:t>管理培训</a:t>
            </a:r>
            <a:r>
              <a:rPr lang="en-US" altLang="zh-CN" sz="900" b="1" dirty="0">
                <a:solidFill>
                  <a:srgbClr val="0000FF"/>
                </a:solidFill>
                <a:latin typeface="微软雅黑" panose="020B0503020204020204" pitchFamily="34" charset="-122"/>
                <a:ea typeface="微软雅黑" panose="020B0503020204020204" pitchFamily="34" charset="-122"/>
              </a:rPr>
              <a:t>-</a:t>
            </a:r>
            <a:r>
              <a:rPr lang="zh-CN" altLang="en-US" sz="900" b="1" dirty="0">
                <a:solidFill>
                  <a:srgbClr val="0000FF"/>
                </a:solidFill>
                <a:latin typeface="微软雅黑" panose="020B0503020204020204" pitchFamily="34" charset="-122"/>
                <a:ea typeface="微软雅黑" panose="020B0503020204020204" pitchFamily="34" charset="-122"/>
              </a:rPr>
              <a:t>育人</a:t>
            </a:r>
            <a:endParaRPr lang="en-US" altLang="zh-CN" sz="900" b="1" dirty="0">
              <a:solidFill>
                <a:srgbClr val="0000FF"/>
              </a:solidFill>
              <a:latin typeface="微软雅黑" panose="020B0503020204020204" pitchFamily="34" charset="-122"/>
              <a:ea typeface="微软雅黑" panose="020B0503020204020204" pitchFamily="34" charset="-122"/>
            </a:endParaRPr>
          </a:p>
          <a:p>
            <a:pPr algn="ctr" eaLnBrk="1" hangingPunct="1">
              <a:spcBef>
                <a:spcPct val="0"/>
              </a:spcBef>
              <a:buClrTx/>
              <a:buSzTx/>
              <a:buFont typeface="Wingdings" panose="05000000000000000000" pitchFamily="2" charset="2"/>
              <a:buNone/>
              <a:defRPr/>
            </a:pPr>
            <a:r>
              <a:rPr lang="en-US" altLang="zh-CN" sz="900" b="1" dirty="0">
                <a:solidFill>
                  <a:srgbClr val="0000FF"/>
                </a:solidFill>
                <a:latin typeface="微软雅黑" panose="020B0503020204020204" pitchFamily="34" charset="-122"/>
                <a:ea typeface="微软雅黑" panose="020B0503020204020204" pitchFamily="34" charset="-122"/>
              </a:rPr>
              <a:t>Management training</a:t>
            </a:r>
          </a:p>
          <a:p>
            <a:pPr eaLnBrk="1" hangingPunct="1">
              <a:spcBef>
                <a:spcPct val="0"/>
              </a:spcBef>
              <a:buClrTx/>
              <a:buSzTx/>
              <a:buFont typeface="Wingdings" panose="05000000000000000000" pitchFamily="2" charset="2"/>
              <a:buNone/>
              <a:defRPr/>
            </a:pPr>
            <a:endParaRPr lang="en-US" altLang="zh-CN" sz="900" dirty="0">
              <a:solidFill>
                <a:schemeClr val="accent1"/>
              </a:solidFill>
              <a:latin typeface="宋体" panose="02010600030101010101" pitchFamily="2"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质量管理系列，包括了各种标准化管理体系内审员和标准理解</a:t>
            </a:r>
            <a:r>
              <a:rPr lang="en-US" altLang="zh-CN" sz="900" dirty="0">
                <a:latin typeface="微软雅黑" panose="020B0503020204020204" pitchFamily="34" charset="-122"/>
                <a:ea typeface="微软雅黑" panose="020B0503020204020204" pitchFamily="34" charset="-122"/>
              </a:rPr>
              <a:t> </a:t>
            </a: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生产管理系列，如</a:t>
            </a:r>
            <a:r>
              <a:rPr lang="en-US" altLang="zh-CN" sz="900" dirty="0">
                <a:latin typeface="微软雅黑" panose="020B0503020204020204" pitchFamily="34" charset="-122"/>
                <a:ea typeface="微软雅黑" panose="020B0503020204020204" pitchFamily="34" charset="-122"/>
              </a:rPr>
              <a:t>VSM,TPS,TPM,</a:t>
            </a:r>
            <a:r>
              <a:rPr lang="zh-CN" altLang="en-US" sz="900" dirty="0">
                <a:latin typeface="微软雅黑" panose="020B0503020204020204" pitchFamily="34" charset="-122"/>
                <a:ea typeface="微软雅黑" panose="020B0503020204020204" pitchFamily="34" charset="-122"/>
              </a:rPr>
              <a:t>班组长能力提升等</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供应链管理系列</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物流管理系列，如</a:t>
            </a:r>
            <a:r>
              <a:rPr lang="en-US" altLang="zh-CN" sz="900" dirty="0">
                <a:latin typeface="微软雅黑" panose="020B0503020204020204" pitchFamily="34" charset="-122"/>
                <a:ea typeface="微软雅黑" panose="020B0503020204020204" pitchFamily="34" charset="-122"/>
              </a:rPr>
              <a:t>MMOG</a:t>
            </a:r>
            <a:r>
              <a:rPr lang="zh-CN" altLang="en-US" sz="900" dirty="0">
                <a:latin typeface="微软雅黑" panose="020B0503020204020204" pitchFamily="34" charset="-122"/>
                <a:ea typeface="微软雅黑" panose="020B0503020204020204" pitchFamily="34" charset="-122"/>
              </a:rPr>
              <a:t>等</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研发管理系列，如</a:t>
            </a:r>
            <a:r>
              <a:rPr lang="en-US" altLang="zh-CN" sz="900" dirty="0">
                <a:latin typeface="微软雅黑" panose="020B0503020204020204" pitchFamily="34" charset="-122"/>
                <a:ea typeface="微软雅黑" panose="020B0503020204020204" pitchFamily="34" charset="-122"/>
              </a:rPr>
              <a:t>APQP,FMEA,DOE,GT&amp;D,FEA,QFD</a:t>
            </a:r>
            <a:r>
              <a:rPr lang="zh-CN" altLang="en-US" sz="900" dirty="0">
                <a:latin typeface="微软雅黑" panose="020B0503020204020204" pitchFamily="34" charset="-122"/>
                <a:ea typeface="微软雅黑" panose="020B0503020204020204" pitchFamily="34" charset="-122"/>
              </a:rPr>
              <a:t>等</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人力资源管理系列，如绩效管理，岗位设计，组织结构设计等</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市场营销管理系列，如销售技能提升</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精益六西格玛系列</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提升技能类，如领导力、总高层管理技能等</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OEM</a:t>
            </a:r>
            <a:r>
              <a:rPr lang="zh-CN" altLang="en-US" sz="900" dirty="0">
                <a:latin typeface="微软雅黑" panose="020B0503020204020204" pitchFamily="34" charset="-122"/>
                <a:ea typeface="微软雅黑" panose="020B0503020204020204" pitchFamily="34" charset="-122"/>
              </a:rPr>
              <a:t>之顾客特殊要求 </a:t>
            </a:r>
            <a:r>
              <a:rPr lang="en-US" altLang="zh-CN" sz="900" dirty="0">
                <a:latin typeface="微软雅黑" panose="020B0503020204020204" pitchFamily="34" charset="-122"/>
                <a:ea typeface="微软雅黑" panose="020B0503020204020204" pitchFamily="34" charset="-122"/>
              </a:rPr>
              <a:t>CSR</a:t>
            </a:r>
            <a:r>
              <a:rPr lang="zh-CN" altLang="en-US" sz="900" dirty="0">
                <a:latin typeface="微软雅黑" panose="020B0503020204020204" pitchFamily="34" charset="-122"/>
                <a:ea typeface="微软雅黑" panose="020B0503020204020204" pitchFamily="34" charset="-122"/>
              </a:rPr>
              <a:t>，如</a:t>
            </a:r>
            <a:r>
              <a:rPr lang="en-US" altLang="zh-CN" sz="900" dirty="0">
                <a:latin typeface="微软雅黑" panose="020B0503020204020204" pitchFamily="34" charset="-122"/>
                <a:ea typeface="微软雅黑" panose="020B0503020204020204" pitchFamily="34" charset="-122"/>
              </a:rPr>
              <a:t>BIQS,FORMEL Q,Q1</a:t>
            </a:r>
            <a:r>
              <a:rPr lang="zh-CN" altLang="en-US" sz="900" dirty="0">
                <a:latin typeface="微软雅黑" panose="020B0503020204020204" pitchFamily="34" charset="-122"/>
                <a:ea typeface="微软雅黑" panose="020B0503020204020204" pitchFamily="34" charset="-122"/>
              </a:rPr>
              <a:t>等。</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八贤企业学院</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网络学习平台</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参观研修</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其他定制化培训，如检验员</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以上具体课题可以下载</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上海八贤年度培训计划</a:t>
            </a:r>
            <a:r>
              <a:rPr lang="en-US" altLang="zh-CN" sz="900" dirty="0">
                <a:latin typeface="微软雅黑" panose="020B0503020204020204" pitchFamily="34" charset="-122"/>
                <a:ea typeface="微软雅黑" panose="020B0503020204020204" pitchFamily="34" charset="-122"/>
              </a:rPr>
              <a:t>》</a:t>
            </a:r>
          </a:p>
        </p:txBody>
      </p:sp>
      <p:sp>
        <p:nvSpPr>
          <p:cNvPr id="25" name="AutoShape 4">
            <a:extLst>
              <a:ext uri="{FF2B5EF4-FFF2-40B4-BE49-F238E27FC236}">
                <a16:creationId xmlns:a16="http://schemas.microsoft.com/office/drawing/2014/main" id="{69F18444-4F0B-4E69-869A-31D3207DC1F2}"/>
              </a:ext>
            </a:extLst>
          </p:cNvPr>
          <p:cNvSpPr>
            <a:spLocks noChangeArrowheads="1"/>
          </p:cNvSpPr>
          <p:nvPr/>
        </p:nvSpPr>
        <p:spPr bwMode="auto">
          <a:xfrm>
            <a:off x="107950" y="2780929"/>
            <a:ext cx="2087341" cy="3600400"/>
          </a:xfrm>
          <a:prstGeom prst="roundRect">
            <a:avLst>
              <a:gd name="adj" fmla="val 16667"/>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 typeface="Wingdings" panose="05000000000000000000" pitchFamily="2" charset="2"/>
              <a:buNone/>
              <a:defRPr/>
            </a:pPr>
            <a:r>
              <a:rPr lang="zh-CN" altLang="en-US" sz="900" b="1" dirty="0">
                <a:solidFill>
                  <a:srgbClr val="0000FF"/>
                </a:solidFill>
                <a:latin typeface="微软雅黑" panose="020B0503020204020204" pitchFamily="34" charset="-122"/>
                <a:ea typeface="微软雅黑" panose="020B0503020204020204" pitchFamily="34" charset="-122"/>
              </a:rPr>
              <a:t>认证咨询</a:t>
            </a:r>
            <a:r>
              <a:rPr lang="en-US" altLang="zh-CN" sz="900" b="1" dirty="0">
                <a:solidFill>
                  <a:srgbClr val="0000FF"/>
                </a:solidFill>
                <a:latin typeface="微软雅黑" panose="020B0503020204020204" pitchFamily="34" charset="-122"/>
                <a:ea typeface="微软雅黑" panose="020B0503020204020204" pitchFamily="34" charset="-122"/>
              </a:rPr>
              <a:t>-</a:t>
            </a:r>
            <a:r>
              <a:rPr lang="zh-CN" altLang="en-US" sz="900" b="1" dirty="0">
                <a:solidFill>
                  <a:srgbClr val="0000FF"/>
                </a:solidFill>
                <a:latin typeface="微软雅黑" panose="020B0503020204020204" pitchFamily="34" charset="-122"/>
                <a:ea typeface="微软雅黑" panose="020B0503020204020204" pitchFamily="34" charset="-122"/>
              </a:rPr>
              <a:t>设计并改善企业管理体系 </a:t>
            </a:r>
            <a:r>
              <a:rPr lang="en-US" altLang="zh-CN" sz="900" b="1" dirty="0">
                <a:solidFill>
                  <a:srgbClr val="0000FF"/>
                </a:solidFill>
                <a:latin typeface="微软雅黑" panose="020B0503020204020204" pitchFamily="34" charset="-122"/>
                <a:ea typeface="微软雅黑" panose="020B0503020204020204" pitchFamily="34" charset="-122"/>
              </a:rPr>
              <a:t>Certification consulting</a:t>
            </a:r>
          </a:p>
          <a:p>
            <a:pPr algn="ctr" eaLnBrk="1" hangingPunct="1">
              <a:spcBef>
                <a:spcPct val="0"/>
              </a:spcBef>
              <a:buClrTx/>
              <a:buSzTx/>
              <a:buFont typeface="Wingdings" panose="05000000000000000000" pitchFamily="2" charset="2"/>
              <a:buNone/>
              <a:defRPr/>
            </a:pPr>
            <a:endParaRPr lang="en-US" altLang="zh-CN" sz="900" dirty="0">
              <a:solidFill>
                <a:schemeClr val="accent1"/>
              </a:solidFill>
              <a:latin typeface="宋体" panose="02010600030101010101" pitchFamily="2" charset="-122"/>
            </a:endParaRP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ISO9001</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IATF16949</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VDA6.1</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ISO14001</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ISO45001</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ISO17025</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ISO13485</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ISO/TS22163</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ISO22000</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ISO27001/</a:t>
            </a:r>
            <a:r>
              <a:rPr lang="en-US" altLang="zh-CN" sz="900" b="1" dirty="0">
                <a:latin typeface="微软雅黑" panose="020B0503020204020204" pitchFamily="34" charset="-122"/>
                <a:ea typeface="微软雅黑" panose="020B0503020204020204" pitchFamily="34" charset="-122"/>
              </a:rPr>
              <a:t>TISAX</a:t>
            </a:r>
            <a:r>
              <a:rPr lang="zh-CN" altLang="en-US" sz="900" b="1" dirty="0">
                <a:latin typeface="微软雅黑" panose="020B0503020204020204" pitchFamily="34" charset="-122"/>
                <a:ea typeface="微软雅黑" panose="020B0503020204020204" pitchFamily="34" charset="-122"/>
              </a:rPr>
              <a:t>信息安全评审</a:t>
            </a:r>
            <a:endParaRPr lang="en-US" altLang="zh-CN" sz="900" b="1"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QC080000</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GJB9001</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AS9100C</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TL9000</a:t>
            </a:r>
          </a:p>
          <a:p>
            <a:pPr marL="171450" indent="-171450">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CMMI/ASPICE/ISO26262</a:t>
            </a: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顾客特殊要求，如</a:t>
            </a:r>
            <a:r>
              <a:rPr lang="en-US" altLang="zh-CN" sz="900" dirty="0">
                <a:latin typeface="微软雅黑" panose="020B0503020204020204" pitchFamily="34" charset="-122"/>
                <a:ea typeface="微软雅黑" panose="020B0503020204020204" pitchFamily="34" charset="-122"/>
              </a:rPr>
              <a:t>Q1\BIQS\FORMEL Q</a:t>
            </a:r>
            <a:r>
              <a:rPr lang="zh-CN" altLang="en-US" sz="900" dirty="0">
                <a:latin typeface="微软雅黑" panose="020B0503020204020204" pitchFamily="34" charset="-122"/>
                <a:ea typeface="微软雅黑" panose="020B0503020204020204" pitchFamily="34" charset="-122"/>
              </a:rPr>
              <a:t>等</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管理体系整合与优化</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集团集成化管理体系咨询</a:t>
            </a:r>
            <a:endParaRPr lang="en-US" altLang="zh-CN" sz="900" dirty="0">
              <a:latin typeface="微软雅黑" panose="020B0503020204020204" pitchFamily="34" charset="-122"/>
              <a:ea typeface="微软雅黑" panose="020B0503020204020204" pitchFamily="34" charset="-122"/>
            </a:endParaRPr>
          </a:p>
          <a:p>
            <a:pPr marL="171450" indent="-171450">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产品认证咨询，如</a:t>
            </a:r>
            <a:r>
              <a:rPr lang="en-US" altLang="zh-CN" sz="900" dirty="0">
                <a:latin typeface="微软雅黑" panose="020B0503020204020204" pitchFamily="34" charset="-122"/>
                <a:ea typeface="微软雅黑" panose="020B0503020204020204" pitchFamily="34" charset="-122"/>
              </a:rPr>
              <a:t>CCC\UL\E-MARK</a:t>
            </a:r>
            <a:endParaRPr lang="ko-KR" altLang="en-US" sz="900" dirty="0">
              <a:latin typeface="微软雅黑" panose="020B0503020204020204" pitchFamily="34" charset="-122"/>
              <a:ea typeface="微软雅黑" panose="020B0503020204020204" pitchFamily="34" charset="-122"/>
            </a:endParaRPr>
          </a:p>
        </p:txBody>
      </p:sp>
      <p:sp>
        <p:nvSpPr>
          <p:cNvPr id="26" name="AutoShape 13">
            <a:extLst>
              <a:ext uri="{FF2B5EF4-FFF2-40B4-BE49-F238E27FC236}">
                <a16:creationId xmlns:a16="http://schemas.microsoft.com/office/drawing/2014/main" id="{B18CB1E9-B4DB-4ADF-9947-47094549CFED}"/>
              </a:ext>
            </a:extLst>
          </p:cNvPr>
          <p:cNvSpPr>
            <a:spLocks noChangeArrowheads="1"/>
          </p:cNvSpPr>
          <p:nvPr/>
        </p:nvSpPr>
        <p:spPr bwMode="auto">
          <a:xfrm>
            <a:off x="4716463" y="2780929"/>
            <a:ext cx="2016125" cy="3600400"/>
          </a:xfrm>
          <a:prstGeom prst="roundRect">
            <a:avLst>
              <a:gd name="adj" fmla="val 16667"/>
            </a:avLst>
          </a:prstGeom>
          <a:noFill/>
          <a:ln w="38100">
            <a:solidFill>
              <a:srgbClr val="56FF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 typeface="Wingdings" panose="05000000000000000000" pitchFamily="2" charset="2"/>
              <a:buNone/>
              <a:defRPr/>
            </a:pPr>
            <a:r>
              <a:rPr lang="zh-CN" altLang="en-US" sz="900" b="1" dirty="0">
                <a:solidFill>
                  <a:srgbClr val="0000FF"/>
                </a:solidFill>
                <a:latin typeface="微软雅黑" panose="020B0503020204020204" pitchFamily="34" charset="-122"/>
                <a:ea typeface="微软雅黑" panose="020B0503020204020204" pitchFamily="34" charset="-122"/>
              </a:rPr>
              <a:t>绩效咨询</a:t>
            </a:r>
            <a:r>
              <a:rPr lang="en-US" altLang="zh-CN" sz="900" b="1" dirty="0">
                <a:solidFill>
                  <a:srgbClr val="0000FF"/>
                </a:solidFill>
                <a:latin typeface="微软雅黑" panose="020B0503020204020204" pitchFamily="34" charset="-122"/>
                <a:ea typeface="微软雅黑" panose="020B0503020204020204" pitchFamily="34" charset="-122"/>
              </a:rPr>
              <a:t>-</a:t>
            </a:r>
            <a:r>
              <a:rPr lang="zh-CN" altLang="en-US" sz="900" b="1" dirty="0">
                <a:solidFill>
                  <a:srgbClr val="0000FF"/>
                </a:solidFill>
                <a:latin typeface="微软雅黑" panose="020B0503020204020204" pitchFamily="34" charset="-122"/>
                <a:ea typeface="微软雅黑" panose="020B0503020204020204" pitchFamily="34" charset="-122"/>
              </a:rPr>
              <a:t>提升绩效</a:t>
            </a:r>
            <a:endParaRPr lang="en-US" altLang="zh-CN" sz="900" b="1" dirty="0">
              <a:solidFill>
                <a:srgbClr val="0000FF"/>
              </a:solidFill>
              <a:latin typeface="微软雅黑" panose="020B0503020204020204" pitchFamily="34" charset="-122"/>
              <a:ea typeface="微软雅黑" panose="020B0503020204020204" pitchFamily="34" charset="-122"/>
            </a:endParaRPr>
          </a:p>
          <a:p>
            <a:pPr algn="ctr" eaLnBrk="1" hangingPunct="1">
              <a:spcBef>
                <a:spcPct val="0"/>
              </a:spcBef>
              <a:buClrTx/>
              <a:buSzTx/>
              <a:buFont typeface="Wingdings" panose="05000000000000000000" pitchFamily="2" charset="2"/>
              <a:buNone/>
              <a:defRPr/>
            </a:pPr>
            <a:r>
              <a:rPr lang="en-US" altLang="zh-CN" sz="900" b="1" dirty="0">
                <a:solidFill>
                  <a:srgbClr val="0000FF"/>
                </a:solidFill>
                <a:latin typeface="微软雅黑" panose="020B0503020204020204" pitchFamily="34" charset="-122"/>
                <a:ea typeface="微软雅黑" panose="020B0503020204020204" pitchFamily="34" charset="-122"/>
              </a:rPr>
              <a:t>Performance consulting</a:t>
            </a:r>
          </a:p>
          <a:p>
            <a:pPr algn="ctr" eaLnBrk="1" hangingPunct="1">
              <a:spcBef>
                <a:spcPct val="0"/>
              </a:spcBef>
              <a:buClrTx/>
              <a:buSzTx/>
              <a:buFontTx/>
              <a:buNone/>
              <a:defRPr/>
            </a:pPr>
            <a:endParaRPr lang="en-US" altLang="zh-CN" sz="900" dirty="0">
              <a:solidFill>
                <a:schemeClr val="accent1"/>
              </a:solidFill>
              <a:latin typeface="宋体" panose="02010600030101010101" pitchFamily="2"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精益绩效咨询，如效率提升、质量改善、少人化、成本降低</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供应链绩效咨询，如缩短供应链前置期、降低供应链成本、降低供应链库存等</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产品实物质量改进，如降低不良质量成本、提升</a:t>
            </a:r>
            <a:r>
              <a:rPr lang="en-US" altLang="zh-CN" sz="900" dirty="0">
                <a:latin typeface="微软雅黑" panose="020B0503020204020204" pitchFamily="34" charset="-122"/>
                <a:ea typeface="微软雅黑" panose="020B0503020204020204" pitchFamily="34" charset="-122"/>
              </a:rPr>
              <a:t>FTQ</a:t>
            </a:r>
            <a:r>
              <a:rPr lang="zh-CN" altLang="en-US" sz="900" dirty="0">
                <a:latin typeface="微软雅黑" panose="020B0503020204020204" pitchFamily="34" charset="-122"/>
                <a:ea typeface="微软雅黑" panose="020B0503020204020204" pitchFamily="34" charset="-122"/>
              </a:rPr>
              <a:t>一次合格率、提高</a:t>
            </a:r>
            <a:r>
              <a:rPr lang="en-US" altLang="zh-CN" sz="900" dirty="0">
                <a:latin typeface="微软雅黑" panose="020B0503020204020204" pitchFamily="34" charset="-122"/>
                <a:ea typeface="微软雅黑" panose="020B0503020204020204" pitchFamily="34" charset="-122"/>
              </a:rPr>
              <a:t>CPK</a:t>
            </a:r>
            <a:r>
              <a:rPr lang="zh-CN" altLang="en-US" sz="900" dirty="0">
                <a:latin typeface="微软雅黑" panose="020B0503020204020204" pitchFamily="34" charset="-122"/>
                <a:ea typeface="微软雅黑" panose="020B0503020204020204" pitchFamily="34" charset="-122"/>
              </a:rPr>
              <a:t>、减少返工返修率等</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绩效管理体系咨询，如</a:t>
            </a:r>
            <a:r>
              <a:rPr lang="en-US" altLang="zh-CN" sz="900" dirty="0">
                <a:latin typeface="微软雅黑" panose="020B0503020204020204" pitchFamily="34" charset="-122"/>
                <a:ea typeface="微软雅黑" panose="020B0503020204020204" pitchFamily="34" charset="-122"/>
              </a:rPr>
              <a:t>KPI</a:t>
            </a:r>
            <a:r>
              <a:rPr lang="zh-CN" altLang="en-US" sz="900" dirty="0">
                <a:latin typeface="微软雅黑" panose="020B0503020204020204" pitchFamily="34" charset="-122"/>
                <a:ea typeface="微软雅黑" panose="020B0503020204020204" pitchFamily="34" charset="-122"/>
              </a:rPr>
              <a:t>设计、绩效评估和反馈体系设计、方针管理</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内部审核、二方审核外包服务</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供应商能力提升外包服务</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专家型人才的外包</a:t>
            </a:r>
            <a:endParaRPr lang="en-US" altLang="zh-CN" sz="900" dirty="0">
              <a:latin typeface="微软雅黑" panose="020B0503020204020204" pitchFamily="34" charset="-122"/>
              <a:ea typeface="微软雅黑" panose="020B0503020204020204" pitchFamily="34" charset="-122"/>
            </a:endParaRPr>
          </a:p>
        </p:txBody>
      </p:sp>
      <p:cxnSp>
        <p:nvCxnSpPr>
          <p:cNvPr id="27" name="直接连接符 20">
            <a:extLst>
              <a:ext uri="{FF2B5EF4-FFF2-40B4-BE49-F238E27FC236}">
                <a16:creationId xmlns:a16="http://schemas.microsoft.com/office/drawing/2014/main" id="{3C0F7CB5-D6DD-4CC8-BC7F-05950298E877}"/>
              </a:ext>
            </a:extLst>
          </p:cNvPr>
          <p:cNvCxnSpPr>
            <a:cxnSpLocks noChangeShapeType="1"/>
          </p:cNvCxnSpPr>
          <p:nvPr/>
        </p:nvCxnSpPr>
        <p:spPr bwMode="auto">
          <a:xfrm>
            <a:off x="107950" y="3212729"/>
            <a:ext cx="208734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28" name="直接连接符 21">
            <a:extLst>
              <a:ext uri="{FF2B5EF4-FFF2-40B4-BE49-F238E27FC236}">
                <a16:creationId xmlns:a16="http://schemas.microsoft.com/office/drawing/2014/main" id="{5E8CAFD7-686E-4EA3-9199-FA6C219D984E}"/>
              </a:ext>
            </a:extLst>
          </p:cNvPr>
          <p:cNvCxnSpPr>
            <a:cxnSpLocks noChangeShapeType="1"/>
          </p:cNvCxnSpPr>
          <p:nvPr/>
        </p:nvCxnSpPr>
        <p:spPr bwMode="auto">
          <a:xfrm>
            <a:off x="2339753" y="3212729"/>
            <a:ext cx="2232247"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29" name="直接连接符 22">
            <a:extLst>
              <a:ext uri="{FF2B5EF4-FFF2-40B4-BE49-F238E27FC236}">
                <a16:creationId xmlns:a16="http://schemas.microsoft.com/office/drawing/2014/main" id="{5AFBE3F1-24E0-480A-983B-2CCE778C1D49}"/>
              </a:ext>
            </a:extLst>
          </p:cNvPr>
          <p:cNvCxnSpPr>
            <a:cxnSpLocks noChangeShapeType="1"/>
          </p:cNvCxnSpPr>
          <p:nvPr/>
        </p:nvCxnSpPr>
        <p:spPr bwMode="auto">
          <a:xfrm>
            <a:off x="4716463" y="3212729"/>
            <a:ext cx="2016125"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sp>
        <p:nvSpPr>
          <p:cNvPr id="30" name="AutoShape 13">
            <a:extLst>
              <a:ext uri="{FF2B5EF4-FFF2-40B4-BE49-F238E27FC236}">
                <a16:creationId xmlns:a16="http://schemas.microsoft.com/office/drawing/2014/main" id="{EA5ED300-5176-41DA-837A-4E0BA9667059}"/>
              </a:ext>
            </a:extLst>
          </p:cNvPr>
          <p:cNvSpPr>
            <a:spLocks noChangeArrowheads="1"/>
          </p:cNvSpPr>
          <p:nvPr/>
        </p:nvSpPr>
        <p:spPr bwMode="auto">
          <a:xfrm>
            <a:off x="6877050" y="2780929"/>
            <a:ext cx="2159000" cy="3600400"/>
          </a:xfrm>
          <a:prstGeom prst="roundRect">
            <a:avLst>
              <a:gd name="adj" fmla="val 16667"/>
            </a:avLst>
          </a:prstGeom>
          <a:noFill/>
          <a:ln w="38100">
            <a:solidFill>
              <a:srgbClr val="54DFA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 typeface="Wingdings" panose="05000000000000000000" pitchFamily="2" charset="2"/>
              <a:buNone/>
              <a:defRPr/>
            </a:pPr>
            <a:r>
              <a:rPr lang="zh-CN" altLang="en-US" sz="900" b="1" dirty="0">
                <a:solidFill>
                  <a:srgbClr val="0000FF"/>
                </a:solidFill>
                <a:latin typeface="微软雅黑" panose="020B0503020204020204" pitchFamily="34" charset="-122"/>
                <a:ea typeface="微软雅黑" panose="020B0503020204020204" pitchFamily="34" charset="-122"/>
              </a:rPr>
              <a:t>智能制造咨询</a:t>
            </a:r>
            <a:r>
              <a:rPr lang="en-US" altLang="zh-CN" sz="900" b="1" dirty="0">
                <a:solidFill>
                  <a:srgbClr val="0000FF"/>
                </a:solidFill>
                <a:latin typeface="微软雅黑" panose="020B0503020204020204" pitchFamily="34" charset="-122"/>
                <a:ea typeface="微软雅黑" panose="020B0503020204020204" pitchFamily="34" charset="-122"/>
              </a:rPr>
              <a:t>-</a:t>
            </a:r>
            <a:r>
              <a:rPr lang="zh-CN" altLang="en-US" sz="900" b="1" dirty="0">
                <a:solidFill>
                  <a:srgbClr val="0000FF"/>
                </a:solidFill>
                <a:latin typeface="微软雅黑" panose="020B0503020204020204" pitchFamily="34" charset="-122"/>
                <a:ea typeface="微软雅黑" panose="020B0503020204020204" pitchFamily="34" charset="-122"/>
              </a:rPr>
              <a:t>打造执行力</a:t>
            </a:r>
            <a:endParaRPr lang="en-US" altLang="zh-CN" sz="900" b="1" dirty="0">
              <a:solidFill>
                <a:srgbClr val="0000FF"/>
              </a:solidFill>
              <a:latin typeface="微软雅黑" panose="020B0503020204020204" pitchFamily="34" charset="-122"/>
              <a:ea typeface="微软雅黑" panose="020B0503020204020204" pitchFamily="34" charset="-122"/>
            </a:endParaRPr>
          </a:p>
          <a:p>
            <a:pPr algn="ctr" eaLnBrk="1" hangingPunct="1">
              <a:spcBef>
                <a:spcPct val="0"/>
              </a:spcBef>
              <a:buClrTx/>
              <a:buSzTx/>
              <a:buFont typeface="Wingdings" panose="05000000000000000000" pitchFamily="2" charset="2"/>
              <a:buNone/>
              <a:defRPr/>
            </a:pPr>
            <a:r>
              <a:rPr lang="en-US" altLang="zh-CN" sz="900" b="1" dirty="0">
                <a:solidFill>
                  <a:srgbClr val="0000FF"/>
                </a:solidFill>
                <a:latin typeface="微软雅黑" panose="020B0503020204020204" pitchFamily="34" charset="-122"/>
                <a:ea typeface="微软雅黑" panose="020B0503020204020204" pitchFamily="34" charset="-122"/>
              </a:rPr>
              <a:t>Informatization consulting</a:t>
            </a:r>
          </a:p>
          <a:p>
            <a:pPr marL="171450" indent="-171450" eaLnBrk="1" hangingPunct="1">
              <a:spcBef>
                <a:spcPct val="0"/>
              </a:spcBef>
              <a:buClrTx/>
              <a:buSzTx/>
              <a:buFont typeface="Wingdings" panose="05000000000000000000" pitchFamily="2" charset="2"/>
              <a:buChar char="l"/>
              <a:defRPr/>
            </a:pPr>
            <a:endParaRPr lang="en-US" altLang="zh-CN" sz="900" dirty="0">
              <a:solidFill>
                <a:schemeClr val="tx2"/>
              </a:solidFill>
              <a:latin typeface="宋体" panose="02010600030101010101" pitchFamily="2" charset="-122"/>
            </a:endParaRPr>
          </a:p>
          <a:p>
            <a:pPr>
              <a:lnSpc>
                <a:spcPts val="1000"/>
              </a:lnSpc>
              <a:spcBef>
                <a:spcPct val="0"/>
              </a:spcBef>
              <a:buClrTx/>
              <a:buSzTx/>
              <a:buNone/>
              <a:defRPr/>
            </a:pP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本部分系列产品，以</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中国制造</a:t>
            </a:r>
            <a:r>
              <a:rPr lang="en-US" altLang="zh-CN" sz="900" dirty="0">
                <a:latin typeface="微软雅黑" panose="020B0503020204020204" pitchFamily="34" charset="-122"/>
                <a:ea typeface="微软雅黑" panose="020B0503020204020204" pitchFamily="34" charset="-122"/>
              </a:rPr>
              <a:t>2025》</a:t>
            </a:r>
            <a:r>
              <a:rPr lang="zh-CN" altLang="en-US" sz="900" dirty="0">
                <a:latin typeface="微软雅黑" panose="020B0503020204020204" pitchFamily="34" charset="-122"/>
                <a:ea typeface="微软雅黑" panose="020B0503020204020204" pitchFamily="34" charset="-122"/>
              </a:rPr>
              <a:t>为框架，凭借组建的卓越团队，让我们的工厂水平至少</a:t>
            </a:r>
            <a:r>
              <a:rPr lang="en-US" altLang="zh-CN" sz="900" dirty="0">
                <a:latin typeface="微软雅黑" panose="020B0503020204020204" pitchFamily="34" charset="-122"/>
                <a:ea typeface="微软雅黑" panose="020B0503020204020204" pitchFamily="34" charset="-122"/>
              </a:rPr>
              <a:t>5-10</a:t>
            </a:r>
            <a:r>
              <a:rPr lang="zh-CN" altLang="en-US" sz="900" dirty="0">
                <a:latin typeface="微软雅黑" panose="020B0503020204020204" pitchFamily="34" charset="-122"/>
                <a:ea typeface="微软雅黑" panose="020B0503020204020204" pitchFamily="34" charset="-122"/>
              </a:rPr>
              <a:t>年处于细分行业领先水平！</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智能制造体系规划与实施</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智能工厂布局规划与实施</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智能产品设计规划与实施</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精益制造、自动化诊断与实施</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IT</a:t>
            </a:r>
            <a:r>
              <a:rPr lang="zh-CN" altLang="en-US" sz="900" dirty="0">
                <a:latin typeface="微软雅黑" panose="020B0503020204020204" pitchFamily="34" charset="-122"/>
                <a:ea typeface="微软雅黑" panose="020B0503020204020204" pitchFamily="34" charset="-122"/>
              </a:rPr>
              <a:t>战略战略规划与实施</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IT</a:t>
            </a:r>
            <a:r>
              <a:rPr lang="zh-CN" altLang="en-US" sz="900" dirty="0">
                <a:latin typeface="微软雅黑" panose="020B0503020204020204" pitchFamily="34" charset="-122"/>
                <a:ea typeface="微软雅黑" panose="020B0503020204020204" pitchFamily="34" charset="-122"/>
              </a:rPr>
              <a:t>业务蓝图规划；</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en-US" altLang="zh-CN" sz="900" dirty="0">
                <a:latin typeface="微软雅黑" panose="020B0503020204020204" pitchFamily="34" charset="-122"/>
                <a:ea typeface="微软雅黑" panose="020B0503020204020204" pitchFamily="34" charset="-122"/>
              </a:rPr>
              <a:t>IT</a:t>
            </a:r>
            <a:r>
              <a:rPr lang="zh-CN" altLang="en-US" sz="900" dirty="0">
                <a:latin typeface="微软雅黑" panose="020B0503020204020204" pitchFamily="34" charset="-122"/>
                <a:ea typeface="微软雅黑" panose="020B0503020204020204" pitchFamily="34" charset="-122"/>
              </a:rPr>
              <a:t>架构诊断与优化</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智能物流规划与实施</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数字化工厂规划、方案制定、三维仿真与视频制作</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对公司现有信息系统进行评估，优化以提升绩效</a:t>
            </a:r>
            <a:endParaRPr lang="en-US" altLang="zh-CN" sz="900" dirty="0">
              <a:latin typeface="微软雅黑" panose="020B0503020204020204" pitchFamily="34" charset="-122"/>
              <a:ea typeface="微软雅黑" panose="020B0503020204020204" pitchFamily="34" charset="-122"/>
            </a:endParaRPr>
          </a:p>
          <a:p>
            <a:pPr marL="171450" indent="-171450">
              <a:lnSpc>
                <a:spcPts val="1000"/>
              </a:lnSpc>
              <a:spcBef>
                <a:spcPct val="0"/>
              </a:spcBef>
              <a:buClrTx/>
              <a:buSzTx/>
              <a:buFont typeface="Wingdings" panose="05000000000000000000" pitchFamily="2" charset="2"/>
              <a:buChar char="l"/>
              <a:defRPr/>
            </a:pPr>
            <a:r>
              <a:rPr lang="zh-CN" altLang="en-US" sz="900" dirty="0">
                <a:latin typeface="微软雅黑" panose="020B0503020204020204" pitchFamily="34" charset="-122"/>
                <a:ea typeface="微软雅黑" panose="020B0503020204020204" pitchFamily="34" charset="-122"/>
              </a:rPr>
              <a:t>与相关软件提供商，定制化开发与销售特色软件，如：知识管理、</a:t>
            </a:r>
            <a:r>
              <a:rPr lang="en-US" altLang="zh-CN" sz="900" dirty="0">
                <a:latin typeface="微软雅黑" panose="020B0503020204020204" pitchFamily="34" charset="-122"/>
                <a:ea typeface="微软雅黑" panose="020B0503020204020204" pitchFamily="34" charset="-122"/>
              </a:rPr>
              <a:t>TPM</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HR</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APQP</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FMEA</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MES</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OA</a:t>
            </a:r>
            <a:r>
              <a:rPr lang="zh-CN" altLang="en-US" sz="900" dirty="0">
                <a:latin typeface="微软雅黑" panose="020B0503020204020204" pitchFamily="34" charset="-122"/>
                <a:ea typeface="微软雅黑" panose="020B0503020204020204" pitchFamily="34" charset="-122"/>
              </a:rPr>
              <a:t>系统等</a:t>
            </a:r>
            <a:endParaRPr lang="ko-KR" altLang="en-US" sz="900" dirty="0">
              <a:latin typeface="微软雅黑" panose="020B0503020204020204" pitchFamily="34" charset="-122"/>
            </a:endParaRPr>
          </a:p>
        </p:txBody>
      </p:sp>
      <p:cxnSp>
        <p:nvCxnSpPr>
          <p:cNvPr id="39" name="直接连接符 22">
            <a:extLst>
              <a:ext uri="{FF2B5EF4-FFF2-40B4-BE49-F238E27FC236}">
                <a16:creationId xmlns:a16="http://schemas.microsoft.com/office/drawing/2014/main" id="{080F0D10-28E3-432D-BCC6-26D76CF304AD}"/>
              </a:ext>
            </a:extLst>
          </p:cNvPr>
          <p:cNvCxnSpPr>
            <a:cxnSpLocks noChangeShapeType="1"/>
          </p:cNvCxnSpPr>
          <p:nvPr/>
        </p:nvCxnSpPr>
        <p:spPr bwMode="auto">
          <a:xfrm>
            <a:off x="6875463" y="3212729"/>
            <a:ext cx="2160587"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4626698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3"/>
          <p:cNvSpPr>
            <a:spLocks/>
          </p:cNvSpPr>
          <p:nvPr/>
        </p:nvSpPr>
        <p:spPr bwMode="gray">
          <a:xfrm>
            <a:off x="827088" y="2349500"/>
            <a:ext cx="8281987" cy="3959225"/>
          </a:xfrm>
          <a:custGeom>
            <a:avLst/>
            <a:gdLst>
              <a:gd name="T0" fmla="*/ 2147483646 w 5190"/>
              <a:gd name="T1" fmla="*/ 2147483646 h 2298"/>
              <a:gd name="T2" fmla="*/ 0 w 5190"/>
              <a:gd name="T3" fmla="*/ 0 h 2298"/>
              <a:gd name="T4" fmla="*/ 2147483646 w 5190"/>
              <a:gd name="T5" fmla="*/ 2147483646 h 2298"/>
              <a:gd name="T6" fmla="*/ 2147483646 w 5190"/>
              <a:gd name="T7" fmla="*/ 2147483646 h 2298"/>
              <a:gd name="T8" fmla="*/ 2147483646 w 5190"/>
              <a:gd name="T9" fmla="*/ 2147483646 h 2298"/>
              <a:gd name="T10" fmla="*/ 2147483646 w 5190"/>
              <a:gd name="T11" fmla="*/ 2147483646 h 2298"/>
              <a:gd name="T12" fmla="*/ 2147483646 w 5190"/>
              <a:gd name="T13" fmla="*/ 2147483646 h 2298"/>
              <a:gd name="T14" fmla="*/ 2147483646 w 5190"/>
              <a:gd name="T15" fmla="*/ 2147483646 h 2298"/>
              <a:gd name="T16" fmla="*/ 2147483646 w 5190"/>
              <a:gd name="T17" fmla="*/ 2147483646 h 2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rotWithShape="1">
            <a:gsLst>
              <a:gs pos="0">
                <a:srgbClr val="555555"/>
              </a:gs>
              <a:gs pos="50000">
                <a:srgbClr val="7D7D7D"/>
              </a:gs>
              <a:gs pos="100000">
                <a:srgbClr val="969696"/>
              </a:gs>
            </a:gsLst>
            <a:lin ang="162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p>
        </p:txBody>
      </p:sp>
      <p:sp>
        <p:nvSpPr>
          <p:cNvPr id="49155" name="AutoShape 4"/>
          <p:cNvSpPr>
            <a:spLocks noChangeArrowheads="1"/>
          </p:cNvSpPr>
          <p:nvPr/>
        </p:nvSpPr>
        <p:spPr bwMode="gray">
          <a:xfrm>
            <a:off x="2427288" y="2794000"/>
            <a:ext cx="252412" cy="155575"/>
          </a:xfrm>
          <a:prstGeom prst="can">
            <a:avLst>
              <a:gd name="adj" fmla="val 39796"/>
            </a:avLst>
          </a:prstGeom>
          <a:gradFill rotWithShape="1">
            <a:gsLst>
              <a:gs pos="0">
                <a:srgbClr val="008000"/>
              </a:gs>
              <a:gs pos="50000">
                <a:srgbClr val="A4D2A4"/>
              </a:gs>
              <a:gs pos="100000">
                <a:srgbClr val="008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1200">
              <a:solidFill>
                <a:schemeClr val="tx1"/>
              </a:solidFill>
              <a:latin typeface="Tahoma" panose="020B0604030504040204" pitchFamily="34" charset="0"/>
              <a:ea typeface="宋体" panose="02010600030101010101" pitchFamily="2" charset="-122"/>
            </a:endParaRPr>
          </a:p>
        </p:txBody>
      </p:sp>
      <p:sp>
        <p:nvSpPr>
          <p:cNvPr id="49156" name="AutoShape 5"/>
          <p:cNvSpPr>
            <a:spLocks noChangeArrowheads="1"/>
          </p:cNvSpPr>
          <p:nvPr/>
        </p:nvSpPr>
        <p:spPr bwMode="gray">
          <a:xfrm>
            <a:off x="3436938" y="3162300"/>
            <a:ext cx="295275" cy="212725"/>
          </a:xfrm>
          <a:prstGeom prst="can">
            <a:avLst>
              <a:gd name="adj" fmla="val 27343"/>
            </a:avLst>
          </a:prstGeom>
          <a:gradFill rotWithShape="1">
            <a:gsLst>
              <a:gs pos="0">
                <a:srgbClr val="008000"/>
              </a:gs>
              <a:gs pos="50000">
                <a:srgbClr val="A4D2A4"/>
              </a:gs>
              <a:gs pos="100000">
                <a:srgbClr val="008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400">
              <a:solidFill>
                <a:schemeClr val="tx1"/>
              </a:solidFill>
              <a:latin typeface="Tahoma" panose="020B0604030504040204" pitchFamily="34" charset="0"/>
              <a:ea typeface="宋体" panose="02010600030101010101" pitchFamily="2" charset="-122"/>
            </a:endParaRPr>
          </a:p>
        </p:txBody>
      </p:sp>
      <p:sp>
        <p:nvSpPr>
          <p:cNvPr id="49157" name="AutoShape 6"/>
          <p:cNvSpPr>
            <a:spLocks noChangeArrowheads="1"/>
          </p:cNvSpPr>
          <p:nvPr/>
        </p:nvSpPr>
        <p:spPr bwMode="gray">
          <a:xfrm>
            <a:off x="4535488" y="3514725"/>
            <a:ext cx="400050" cy="342900"/>
          </a:xfrm>
          <a:prstGeom prst="can">
            <a:avLst>
              <a:gd name="adj" fmla="val 25000"/>
            </a:avLst>
          </a:prstGeom>
          <a:gradFill rotWithShape="1">
            <a:gsLst>
              <a:gs pos="0">
                <a:srgbClr val="008000"/>
              </a:gs>
              <a:gs pos="50000">
                <a:srgbClr val="A4D2A4"/>
              </a:gs>
              <a:gs pos="100000">
                <a:srgbClr val="008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400">
              <a:solidFill>
                <a:schemeClr val="tx1"/>
              </a:solidFill>
              <a:latin typeface="Tahoma" panose="020B0604030504040204" pitchFamily="34" charset="0"/>
              <a:ea typeface="宋体" panose="02010600030101010101" pitchFamily="2" charset="-122"/>
            </a:endParaRPr>
          </a:p>
        </p:txBody>
      </p:sp>
      <p:sp>
        <p:nvSpPr>
          <p:cNvPr id="49158" name="AutoShape 7"/>
          <p:cNvSpPr>
            <a:spLocks noChangeArrowheads="1"/>
          </p:cNvSpPr>
          <p:nvPr/>
        </p:nvSpPr>
        <p:spPr bwMode="gray">
          <a:xfrm>
            <a:off x="7175500" y="4246563"/>
            <a:ext cx="630238" cy="760412"/>
          </a:xfrm>
          <a:prstGeom prst="can">
            <a:avLst>
              <a:gd name="adj" fmla="val 21411"/>
            </a:avLst>
          </a:prstGeom>
          <a:gradFill rotWithShape="1">
            <a:gsLst>
              <a:gs pos="0">
                <a:srgbClr val="008000"/>
              </a:gs>
              <a:gs pos="50000">
                <a:srgbClr val="A4D2A4"/>
              </a:gs>
              <a:gs pos="100000">
                <a:srgbClr val="008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400">
              <a:solidFill>
                <a:schemeClr val="tx1"/>
              </a:solidFill>
              <a:latin typeface="Tahoma" panose="020B0604030504040204" pitchFamily="34" charset="0"/>
              <a:ea typeface="宋体" panose="02010600030101010101" pitchFamily="2" charset="-122"/>
            </a:endParaRPr>
          </a:p>
        </p:txBody>
      </p:sp>
      <p:sp>
        <p:nvSpPr>
          <p:cNvPr id="49159" name="AutoShape 8"/>
          <p:cNvSpPr>
            <a:spLocks noChangeArrowheads="1"/>
          </p:cNvSpPr>
          <p:nvPr/>
        </p:nvSpPr>
        <p:spPr bwMode="gray">
          <a:xfrm>
            <a:off x="5824538" y="3940175"/>
            <a:ext cx="495300" cy="476250"/>
          </a:xfrm>
          <a:prstGeom prst="can">
            <a:avLst>
              <a:gd name="adj" fmla="val 21667"/>
            </a:avLst>
          </a:prstGeom>
          <a:gradFill rotWithShape="1">
            <a:gsLst>
              <a:gs pos="0">
                <a:srgbClr val="008000"/>
              </a:gs>
              <a:gs pos="50000">
                <a:srgbClr val="A4D2A4"/>
              </a:gs>
              <a:gs pos="100000">
                <a:srgbClr val="008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endParaRPr kumimoji="1" lang="zh-CN" altLang="en-US" sz="2400">
              <a:solidFill>
                <a:schemeClr val="tx1"/>
              </a:solidFill>
              <a:latin typeface="Tahoma" panose="020B0604030504040204" pitchFamily="34" charset="0"/>
              <a:ea typeface="宋体" panose="02010600030101010101" pitchFamily="2" charset="-122"/>
            </a:endParaRPr>
          </a:p>
        </p:txBody>
      </p:sp>
      <p:sp>
        <p:nvSpPr>
          <p:cNvPr id="49160" name="Text Box 9"/>
          <p:cNvSpPr txBox="1">
            <a:spLocks noChangeArrowheads="1"/>
          </p:cNvSpPr>
          <p:nvPr/>
        </p:nvSpPr>
        <p:spPr bwMode="black">
          <a:xfrm>
            <a:off x="1908175" y="1773238"/>
            <a:ext cx="1131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buClrTx/>
              <a:buFontTx/>
              <a:buNone/>
            </a:pPr>
            <a:r>
              <a:rPr kumimoji="1" lang="zh-CN" altLang="en-US" sz="1200">
                <a:solidFill>
                  <a:schemeClr val="tx1"/>
                </a:solidFill>
                <a:latin typeface="Tahoma" panose="020B0604030504040204" pitchFamily="34" charset="0"/>
                <a:ea typeface="宋体" panose="02010600030101010101" pitchFamily="2" charset="-122"/>
              </a:rPr>
              <a:t>需求识别</a:t>
            </a:r>
            <a:r>
              <a:rPr kumimoji="1" lang="en-US" altLang="zh-CN" sz="1200">
                <a:solidFill>
                  <a:schemeClr val="tx1"/>
                </a:solidFill>
                <a:latin typeface="Tahoma" panose="020B0604030504040204" pitchFamily="34" charset="0"/>
                <a:ea typeface="宋体" panose="02010600030101010101" pitchFamily="2" charset="-122"/>
              </a:rPr>
              <a:t>Identify needs</a:t>
            </a:r>
          </a:p>
        </p:txBody>
      </p:sp>
      <p:sp>
        <p:nvSpPr>
          <p:cNvPr id="49161" name="Text Box 10"/>
          <p:cNvSpPr txBox="1">
            <a:spLocks noChangeArrowheads="1"/>
          </p:cNvSpPr>
          <p:nvPr/>
        </p:nvSpPr>
        <p:spPr bwMode="black">
          <a:xfrm>
            <a:off x="3040063" y="1773238"/>
            <a:ext cx="1100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buClrTx/>
              <a:buFontTx/>
              <a:buNone/>
            </a:pPr>
            <a:r>
              <a:rPr kumimoji="1" lang="zh-CN" altLang="en-US" sz="1200">
                <a:solidFill>
                  <a:schemeClr val="tx1"/>
                </a:solidFill>
                <a:latin typeface="Tahoma" panose="020B0604030504040204" pitchFamily="34" charset="0"/>
                <a:ea typeface="宋体" panose="02010600030101010101" pitchFamily="2" charset="-122"/>
              </a:rPr>
              <a:t>方案策划</a:t>
            </a:r>
            <a:r>
              <a:rPr kumimoji="1" lang="en-US" altLang="zh-CN" sz="1200">
                <a:solidFill>
                  <a:schemeClr val="tx1"/>
                </a:solidFill>
                <a:latin typeface="Tahoma" panose="020B0604030504040204" pitchFamily="34" charset="0"/>
                <a:ea typeface="宋体" panose="02010600030101010101" pitchFamily="2" charset="-122"/>
              </a:rPr>
              <a:t>Planning the scheme</a:t>
            </a:r>
          </a:p>
        </p:txBody>
      </p:sp>
      <p:sp>
        <p:nvSpPr>
          <p:cNvPr id="49162" name="Text Box 11"/>
          <p:cNvSpPr txBox="1">
            <a:spLocks noChangeArrowheads="1"/>
          </p:cNvSpPr>
          <p:nvPr/>
        </p:nvSpPr>
        <p:spPr bwMode="black">
          <a:xfrm>
            <a:off x="4222750" y="1773238"/>
            <a:ext cx="101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buClrTx/>
              <a:buFontTx/>
              <a:buNone/>
            </a:pPr>
            <a:r>
              <a:rPr kumimoji="1" lang="zh-CN" altLang="en-US" sz="1200">
                <a:solidFill>
                  <a:schemeClr val="tx1"/>
                </a:solidFill>
                <a:latin typeface="Tahoma" panose="020B0604030504040204" pitchFamily="34" charset="0"/>
                <a:ea typeface="宋体" panose="02010600030101010101" pitchFamily="2" charset="-122"/>
              </a:rPr>
              <a:t>报价投标</a:t>
            </a:r>
            <a:r>
              <a:rPr kumimoji="1" lang="en-US" altLang="zh-CN" sz="1200">
                <a:solidFill>
                  <a:schemeClr val="tx1"/>
                </a:solidFill>
                <a:latin typeface="Tahoma" panose="020B0604030504040204" pitchFamily="34" charset="0"/>
                <a:ea typeface="宋体" panose="02010600030101010101" pitchFamily="2" charset="-122"/>
              </a:rPr>
              <a:t>Bid Quotation</a:t>
            </a:r>
          </a:p>
        </p:txBody>
      </p:sp>
      <p:sp>
        <p:nvSpPr>
          <p:cNvPr id="49163" name="Text Box 12"/>
          <p:cNvSpPr txBox="1">
            <a:spLocks noChangeArrowheads="1"/>
          </p:cNvSpPr>
          <p:nvPr/>
        </p:nvSpPr>
        <p:spPr bwMode="black">
          <a:xfrm>
            <a:off x="5453063" y="1773238"/>
            <a:ext cx="1206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buClrTx/>
              <a:buFontTx/>
              <a:buNone/>
            </a:pPr>
            <a:r>
              <a:rPr kumimoji="1" lang="zh-CN" altLang="en-US" sz="1200">
                <a:solidFill>
                  <a:schemeClr val="tx1"/>
                </a:solidFill>
                <a:latin typeface="Tahoma" panose="020B0604030504040204" pitchFamily="34" charset="0"/>
                <a:ea typeface="宋体" panose="02010600030101010101" pitchFamily="2" charset="-122"/>
              </a:rPr>
              <a:t>方案实施</a:t>
            </a:r>
            <a:r>
              <a:rPr kumimoji="1" lang="en-US" altLang="zh-CN" sz="1200">
                <a:solidFill>
                  <a:schemeClr val="tx1"/>
                </a:solidFill>
                <a:latin typeface="Tahoma" panose="020B0604030504040204" pitchFamily="34" charset="0"/>
                <a:ea typeface="宋体" panose="02010600030101010101" pitchFamily="2" charset="-122"/>
              </a:rPr>
              <a:t>Execute the scheme</a:t>
            </a:r>
          </a:p>
        </p:txBody>
      </p:sp>
      <p:sp>
        <p:nvSpPr>
          <p:cNvPr id="49164" name="Text Box 13"/>
          <p:cNvSpPr txBox="1">
            <a:spLocks noChangeArrowheads="1"/>
          </p:cNvSpPr>
          <p:nvPr/>
        </p:nvSpPr>
        <p:spPr bwMode="black">
          <a:xfrm>
            <a:off x="6659563" y="1773238"/>
            <a:ext cx="1657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buClrTx/>
              <a:buFontTx/>
              <a:buNone/>
            </a:pPr>
            <a:r>
              <a:rPr kumimoji="1" lang="zh-CN" altLang="en-US" sz="1200">
                <a:solidFill>
                  <a:schemeClr val="tx1"/>
                </a:solidFill>
                <a:latin typeface="Tahoma" panose="020B0604030504040204" pitchFamily="34" charset="0"/>
                <a:ea typeface="宋体" panose="02010600030101010101" pitchFamily="2" charset="-122"/>
              </a:rPr>
              <a:t>反馈改进</a:t>
            </a:r>
            <a:r>
              <a:rPr kumimoji="1" lang="en-US" altLang="zh-CN" sz="1200">
                <a:solidFill>
                  <a:schemeClr val="tx1"/>
                </a:solidFill>
                <a:latin typeface="Tahoma" panose="020B0604030504040204" pitchFamily="34" charset="0"/>
                <a:ea typeface="宋体" panose="02010600030101010101" pitchFamily="2" charset="-122"/>
              </a:rPr>
              <a:t>Feedback and improvement</a:t>
            </a:r>
          </a:p>
        </p:txBody>
      </p:sp>
      <p:sp>
        <p:nvSpPr>
          <p:cNvPr id="49165" name="Text Box 14"/>
          <p:cNvSpPr txBox="1">
            <a:spLocks noChangeArrowheads="1"/>
          </p:cNvSpPr>
          <p:nvPr/>
        </p:nvSpPr>
        <p:spPr bwMode="gray">
          <a:xfrm>
            <a:off x="1044575" y="3176588"/>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buClrTx/>
              <a:buFontTx/>
              <a:buNone/>
            </a:pPr>
            <a:r>
              <a:rPr kumimoji="1" lang="zh-CN" altLang="en-US" sz="1200">
                <a:solidFill>
                  <a:schemeClr val="tx1"/>
                </a:solidFill>
                <a:latin typeface="Tahoma" panose="020B0604030504040204" pitchFamily="34" charset="0"/>
                <a:ea typeface="宋体" panose="02010600030101010101" pitchFamily="2" charset="-122"/>
              </a:rPr>
              <a:t> 关注客户心声</a:t>
            </a:r>
            <a:r>
              <a:rPr kumimoji="1" lang="en-US" altLang="zh-CN" sz="1200">
                <a:solidFill>
                  <a:schemeClr val="tx1"/>
                </a:solidFill>
                <a:latin typeface="Tahoma" panose="020B0604030504040204" pitchFamily="34" charset="0"/>
                <a:ea typeface="宋体" panose="02010600030101010101" pitchFamily="2" charset="-122"/>
              </a:rPr>
              <a:t>Focus on customer voice</a:t>
            </a:r>
          </a:p>
        </p:txBody>
      </p:sp>
      <p:sp>
        <p:nvSpPr>
          <p:cNvPr id="49166" name="Text Box 15"/>
          <p:cNvSpPr txBox="1">
            <a:spLocks noChangeArrowheads="1"/>
          </p:cNvSpPr>
          <p:nvPr/>
        </p:nvSpPr>
        <p:spPr bwMode="gray">
          <a:xfrm>
            <a:off x="1439863" y="3722688"/>
            <a:ext cx="2733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buClrTx/>
              <a:buFontTx/>
              <a:buNone/>
            </a:pPr>
            <a:r>
              <a:rPr kumimoji="1" lang="zh-CN" altLang="en-US" sz="1200">
                <a:solidFill>
                  <a:schemeClr val="tx1"/>
                </a:solidFill>
                <a:latin typeface="Tahoma" panose="020B0604030504040204" pitchFamily="34" charset="0"/>
                <a:ea typeface="宋体" panose="02010600030101010101" pitchFamily="2" charset="-122"/>
              </a:rPr>
              <a:t>制定个性化的方案</a:t>
            </a:r>
            <a:r>
              <a:rPr kumimoji="1" lang="en-US" altLang="zh-CN" sz="1200">
                <a:solidFill>
                  <a:schemeClr val="tx1"/>
                </a:solidFill>
                <a:latin typeface="Tahoma" panose="020B0604030504040204" pitchFamily="34" charset="0"/>
                <a:ea typeface="宋体" panose="02010600030101010101" pitchFamily="2" charset="-122"/>
              </a:rPr>
              <a:t>Establish individuation scheme</a:t>
            </a:r>
          </a:p>
        </p:txBody>
      </p:sp>
      <p:sp>
        <p:nvSpPr>
          <p:cNvPr id="49167" name="Text Box 16"/>
          <p:cNvSpPr txBox="1">
            <a:spLocks noChangeArrowheads="1"/>
          </p:cNvSpPr>
          <p:nvPr/>
        </p:nvSpPr>
        <p:spPr bwMode="gray">
          <a:xfrm>
            <a:off x="1547813" y="4354513"/>
            <a:ext cx="3030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buClrTx/>
              <a:buFontTx/>
              <a:buNone/>
            </a:pPr>
            <a:r>
              <a:rPr kumimoji="1" lang="zh-CN" altLang="en-US" sz="1200">
                <a:solidFill>
                  <a:schemeClr val="tx1"/>
                </a:solidFill>
                <a:latin typeface="Tahoma" panose="020B0604030504040204" pitchFamily="34" charset="0"/>
                <a:ea typeface="宋体" panose="02010600030101010101" pitchFamily="2" charset="-122"/>
              </a:rPr>
              <a:t> 提供高性价比产品，签订合同</a:t>
            </a:r>
            <a:r>
              <a:rPr kumimoji="1" lang="en-US" altLang="zh-CN" sz="1200">
                <a:solidFill>
                  <a:schemeClr val="tx1"/>
                </a:solidFill>
                <a:latin typeface="Tahoma" panose="020B0604030504040204" pitchFamily="34" charset="0"/>
                <a:ea typeface="宋体" panose="02010600030101010101" pitchFamily="2" charset="-122"/>
              </a:rPr>
              <a:t>Provide high costs effective product, sign contract </a:t>
            </a:r>
          </a:p>
        </p:txBody>
      </p:sp>
      <p:sp>
        <p:nvSpPr>
          <p:cNvPr id="49168" name="Text Box 17"/>
          <p:cNvSpPr txBox="1">
            <a:spLocks noChangeArrowheads="1"/>
          </p:cNvSpPr>
          <p:nvPr/>
        </p:nvSpPr>
        <p:spPr bwMode="gray">
          <a:xfrm>
            <a:off x="2987675" y="4984750"/>
            <a:ext cx="3157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buClrTx/>
              <a:buFontTx/>
              <a:buNone/>
            </a:pPr>
            <a:r>
              <a:rPr kumimoji="1" lang="zh-CN" altLang="en-US" sz="1200">
                <a:solidFill>
                  <a:schemeClr val="tx1"/>
                </a:solidFill>
                <a:latin typeface="Tahoma" panose="020B0604030504040204" pitchFamily="34" charset="0"/>
                <a:ea typeface="宋体" panose="02010600030101010101" pitchFamily="2" charset="-122"/>
              </a:rPr>
              <a:t> 方案实施与过程监控</a:t>
            </a:r>
            <a:r>
              <a:rPr kumimoji="1" lang="en-US" altLang="zh-CN" sz="1200">
                <a:solidFill>
                  <a:schemeClr val="tx1"/>
                </a:solidFill>
                <a:latin typeface="Tahoma" panose="020B0604030504040204" pitchFamily="34" charset="0"/>
                <a:ea typeface="宋体" panose="02010600030101010101" pitchFamily="2" charset="-122"/>
              </a:rPr>
              <a:t>Execute the scheme and monitor the quality of the process</a:t>
            </a:r>
          </a:p>
        </p:txBody>
      </p:sp>
      <p:sp>
        <p:nvSpPr>
          <p:cNvPr id="49169" name="Text Box 18"/>
          <p:cNvSpPr txBox="1">
            <a:spLocks noChangeArrowheads="1"/>
          </p:cNvSpPr>
          <p:nvPr/>
        </p:nvSpPr>
        <p:spPr bwMode="gray">
          <a:xfrm>
            <a:off x="4067175" y="5713413"/>
            <a:ext cx="3411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buClrTx/>
              <a:buFontTx/>
              <a:buNone/>
            </a:pPr>
            <a:r>
              <a:rPr kumimoji="1" lang="zh-CN" altLang="en-US" sz="1200">
                <a:solidFill>
                  <a:schemeClr val="tx1"/>
                </a:solidFill>
                <a:latin typeface="Tahoma" panose="020B0604030504040204" pitchFamily="34" charset="0"/>
                <a:ea typeface="宋体" panose="02010600030101010101" pitchFamily="2" charset="-122"/>
              </a:rPr>
              <a:t> 结案，满意度测量，并改进咨询过程</a:t>
            </a:r>
            <a:r>
              <a:rPr kumimoji="1" lang="en-US" altLang="zh-CN" sz="1200">
                <a:solidFill>
                  <a:schemeClr val="tx1"/>
                </a:solidFill>
                <a:latin typeface="Tahoma" panose="020B0604030504040204" pitchFamily="34" charset="0"/>
                <a:ea typeface="宋体" panose="02010600030101010101" pitchFamily="2" charset="-122"/>
              </a:rPr>
              <a:t>Measure the satisfaction and improve the next project.</a:t>
            </a:r>
          </a:p>
        </p:txBody>
      </p:sp>
      <p:cxnSp>
        <p:nvCxnSpPr>
          <p:cNvPr id="49170" name="AutoShape 19"/>
          <p:cNvCxnSpPr>
            <a:cxnSpLocks noChangeShapeType="1"/>
            <a:stCxn id="49155" idx="3"/>
            <a:endCxn id="49165" idx="0"/>
          </p:cNvCxnSpPr>
          <p:nvPr/>
        </p:nvCxnSpPr>
        <p:spPr bwMode="gray">
          <a:xfrm rot="5400000">
            <a:off x="2081212" y="2705101"/>
            <a:ext cx="227013" cy="715962"/>
          </a:xfrm>
          <a:prstGeom prst="bentConnector3">
            <a:avLst>
              <a:gd name="adj1" fmla="val 50000"/>
            </a:avLst>
          </a:prstGeom>
          <a:noFill/>
          <a:ln w="9525">
            <a:solidFill>
              <a:srgbClr val="1C1C1C"/>
            </a:solidFill>
            <a:miter lim="800000"/>
            <a:headEnd/>
            <a:tailEnd/>
          </a:ln>
          <a:extLst>
            <a:ext uri="{909E8E84-426E-40DD-AFC4-6F175D3DCCD1}">
              <a14:hiddenFill xmlns:a14="http://schemas.microsoft.com/office/drawing/2010/main">
                <a:noFill/>
              </a14:hiddenFill>
            </a:ext>
          </a:extLst>
        </p:spPr>
      </p:cxnSp>
      <p:cxnSp>
        <p:nvCxnSpPr>
          <p:cNvPr id="49171" name="AutoShape 20"/>
          <p:cNvCxnSpPr>
            <a:cxnSpLocks noChangeShapeType="1"/>
            <a:stCxn id="49156" idx="3"/>
            <a:endCxn id="49166" idx="0"/>
          </p:cNvCxnSpPr>
          <p:nvPr/>
        </p:nvCxnSpPr>
        <p:spPr bwMode="gray">
          <a:xfrm rot="5400000">
            <a:off x="3021806" y="3159919"/>
            <a:ext cx="347663" cy="777875"/>
          </a:xfrm>
          <a:prstGeom prst="bentConnector3">
            <a:avLst>
              <a:gd name="adj1" fmla="val 50000"/>
            </a:avLst>
          </a:prstGeom>
          <a:noFill/>
          <a:ln w="9525">
            <a:solidFill>
              <a:srgbClr val="1C1C1C"/>
            </a:solidFill>
            <a:miter lim="800000"/>
            <a:headEnd/>
            <a:tailEnd/>
          </a:ln>
          <a:extLst>
            <a:ext uri="{909E8E84-426E-40DD-AFC4-6F175D3DCCD1}">
              <a14:hiddenFill xmlns:a14="http://schemas.microsoft.com/office/drawing/2010/main">
                <a:noFill/>
              </a14:hiddenFill>
            </a:ext>
          </a:extLst>
        </p:spPr>
      </p:cxnSp>
      <p:cxnSp>
        <p:nvCxnSpPr>
          <p:cNvPr id="49172" name="AutoShape 21"/>
          <p:cNvCxnSpPr>
            <a:cxnSpLocks noChangeShapeType="1"/>
            <a:stCxn id="49157" idx="3"/>
            <a:endCxn id="49167" idx="0"/>
          </p:cNvCxnSpPr>
          <p:nvPr/>
        </p:nvCxnSpPr>
        <p:spPr bwMode="gray">
          <a:xfrm rot="5400000">
            <a:off x="3650457" y="3269456"/>
            <a:ext cx="496888" cy="1673225"/>
          </a:xfrm>
          <a:prstGeom prst="bentConnector3">
            <a:avLst>
              <a:gd name="adj1" fmla="val 50000"/>
            </a:avLst>
          </a:prstGeom>
          <a:noFill/>
          <a:ln w="9525">
            <a:solidFill>
              <a:srgbClr val="1C1C1C"/>
            </a:solidFill>
            <a:miter lim="800000"/>
            <a:headEnd/>
            <a:tailEnd/>
          </a:ln>
          <a:extLst>
            <a:ext uri="{909E8E84-426E-40DD-AFC4-6F175D3DCCD1}">
              <a14:hiddenFill xmlns:a14="http://schemas.microsoft.com/office/drawing/2010/main">
                <a:noFill/>
              </a14:hiddenFill>
            </a:ext>
          </a:extLst>
        </p:spPr>
      </p:cxnSp>
      <p:cxnSp>
        <p:nvCxnSpPr>
          <p:cNvPr id="49173" name="AutoShape 22"/>
          <p:cNvCxnSpPr>
            <a:cxnSpLocks noChangeShapeType="1"/>
            <a:stCxn id="49159" idx="3"/>
            <a:endCxn id="49168" idx="0"/>
          </p:cNvCxnSpPr>
          <p:nvPr/>
        </p:nvCxnSpPr>
        <p:spPr bwMode="gray">
          <a:xfrm rot="5400000">
            <a:off x="5035550" y="3948113"/>
            <a:ext cx="568325" cy="1504950"/>
          </a:xfrm>
          <a:prstGeom prst="bentConnector3">
            <a:avLst>
              <a:gd name="adj1" fmla="val 50000"/>
            </a:avLst>
          </a:prstGeom>
          <a:noFill/>
          <a:ln w="9525">
            <a:solidFill>
              <a:srgbClr val="1C1C1C"/>
            </a:solidFill>
            <a:miter lim="800000"/>
            <a:headEnd/>
            <a:tailEnd/>
          </a:ln>
          <a:extLst>
            <a:ext uri="{909E8E84-426E-40DD-AFC4-6F175D3DCCD1}">
              <a14:hiddenFill xmlns:a14="http://schemas.microsoft.com/office/drawing/2010/main">
                <a:noFill/>
              </a14:hiddenFill>
            </a:ext>
          </a:extLst>
        </p:spPr>
      </p:cxnSp>
      <p:cxnSp>
        <p:nvCxnSpPr>
          <p:cNvPr id="49174" name="AutoShape 23"/>
          <p:cNvCxnSpPr>
            <a:cxnSpLocks noChangeShapeType="1"/>
            <a:stCxn id="49158" idx="3"/>
            <a:endCxn id="49169" idx="0"/>
          </p:cNvCxnSpPr>
          <p:nvPr/>
        </p:nvCxnSpPr>
        <p:spPr bwMode="gray">
          <a:xfrm rot="5400000">
            <a:off x="6278563" y="4502150"/>
            <a:ext cx="706438" cy="1716087"/>
          </a:xfrm>
          <a:prstGeom prst="bentConnector3">
            <a:avLst>
              <a:gd name="adj1" fmla="val 50000"/>
            </a:avLst>
          </a:prstGeom>
          <a:noFill/>
          <a:ln w="9525">
            <a:solidFill>
              <a:srgbClr val="1C1C1C"/>
            </a:solidFill>
            <a:miter lim="800000"/>
            <a:headEnd/>
            <a:tailEnd/>
          </a:ln>
          <a:extLst>
            <a:ext uri="{909E8E84-426E-40DD-AFC4-6F175D3DCCD1}">
              <a14:hiddenFill xmlns:a14="http://schemas.microsoft.com/office/drawing/2010/main">
                <a:noFill/>
              </a14:hiddenFill>
            </a:ext>
          </a:extLst>
        </p:spPr>
      </p:cxnSp>
      <p:sp>
        <p:nvSpPr>
          <p:cNvPr id="53" name="AutoShape 24"/>
          <p:cNvSpPr>
            <a:spLocks noChangeArrowheads="1"/>
          </p:cNvSpPr>
          <p:nvPr/>
        </p:nvSpPr>
        <p:spPr bwMode="gray">
          <a:xfrm>
            <a:off x="7175500" y="2455863"/>
            <a:ext cx="630238" cy="1927225"/>
          </a:xfrm>
          <a:prstGeom prst="can">
            <a:avLst>
              <a:gd name="adj" fmla="val 27960"/>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54" name="AutoShape 25"/>
          <p:cNvSpPr>
            <a:spLocks noChangeArrowheads="1"/>
          </p:cNvSpPr>
          <p:nvPr/>
        </p:nvSpPr>
        <p:spPr bwMode="gray">
          <a:xfrm>
            <a:off x="5824538" y="2452688"/>
            <a:ext cx="495300" cy="1597025"/>
          </a:xfrm>
          <a:prstGeom prst="can">
            <a:avLst>
              <a:gd name="adj" fmla="val 27452"/>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2" name="AutoShape 26"/>
          <p:cNvSpPr>
            <a:spLocks noChangeArrowheads="1"/>
          </p:cNvSpPr>
          <p:nvPr/>
        </p:nvSpPr>
        <p:spPr bwMode="gray">
          <a:xfrm>
            <a:off x="4535488" y="2449513"/>
            <a:ext cx="400050" cy="1169987"/>
          </a:xfrm>
          <a:prstGeom prst="can">
            <a:avLst>
              <a:gd name="adj" fmla="val 28244"/>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3" name="AutoShape 27"/>
          <p:cNvSpPr>
            <a:spLocks noChangeArrowheads="1"/>
          </p:cNvSpPr>
          <p:nvPr/>
        </p:nvSpPr>
        <p:spPr bwMode="gray">
          <a:xfrm>
            <a:off x="3436938" y="2457450"/>
            <a:ext cx="295275" cy="766763"/>
          </a:xfrm>
          <a:prstGeom prst="can">
            <a:avLst>
              <a:gd name="adj" fmla="val 23708"/>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4" name="AutoShape 28"/>
          <p:cNvSpPr>
            <a:spLocks noChangeArrowheads="1"/>
          </p:cNvSpPr>
          <p:nvPr/>
        </p:nvSpPr>
        <p:spPr bwMode="gray">
          <a:xfrm>
            <a:off x="2427288" y="2459038"/>
            <a:ext cx="252412" cy="398462"/>
          </a:xfrm>
          <a:prstGeom prst="can">
            <a:avLst>
              <a:gd name="adj" fmla="val 26800"/>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defRPr/>
            </a:pPr>
            <a:endParaRPr lang="zh-CN" altLang="en-US" sz="1200">
              <a:ea typeface="宋体" panose="02010600030101010101" pitchFamily="2" charset="-122"/>
            </a:endParaRPr>
          </a:p>
        </p:txBody>
      </p:sp>
      <p:sp>
        <p:nvSpPr>
          <p:cNvPr id="65" name="直角上箭头 64"/>
          <p:cNvSpPr/>
          <p:nvPr/>
        </p:nvSpPr>
        <p:spPr bwMode="auto">
          <a:xfrm flipH="1">
            <a:off x="682873" y="2350120"/>
            <a:ext cx="6624637" cy="3959225"/>
          </a:xfrm>
          <a:prstGeom prst="bentUpArrow">
            <a:avLst>
              <a:gd name="adj1" fmla="val 2588"/>
              <a:gd name="adj2" fmla="val 2983"/>
              <a:gd name="adj3" fmla="val 12376"/>
            </a:avLst>
          </a:prstGeom>
          <a:gradFill flip="none" rotWithShape="1">
            <a:gsLst>
              <a:gs pos="0">
                <a:srgbClr val="FF66CC"/>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rgbClr val="0000FF"/>
            </a:solidFill>
            <a:prstDash val="solid"/>
            <a:miter lim="800000"/>
            <a:headEnd type="none" w="med" len="med"/>
            <a:tailEnd type="none" w="med" len="med"/>
          </a:ln>
          <a:effectLst/>
        </p:spPr>
        <p:txBody>
          <a:bodyPr wrap="none"/>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6" name="图文框 65"/>
          <p:cNvSpPr/>
          <p:nvPr/>
        </p:nvSpPr>
        <p:spPr bwMode="auto">
          <a:xfrm>
            <a:off x="935831" y="5251127"/>
            <a:ext cx="1223963" cy="863600"/>
          </a:xfrm>
          <a:prstGeom prst="frame">
            <a:avLst/>
          </a:prstGeom>
          <a:solidFill>
            <a:srgbClr val="DEE4E7"/>
          </a:solidFill>
          <a:ln w="9525" cap="flat" cmpd="sng" algn="ctr">
            <a:solidFill>
              <a:schemeClr val="tx1"/>
            </a:solidFill>
            <a:prstDash val="solid"/>
            <a:miter lim="800000"/>
            <a:headEnd type="none" w="med" len="med"/>
            <a:tailEnd type="none" w="med" len="med"/>
          </a:ln>
          <a:effectLst/>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defRPr/>
            </a:pPr>
            <a:r>
              <a:rPr lang="zh-CN" altLang="en-US" sz="1200" dirty="0">
                <a:solidFill>
                  <a:srgbClr val="FF0000"/>
                </a:solidFill>
                <a:ea typeface="宋体" panose="02010600030101010101" pitchFamily="2" charset="-122"/>
              </a:rPr>
              <a:t>反馈系统</a:t>
            </a:r>
            <a:r>
              <a:rPr lang="en-US" altLang="zh-CN" sz="1200" dirty="0">
                <a:solidFill>
                  <a:srgbClr val="FF0000"/>
                </a:solidFill>
                <a:ea typeface="宋体" panose="02010600030101010101" pitchFamily="2" charset="-122"/>
              </a:rPr>
              <a:t>Feedback system</a:t>
            </a:r>
          </a:p>
          <a:p>
            <a:pPr eaLnBrk="1" hangingPunct="1">
              <a:defRPr/>
            </a:pPr>
            <a:endParaRPr lang="zh-CN" altLang="en-US" sz="1200" dirty="0">
              <a:solidFill>
                <a:srgbClr val="FF0000"/>
              </a:solidFill>
              <a:ea typeface="宋体" panose="02010600030101010101" pitchFamily="2" charset="-122"/>
            </a:endParaRPr>
          </a:p>
        </p:txBody>
      </p:sp>
      <p:sp>
        <p:nvSpPr>
          <p:cNvPr id="49184"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 typeface="Wingdings" panose="05000000000000000000" pitchFamily="2" charset="2"/>
              <a:buNone/>
            </a:pPr>
            <a:r>
              <a:rPr lang="zh-CN" altLang="en-US" sz="1800" b="1">
                <a:solidFill>
                  <a:srgbClr val="0F2364"/>
                </a:solidFill>
                <a:latin typeface="黑体" panose="02010609060101010101" pitchFamily="49" charset="-122"/>
                <a:ea typeface="黑体" panose="02010609060101010101" pitchFamily="49" charset="-122"/>
              </a:rPr>
              <a:t>八贤公司整体业务流程</a:t>
            </a:r>
            <a:endParaRPr lang="en-US" altLang="ko-KR" sz="1800" b="1">
              <a:solidFill>
                <a:srgbClr val="0F2364"/>
              </a:solidFill>
              <a:latin typeface="黑体" panose="02010609060101010101" pitchFamily="49" charset="-122"/>
              <a:ea typeface="黑体" panose="02010609060101010101" pitchFamily="49" charset="-122"/>
            </a:endParaRPr>
          </a:p>
        </p:txBody>
      </p:sp>
      <p:sp>
        <p:nvSpPr>
          <p:cNvPr id="49185" name="五边形 33"/>
          <p:cNvSpPr>
            <a:spLocks noChangeArrowheads="1"/>
          </p:cNvSpPr>
          <p:nvPr/>
        </p:nvSpPr>
        <p:spPr bwMode="auto">
          <a:xfrm>
            <a:off x="285750" y="1189038"/>
            <a:ext cx="4610100" cy="325437"/>
          </a:xfrm>
          <a:prstGeom prst="homePlate">
            <a:avLst>
              <a:gd name="adj" fmla="val 49777"/>
            </a:avLst>
          </a:prstGeom>
          <a:solidFill>
            <a:srgbClr val="FFB9B3"/>
          </a:solidFill>
          <a:ln w="9525" algn="ctr">
            <a:solidFill>
              <a:schemeClr val="tx1"/>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nSpc>
                <a:spcPct val="100000"/>
              </a:lnSpc>
              <a:spcBef>
                <a:spcPct val="20000"/>
              </a:spcBef>
              <a:buClrTx/>
              <a:buFontTx/>
              <a:buNone/>
            </a:pPr>
            <a:r>
              <a:rPr lang="zh-CN" altLang="en-US">
                <a:ea typeface="宋体" panose="02010600030101010101" pitchFamily="2" charset="-122"/>
                <a:sym typeface="Wingdings" panose="05000000000000000000" pitchFamily="2" charset="2"/>
              </a:rPr>
              <a:t></a:t>
            </a:r>
            <a:r>
              <a:rPr lang="zh-CN" altLang="en-US">
                <a:ea typeface="宋体" panose="02010600030101010101" pitchFamily="2" charset="-122"/>
              </a:rPr>
              <a:t>这就是我们的</a:t>
            </a:r>
            <a:r>
              <a:rPr lang="en-US" altLang="zh-CN">
                <a:ea typeface="宋体" panose="02010600030101010101" pitchFamily="2" charset="-122"/>
              </a:rPr>
              <a:t>PDCA</a:t>
            </a:r>
            <a:r>
              <a:rPr lang="zh-CN" altLang="en-US">
                <a:ea typeface="宋体" panose="02010600030101010101" pitchFamily="2" charset="-122"/>
              </a:rPr>
              <a:t>循环</a:t>
            </a:r>
          </a:p>
        </p:txBody>
      </p:sp>
    </p:spTree>
    <p:extLst>
      <p:ext uri="{BB962C8B-B14F-4D97-AF65-F5344CB8AC3E}">
        <p14:creationId xmlns:p14="http://schemas.microsoft.com/office/powerpoint/2010/main" val="299309156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00113" y="5084763"/>
            <a:ext cx="7812087" cy="368300"/>
          </a:xfrm>
          <a:prstGeom prst="rect">
            <a:avLst/>
          </a:prstGeom>
          <a:blipFill>
            <a:blip r:embed="rId2" cstate="print"/>
            <a:tile tx="0" ty="0" sx="100000" sy="100000" flip="none" algn="tl"/>
          </a:blipFill>
          <a:ln w="9525">
            <a:solidFill>
              <a:schemeClr val="accent1">
                <a:lumMod val="60000"/>
                <a:lumOff val="40000"/>
              </a:schemeClr>
            </a:solidFill>
            <a:miter lim="800000"/>
            <a:headEnd/>
            <a:tailEnd/>
          </a:ln>
        </p:spPr>
        <p:txBody>
          <a:bodyPr/>
          <a:lstStyle/>
          <a:p>
            <a:pPr algn="ctr" eaLnBrk="1" hangingPunct="1">
              <a:spcBef>
                <a:spcPct val="20000"/>
              </a:spcBef>
              <a:buClr>
                <a:schemeClr val="folHlink"/>
              </a:buClr>
              <a:buSzPct val="60000"/>
              <a:buFont typeface="Wingdings" pitchFamily="2" charset="2"/>
              <a:buNone/>
              <a:defRPr/>
            </a:pPr>
            <a:r>
              <a:rPr lang="en-US" altLang="zh-CN" sz="1800" b="1" kern="0" dirty="0">
                <a:latin typeface="Vijaya" pitchFamily="34" charset="0"/>
                <a:cs typeface="Vijaya" pitchFamily="34" charset="0"/>
              </a:rPr>
              <a:t>Leading the consulting  technology for the automotive industry</a:t>
            </a:r>
          </a:p>
        </p:txBody>
      </p:sp>
      <p:grpSp>
        <p:nvGrpSpPr>
          <p:cNvPr id="50179" name="Group 4"/>
          <p:cNvGrpSpPr>
            <a:grpSpLocks/>
          </p:cNvGrpSpPr>
          <p:nvPr/>
        </p:nvGrpSpPr>
        <p:grpSpPr bwMode="auto">
          <a:xfrm>
            <a:off x="990600" y="2197100"/>
            <a:ext cx="7405688" cy="2744788"/>
            <a:chOff x="624" y="2208"/>
            <a:chExt cx="4665" cy="1729"/>
          </a:xfrm>
        </p:grpSpPr>
        <p:sp>
          <p:nvSpPr>
            <p:cNvPr id="50181" name="Freeform 5"/>
            <p:cNvSpPr>
              <a:spLocks/>
            </p:cNvSpPr>
            <p:nvPr/>
          </p:nvSpPr>
          <p:spPr bwMode="auto">
            <a:xfrm>
              <a:off x="624" y="2468"/>
              <a:ext cx="341" cy="250"/>
            </a:xfrm>
            <a:custGeom>
              <a:avLst/>
              <a:gdLst>
                <a:gd name="T0" fmla="*/ 340 w 341"/>
                <a:gd name="T1" fmla="*/ 30 h 250"/>
                <a:gd name="T2" fmla="*/ 311 w 341"/>
                <a:gd name="T3" fmla="*/ 20 h 250"/>
                <a:gd name="T4" fmla="*/ 282 w 341"/>
                <a:gd name="T5" fmla="*/ 20 h 250"/>
                <a:gd name="T6" fmla="*/ 260 w 341"/>
                <a:gd name="T7" fmla="*/ 15 h 250"/>
                <a:gd name="T8" fmla="*/ 238 w 341"/>
                <a:gd name="T9" fmla="*/ 15 h 250"/>
                <a:gd name="T10" fmla="*/ 202 w 341"/>
                <a:gd name="T11" fmla="*/ 15 h 250"/>
                <a:gd name="T12" fmla="*/ 188 w 341"/>
                <a:gd name="T13" fmla="*/ 5 h 250"/>
                <a:gd name="T14" fmla="*/ 173 w 341"/>
                <a:gd name="T15" fmla="*/ 5 h 250"/>
                <a:gd name="T16" fmla="*/ 151 w 341"/>
                <a:gd name="T17" fmla="*/ 5 h 250"/>
                <a:gd name="T18" fmla="*/ 151 w 341"/>
                <a:gd name="T19" fmla="*/ 0 h 250"/>
                <a:gd name="T20" fmla="*/ 137 w 341"/>
                <a:gd name="T21" fmla="*/ 0 h 250"/>
                <a:gd name="T22" fmla="*/ 101 w 341"/>
                <a:gd name="T23" fmla="*/ 5 h 250"/>
                <a:gd name="T24" fmla="*/ 86 w 341"/>
                <a:gd name="T25" fmla="*/ 10 h 250"/>
                <a:gd name="T26" fmla="*/ 65 w 341"/>
                <a:gd name="T27" fmla="*/ 15 h 250"/>
                <a:gd name="T28" fmla="*/ 28 w 341"/>
                <a:gd name="T29" fmla="*/ 30 h 250"/>
                <a:gd name="T30" fmla="*/ 7 w 341"/>
                <a:gd name="T31" fmla="*/ 40 h 250"/>
                <a:gd name="T32" fmla="*/ 35 w 341"/>
                <a:gd name="T33" fmla="*/ 65 h 250"/>
                <a:gd name="T34" fmla="*/ 65 w 341"/>
                <a:gd name="T35" fmla="*/ 76 h 250"/>
                <a:gd name="T36" fmla="*/ 72 w 341"/>
                <a:gd name="T37" fmla="*/ 91 h 250"/>
                <a:gd name="T38" fmla="*/ 50 w 341"/>
                <a:gd name="T39" fmla="*/ 91 h 250"/>
                <a:gd name="T40" fmla="*/ 35 w 341"/>
                <a:gd name="T41" fmla="*/ 81 h 250"/>
                <a:gd name="T42" fmla="*/ 14 w 341"/>
                <a:gd name="T43" fmla="*/ 86 h 250"/>
                <a:gd name="T44" fmla="*/ 0 w 341"/>
                <a:gd name="T45" fmla="*/ 97 h 250"/>
                <a:gd name="T46" fmla="*/ 14 w 341"/>
                <a:gd name="T47" fmla="*/ 117 h 250"/>
                <a:gd name="T48" fmla="*/ 57 w 341"/>
                <a:gd name="T49" fmla="*/ 111 h 250"/>
                <a:gd name="T50" fmla="*/ 79 w 341"/>
                <a:gd name="T51" fmla="*/ 117 h 250"/>
                <a:gd name="T52" fmla="*/ 72 w 341"/>
                <a:gd name="T53" fmla="*/ 142 h 250"/>
                <a:gd name="T54" fmla="*/ 50 w 341"/>
                <a:gd name="T55" fmla="*/ 137 h 250"/>
                <a:gd name="T56" fmla="*/ 22 w 341"/>
                <a:gd name="T57" fmla="*/ 147 h 250"/>
                <a:gd name="T58" fmla="*/ 14 w 341"/>
                <a:gd name="T59" fmla="*/ 162 h 250"/>
                <a:gd name="T60" fmla="*/ 28 w 341"/>
                <a:gd name="T61" fmla="*/ 183 h 250"/>
                <a:gd name="T62" fmla="*/ 50 w 341"/>
                <a:gd name="T63" fmla="*/ 183 h 250"/>
                <a:gd name="T64" fmla="*/ 65 w 341"/>
                <a:gd name="T65" fmla="*/ 197 h 250"/>
                <a:gd name="T66" fmla="*/ 79 w 341"/>
                <a:gd name="T67" fmla="*/ 197 h 250"/>
                <a:gd name="T68" fmla="*/ 101 w 341"/>
                <a:gd name="T69" fmla="*/ 203 h 250"/>
                <a:gd name="T70" fmla="*/ 123 w 341"/>
                <a:gd name="T71" fmla="*/ 203 h 250"/>
                <a:gd name="T72" fmla="*/ 108 w 341"/>
                <a:gd name="T73" fmla="*/ 223 h 250"/>
                <a:gd name="T74" fmla="*/ 86 w 341"/>
                <a:gd name="T75" fmla="*/ 228 h 250"/>
                <a:gd name="T76" fmla="*/ 50 w 341"/>
                <a:gd name="T77" fmla="*/ 238 h 250"/>
                <a:gd name="T78" fmla="*/ 35 w 341"/>
                <a:gd name="T79" fmla="*/ 249 h 250"/>
                <a:gd name="T80" fmla="*/ 86 w 341"/>
                <a:gd name="T81" fmla="*/ 249 h 250"/>
                <a:gd name="T82" fmla="*/ 130 w 341"/>
                <a:gd name="T83" fmla="*/ 238 h 250"/>
                <a:gd name="T84" fmla="*/ 151 w 341"/>
                <a:gd name="T85" fmla="*/ 218 h 250"/>
                <a:gd name="T86" fmla="*/ 173 w 341"/>
                <a:gd name="T87" fmla="*/ 203 h 250"/>
                <a:gd name="T88" fmla="*/ 173 w 341"/>
                <a:gd name="T89" fmla="*/ 183 h 250"/>
                <a:gd name="T90" fmla="*/ 181 w 341"/>
                <a:gd name="T91" fmla="*/ 183 h 250"/>
                <a:gd name="T92" fmla="*/ 202 w 341"/>
                <a:gd name="T93" fmla="*/ 187 h 250"/>
                <a:gd name="T94" fmla="*/ 238 w 341"/>
                <a:gd name="T95" fmla="*/ 177 h 250"/>
                <a:gd name="T96" fmla="*/ 253 w 341"/>
                <a:gd name="T97" fmla="*/ 168 h 250"/>
                <a:gd name="T98" fmla="*/ 282 w 341"/>
                <a:gd name="T99" fmla="*/ 177 h 250"/>
                <a:gd name="T100" fmla="*/ 325 w 341"/>
                <a:gd name="T101" fmla="*/ 183 h 250"/>
                <a:gd name="T102" fmla="*/ 340 w 341"/>
                <a:gd name="T103" fmla="*/ 183 h 250"/>
                <a:gd name="T104" fmla="*/ 340 w 341"/>
                <a:gd name="T105" fmla="*/ 25 h 250"/>
                <a:gd name="T106" fmla="*/ 340 w 341"/>
                <a:gd name="T107" fmla="*/ 30 h 2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1"/>
                <a:gd name="T163" fmla="*/ 0 h 250"/>
                <a:gd name="T164" fmla="*/ 341 w 341"/>
                <a:gd name="T165" fmla="*/ 250 h 2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1" h="250">
                  <a:moveTo>
                    <a:pt x="340" y="30"/>
                  </a:moveTo>
                  <a:lnTo>
                    <a:pt x="311" y="20"/>
                  </a:lnTo>
                  <a:lnTo>
                    <a:pt x="282" y="20"/>
                  </a:lnTo>
                  <a:lnTo>
                    <a:pt x="260" y="15"/>
                  </a:lnTo>
                  <a:lnTo>
                    <a:pt x="238" y="15"/>
                  </a:lnTo>
                  <a:lnTo>
                    <a:pt x="202" y="15"/>
                  </a:lnTo>
                  <a:lnTo>
                    <a:pt x="188" y="5"/>
                  </a:lnTo>
                  <a:lnTo>
                    <a:pt x="173" y="5"/>
                  </a:lnTo>
                  <a:lnTo>
                    <a:pt x="151" y="5"/>
                  </a:lnTo>
                  <a:lnTo>
                    <a:pt x="151" y="0"/>
                  </a:lnTo>
                  <a:lnTo>
                    <a:pt x="137" y="0"/>
                  </a:lnTo>
                  <a:lnTo>
                    <a:pt x="101" y="5"/>
                  </a:lnTo>
                  <a:lnTo>
                    <a:pt x="86" y="10"/>
                  </a:lnTo>
                  <a:lnTo>
                    <a:pt x="65" y="15"/>
                  </a:lnTo>
                  <a:lnTo>
                    <a:pt x="28" y="30"/>
                  </a:lnTo>
                  <a:lnTo>
                    <a:pt x="7" y="40"/>
                  </a:lnTo>
                  <a:lnTo>
                    <a:pt x="35" y="65"/>
                  </a:lnTo>
                  <a:lnTo>
                    <a:pt x="65" y="76"/>
                  </a:lnTo>
                  <a:lnTo>
                    <a:pt x="72" y="91"/>
                  </a:lnTo>
                  <a:lnTo>
                    <a:pt x="50" y="91"/>
                  </a:lnTo>
                  <a:lnTo>
                    <a:pt x="35" y="81"/>
                  </a:lnTo>
                  <a:lnTo>
                    <a:pt x="14" y="86"/>
                  </a:lnTo>
                  <a:lnTo>
                    <a:pt x="0" y="97"/>
                  </a:lnTo>
                  <a:lnTo>
                    <a:pt x="14" y="117"/>
                  </a:lnTo>
                  <a:lnTo>
                    <a:pt x="57" y="111"/>
                  </a:lnTo>
                  <a:lnTo>
                    <a:pt x="79" y="117"/>
                  </a:lnTo>
                  <a:lnTo>
                    <a:pt x="72" y="142"/>
                  </a:lnTo>
                  <a:lnTo>
                    <a:pt x="50" y="137"/>
                  </a:lnTo>
                  <a:lnTo>
                    <a:pt x="22" y="147"/>
                  </a:lnTo>
                  <a:lnTo>
                    <a:pt x="14" y="162"/>
                  </a:lnTo>
                  <a:lnTo>
                    <a:pt x="28" y="183"/>
                  </a:lnTo>
                  <a:lnTo>
                    <a:pt x="50" y="183"/>
                  </a:lnTo>
                  <a:lnTo>
                    <a:pt x="65" y="197"/>
                  </a:lnTo>
                  <a:lnTo>
                    <a:pt x="79" y="197"/>
                  </a:lnTo>
                  <a:lnTo>
                    <a:pt x="101" y="203"/>
                  </a:lnTo>
                  <a:lnTo>
                    <a:pt x="123" y="203"/>
                  </a:lnTo>
                  <a:lnTo>
                    <a:pt x="108" y="223"/>
                  </a:lnTo>
                  <a:lnTo>
                    <a:pt x="86" y="228"/>
                  </a:lnTo>
                  <a:lnTo>
                    <a:pt x="50" y="238"/>
                  </a:lnTo>
                  <a:lnTo>
                    <a:pt x="35" y="249"/>
                  </a:lnTo>
                  <a:lnTo>
                    <a:pt x="86" y="249"/>
                  </a:lnTo>
                  <a:lnTo>
                    <a:pt x="130" y="238"/>
                  </a:lnTo>
                  <a:lnTo>
                    <a:pt x="151" y="218"/>
                  </a:lnTo>
                  <a:lnTo>
                    <a:pt x="173" y="203"/>
                  </a:lnTo>
                  <a:lnTo>
                    <a:pt x="173" y="183"/>
                  </a:lnTo>
                  <a:lnTo>
                    <a:pt x="181" y="183"/>
                  </a:lnTo>
                  <a:lnTo>
                    <a:pt x="202" y="187"/>
                  </a:lnTo>
                  <a:lnTo>
                    <a:pt x="238" y="177"/>
                  </a:lnTo>
                  <a:lnTo>
                    <a:pt x="253" y="168"/>
                  </a:lnTo>
                  <a:lnTo>
                    <a:pt x="282" y="177"/>
                  </a:lnTo>
                  <a:lnTo>
                    <a:pt x="325" y="183"/>
                  </a:lnTo>
                  <a:lnTo>
                    <a:pt x="340" y="183"/>
                  </a:lnTo>
                  <a:lnTo>
                    <a:pt x="340" y="25"/>
                  </a:lnTo>
                  <a:lnTo>
                    <a:pt x="340" y="3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82" name="Freeform 6"/>
            <p:cNvSpPr>
              <a:spLocks/>
            </p:cNvSpPr>
            <p:nvPr/>
          </p:nvSpPr>
          <p:spPr bwMode="auto">
            <a:xfrm>
              <a:off x="962" y="2462"/>
              <a:ext cx="776" cy="349"/>
            </a:xfrm>
            <a:custGeom>
              <a:avLst/>
              <a:gdLst>
                <a:gd name="T0" fmla="*/ 0 w 776"/>
                <a:gd name="T1" fmla="*/ 179 h 349"/>
                <a:gd name="T2" fmla="*/ 44 w 776"/>
                <a:gd name="T3" fmla="*/ 189 h 349"/>
                <a:gd name="T4" fmla="*/ 65 w 776"/>
                <a:gd name="T5" fmla="*/ 209 h 349"/>
                <a:gd name="T6" fmla="*/ 94 w 776"/>
                <a:gd name="T7" fmla="*/ 214 h 349"/>
                <a:gd name="T8" fmla="*/ 109 w 776"/>
                <a:gd name="T9" fmla="*/ 230 h 349"/>
                <a:gd name="T10" fmla="*/ 131 w 776"/>
                <a:gd name="T11" fmla="*/ 245 h 349"/>
                <a:gd name="T12" fmla="*/ 131 w 776"/>
                <a:gd name="T13" fmla="*/ 270 h 349"/>
                <a:gd name="T14" fmla="*/ 153 w 776"/>
                <a:gd name="T15" fmla="*/ 291 h 349"/>
                <a:gd name="T16" fmla="*/ 168 w 776"/>
                <a:gd name="T17" fmla="*/ 312 h 349"/>
                <a:gd name="T18" fmla="*/ 190 w 776"/>
                <a:gd name="T19" fmla="*/ 322 h 349"/>
                <a:gd name="T20" fmla="*/ 211 w 776"/>
                <a:gd name="T21" fmla="*/ 332 h 349"/>
                <a:gd name="T22" fmla="*/ 241 w 776"/>
                <a:gd name="T23" fmla="*/ 348 h 349"/>
                <a:gd name="T24" fmla="*/ 591 w 776"/>
                <a:gd name="T25" fmla="*/ 348 h 349"/>
                <a:gd name="T26" fmla="*/ 599 w 776"/>
                <a:gd name="T27" fmla="*/ 209 h 349"/>
                <a:gd name="T28" fmla="*/ 599 w 776"/>
                <a:gd name="T29" fmla="*/ 189 h 349"/>
                <a:gd name="T30" fmla="*/ 613 w 776"/>
                <a:gd name="T31" fmla="*/ 169 h 349"/>
                <a:gd name="T32" fmla="*/ 636 w 776"/>
                <a:gd name="T33" fmla="*/ 148 h 349"/>
                <a:gd name="T34" fmla="*/ 650 w 776"/>
                <a:gd name="T35" fmla="*/ 143 h 349"/>
                <a:gd name="T36" fmla="*/ 665 w 776"/>
                <a:gd name="T37" fmla="*/ 138 h 349"/>
                <a:gd name="T38" fmla="*/ 687 w 776"/>
                <a:gd name="T39" fmla="*/ 128 h 349"/>
                <a:gd name="T40" fmla="*/ 687 w 776"/>
                <a:gd name="T41" fmla="*/ 112 h 349"/>
                <a:gd name="T42" fmla="*/ 672 w 776"/>
                <a:gd name="T43" fmla="*/ 102 h 349"/>
                <a:gd name="T44" fmla="*/ 687 w 776"/>
                <a:gd name="T45" fmla="*/ 107 h 349"/>
                <a:gd name="T46" fmla="*/ 709 w 776"/>
                <a:gd name="T47" fmla="*/ 97 h 349"/>
                <a:gd name="T48" fmla="*/ 716 w 776"/>
                <a:gd name="T49" fmla="*/ 92 h 349"/>
                <a:gd name="T50" fmla="*/ 738 w 776"/>
                <a:gd name="T51" fmla="*/ 97 h 349"/>
                <a:gd name="T52" fmla="*/ 752 w 776"/>
                <a:gd name="T53" fmla="*/ 92 h 349"/>
                <a:gd name="T54" fmla="*/ 775 w 776"/>
                <a:gd name="T55" fmla="*/ 82 h 349"/>
                <a:gd name="T56" fmla="*/ 767 w 776"/>
                <a:gd name="T57" fmla="*/ 71 h 349"/>
                <a:gd name="T58" fmla="*/ 767 w 776"/>
                <a:gd name="T59" fmla="*/ 40 h 349"/>
                <a:gd name="T60" fmla="*/ 738 w 776"/>
                <a:gd name="T61" fmla="*/ 40 h 349"/>
                <a:gd name="T62" fmla="*/ 723 w 776"/>
                <a:gd name="T63" fmla="*/ 66 h 349"/>
                <a:gd name="T64" fmla="*/ 709 w 776"/>
                <a:gd name="T65" fmla="*/ 77 h 349"/>
                <a:gd name="T66" fmla="*/ 694 w 776"/>
                <a:gd name="T67" fmla="*/ 61 h 349"/>
                <a:gd name="T68" fmla="*/ 687 w 776"/>
                <a:gd name="T69" fmla="*/ 40 h 349"/>
                <a:gd name="T70" fmla="*/ 680 w 776"/>
                <a:gd name="T71" fmla="*/ 61 h 349"/>
                <a:gd name="T72" fmla="*/ 658 w 776"/>
                <a:gd name="T73" fmla="*/ 46 h 349"/>
                <a:gd name="T74" fmla="*/ 643 w 776"/>
                <a:gd name="T75" fmla="*/ 35 h 349"/>
                <a:gd name="T76" fmla="*/ 650 w 776"/>
                <a:gd name="T77" fmla="*/ 25 h 349"/>
                <a:gd name="T78" fmla="*/ 621 w 776"/>
                <a:gd name="T79" fmla="*/ 5 h 349"/>
                <a:gd name="T80" fmla="*/ 599 w 776"/>
                <a:gd name="T81" fmla="*/ 0 h 349"/>
                <a:gd name="T82" fmla="*/ 584 w 776"/>
                <a:gd name="T83" fmla="*/ 15 h 349"/>
                <a:gd name="T84" fmla="*/ 606 w 776"/>
                <a:gd name="T85" fmla="*/ 25 h 349"/>
                <a:gd name="T86" fmla="*/ 621 w 776"/>
                <a:gd name="T87" fmla="*/ 40 h 349"/>
                <a:gd name="T88" fmla="*/ 591 w 776"/>
                <a:gd name="T89" fmla="*/ 61 h 349"/>
                <a:gd name="T90" fmla="*/ 591 w 776"/>
                <a:gd name="T91" fmla="*/ 77 h 349"/>
                <a:gd name="T92" fmla="*/ 578 w 776"/>
                <a:gd name="T93" fmla="*/ 77 h 349"/>
                <a:gd name="T94" fmla="*/ 563 w 776"/>
                <a:gd name="T95" fmla="*/ 66 h 349"/>
                <a:gd name="T96" fmla="*/ 548 w 776"/>
                <a:gd name="T97" fmla="*/ 71 h 349"/>
                <a:gd name="T98" fmla="*/ 511 w 776"/>
                <a:gd name="T99" fmla="*/ 71 h 349"/>
                <a:gd name="T100" fmla="*/ 482 w 776"/>
                <a:gd name="T101" fmla="*/ 61 h 349"/>
                <a:gd name="T102" fmla="*/ 460 w 776"/>
                <a:gd name="T103" fmla="*/ 51 h 349"/>
                <a:gd name="T104" fmla="*/ 460 w 776"/>
                <a:gd name="T105" fmla="*/ 189 h 349"/>
                <a:gd name="T106" fmla="*/ 22 w 776"/>
                <a:gd name="T107" fmla="*/ 179 h 349"/>
                <a:gd name="T108" fmla="*/ 0 w 776"/>
                <a:gd name="T109" fmla="*/ 179 h 3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6"/>
                <a:gd name="T166" fmla="*/ 0 h 349"/>
                <a:gd name="T167" fmla="*/ 776 w 776"/>
                <a:gd name="T168" fmla="*/ 349 h 3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6" h="349">
                  <a:moveTo>
                    <a:pt x="0" y="179"/>
                  </a:moveTo>
                  <a:lnTo>
                    <a:pt x="44" y="189"/>
                  </a:lnTo>
                  <a:lnTo>
                    <a:pt x="65" y="209"/>
                  </a:lnTo>
                  <a:lnTo>
                    <a:pt x="94" y="214"/>
                  </a:lnTo>
                  <a:lnTo>
                    <a:pt x="109" y="230"/>
                  </a:lnTo>
                  <a:lnTo>
                    <a:pt x="131" y="245"/>
                  </a:lnTo>
                  <a:lnTo>
                    <a:pt x="131" y="270"/>
                  </a:lnTo>
                  <a:lnTo>
                    <a:pt x="153" y="291"/>
                  </a:lnTo>
                  <a:lnTo>
                    <a:pt x="168" y="312"/>
                  </a:lnTo>
                  <a:lnTo>
                    <a:pt x="190" y="322"/>
                  </a:lnTo>
                  <a:lnTo>
                    <a:pt x="211" y="332"/>
                  </a:lnTo>
                  <a:lnTo>
                    <a:pt x="241" y="348"/>
                  </a:lnTo>
                  <a:lnTo>
                    <a:pt x="591" y="348"/>
                  </a:lnTo>
                  <a:lnTo>
                    <a:pt x="599" y="209"/>
                  </a:lnTo>
                  <a:lnTo>
                    <a:pt x="599" y="189"/>
                  </a:lnTo>
                  <a:lnTo>
                    <a:pt x="613" y="169"/>
                  </a:lnTo>
                  <a:lnTo>
                    <a:pt x="636" y="148"/>
                  </a:lnTo>
                  <a:lnTo>
                    <a:pt x="650" y="143"/>
                  </a:lnTo>
                  <a:lnTo>
                    <a:pt x="665" y="138"/>
                  </a:lnTo>
                  <a:lnTo>
                    <a:pt x="687" y="128"/>
                  </a:lnTo>
                  <a:lnTo>
                    <a:pt x="687" y="112"/>
                  </a:lnTo>
                  <a:lnTo>
                    <a:pt x="672" y="102"/>
                  </a:lnTo>
                  <a:lnTo>
                    <a:pt x="687" y="107"/>
                  </a:lnTo>
                  <a:lnTo>
                    <a:pt x="709" y="97"/>
                  </a:lnTo>
                  <a:lnTo>
                    <a:pt x="716" y="92"/>
                  </a:lnTo>
                  <a:lnTo>
                    <a:pt x="738" y="97"/>
                  </a:lnTo>
                  <a:lnTo>
                    <a:pt x="752" y="92"/>
                  </a:lnTo>
                  <a:lnTo>
                    <a:pt x="775" y="82"/>
                  </a:lnTo>
                  <a:lnTo>
                    <a:pt x="767" y="71"/>
                  </a:lnTo>
                  <a:lnTo>
                    <a:pt x="767" y="40"/>
                  </a:lnTo>
                  <a:lnTo>
                    <a:pt x="738" y="40"/>
                  </a:lnTo>
                  <a:lnTo>
                    <a:pt x="723" y="66"/>
                  </a:lnTo>
                  <a:lnTo>
                    <a:pt x="709" y="77"/>
                  </a:lnTo>
                  <a:lnTo>
                    <a:pt x="694" y="61"/>
                  </a:lnTo>
                  <a:lnTo>
                    <a:pt x="687" y="40"/>
                  </a:lnTo>
                  <a:lnTo>
                    <a:pt x="680" y="61"/>
                  </a:lnTo>
                  <a:lnTo>
                    <a:pt x="658" y="46"/>
                  </a:lnTo>
                  <a:lnTo>
                    <a:pt x="643" y="35"/>
                  </a:lnTo>
                  <a:lnTo>
                    <a:pt x="650" y="25"/>
                  </a:lnTo>
                  <a:lnTo>
                    <a:pt x="621" y="5"/>
                  </a:lnTo>
                  <a:lnTo>
                    <a:pt x="599" y="0"/>
                  </a:lnTo>
                  <a:lnTo>
                    <a:pt x="584" y="15"/>
                  </a:lnTo>
                  <a:lnTo>
                    <a:pt x="606" y="25"/>
                  </a:lnTo>
                  <a:lnTo>
                    <a:pt x="621" y="40"/>
                  </a:lnTo>
                  <a:lnTo>
                    <a:pt x="591" y="61"/>
                  </a:lnTo>
                  <a:lnTo>
                    <a:pt x="591" y="77"/>
                  </a:lnTo>
                  <a:lnTo>
                    <a:pt x="578" y="77"/>
                  </a:lnTo>
                  <a:lnTo>
                    <a:pt x="563" y="66"/>
                  </a:lnTo>
                  <a:lnTo>
                    <a:pt x="548" y="71"/>
                  </a:lnTo>
                  <a:lnTo>
                    <a:pt x="511" y="71"/>
                  </a:lnTo>
                  <a:lnTo>
                    <a:pt x="482" y="61"/>
                  </a:lnTo>
                  <a:lnTo>
                    <a:pt x="460" y="51"/>
                  </a:lnTo>
                  <a:lnTo>
                    <a:pt x="460" y="189"/>
                  </a:lnTo>
                  <a:lnTo>
                    <a:pt x="22" y="179"/>
                  </a:lnTo>
                  <a:lnTo>
                    <a:pt x="0" y="17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83" name="Freeform 7"/>
            <p:cNvSpPr>
              <a:spLocks/>
            </p:cNvSpPr>
            <p:nvPr/>
          </p:nvSpPr>
          <p:spPr bwMode="auto">
            <a:xfrm>
              <a:off x="962" y="2488"/>
              <a:ext cx="503" cy="179"/>
            </a:xfrm>
            <a:custGeom>
              <a:avLst/>
              <a:gdLst>
                <a:gd name="T0" fmla="*/ 465 w 503"/>
                <a:gd name="T1" fmla="*/ 25 h 179"/>
                <a:gd name="T2" fmla="*/ 444 w 503"/>
                <a:gd name="T3" fmla="*/ 25 h 179"/>
                <a:gd name="T4" fmla="*/ 444 w 503"/>
                <a:gd name="T5" fmla="*/ 50 h 179"/>
                <a:gd name="T6" fmla="*/ 422 w 503"/>
                <a:gd name="T7" fmla="*/ 50 h 179"/>
                <a:gd name="T8" fmla="*/ 399 w 503"/>
                <a:gd name="T9" fmla="*/ 45 h 179"/>
                <a:gd name="T10" fmla="*/ 356 w 503"/>
                <a:gd name="T11" fmla="*/ 45 h 179"/>
                <a:gd name="T12" fmla="*/ 334 w 503"/>
                <a:gd name="T13" fmla="*/ 41 h 179"/>
                <a:gd name="T14" fmla="*/ 342 w 503"/>
                <a:gd name="T15" fmla="*/ 25 h 179"/>
                <a:gd name="T16" fmla="*/ 312 w 503"/>
                <a:gd name="T17" fmla="*/ 14 h 179"/>
                <a:gd name="T18" fmla="*/ 291 w 503"/>
                <a:gd name="T19" fmla="*/ 14 h 179"/>
                <a:gd name="T20" fmla="*/ 254 w 503"/>
                <a:gd name="T21" fmla="*/ 14 h 179"/>
                <a:gd name="T22" fmla="*/ 239 w 503"/>
                <a:gd name="T23" fmla="*/ 10 h 179"/>
                <a:gd name="T24" fmla="*/ 210 w 503"/>
                <a:gd name="T25" fmla="*/ 10 h 179"/>
                <a:gd name="T26" fmla="*/ 210 w 503"/>
                <a:gd name="T27" fmla="*/ 0 h 179"/>
                <a:gd name="T28" fmla="*/ 204 w 503"/>
                <a:gd name="T29" fmla="*/ 10 h 179"/>
                <a:gd name="T30" fmla="*/ 182 w 503"/>
                <a:gd name="T31" fmla="*/ 0 h 179"/>
                <a:gd name="T32" fmla="*/ 167 w 503"/>
                <a:gd name="T33" fmla="*/ 0 h 179"/>
                <a:gd name="T34" fmla="*/ 130 w 503"/>
                <a:gd name="T35" fmla="*/ 5 h 179"/>
                <a:gd name="T36" fmla="*/ 137 w 503"/>
                <a:gd name="T37" fmla="*/ 0 h 179"/>
                <a:gd name="T38" fmla="*/ 109 w 503"/>
                <a:gd name="T39" fmla="*/ 10 h 179"/>
                <a:gd name="T40" fmla="*/ 79 w 503"/>
                <a:gd name="T41" fmla="*/ 10 h 179"/>
                <a:gd name="T42" fmla="*/ 72 w 503"/>
                <a:gd name="T43" fmla="*/ 10 h 179"/>
                <a:gd name="T44" fmla="*/ 57 w 503"/>
                <a:gd name="T45" fmla="*/ 14 h 179"/>
                <a:gd name="T46" fmla="*/ 36 w 503"/>
                <a:gd name="T47" fmla="*/ 14 h 179"/>
                <a:gd name="T48" fmla="*/ 22 w 503"/>
                <a:gd name="T49" fmla="*/ 10 h 179"/>
                <a:gd name="T50" fmla="*/ 7 w 503"/>
                <a:gd name="T51" fmla="*/ 10 h 179"/>
                <a:gd name="T52" fmla="*/ 0 w 503"/>
                <a:gd name="T53" fmla="*/ 20 h 179"/>
                <a:gd name="T54" fmla="*/ 0 w 503"/>
                <a:gd name="T55" fmla="*/ 157 h 179"/>
                <a:gd name="T56" fmla="*/ 102 w 503"/>
                <a:gd name="T57" fmla="*/ 178 h 179"/>
                <a:gd name="T58" fmla="*/ 502 w 503"/>
                <a:gd name="T59" fmla="*/ 178 h 179"/>
                <a:gd name="T60" fmla="*/ 502 w 503"/>
                <a:gd name="T61" fmla="*/ 56 h 179"/>
                <a:gd name="T62" fmla="*/ 465 w 503"/>
                <a:gd name="T63" fmla="*/ 25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3"/>
                <a:gd name="T97" fmla="*/ 0 h 179"/>
                <a:gd name="T98" fmla="*/ 503 w 503"/>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3" h="179">
                  <a:moveTo>
                    <a:pt x="465" y="25"/>
                  </a:moveTo>
                  <a:lnTo>
                    <a:pt x="444" y="25"/>
                  </a:lnTo>
                  <a:lnTo>
                    <a:pt x="444" y="50"/>
                  </a:lnTo>
                  <a:lnTo>
                    <a:pt x="422" y="50"/>
                  </a:lnTo>
                  <a:lnTo>
                    <a:pt x="399" y="45"/>
                  </a:lnTo>
                  <a:lnTo>
                    <a:pt x="356" y="45"/>
                  </a:lnTo>
                  <a:lnTo>
                    <a:pt x="334" y="41"/>
                  </a:lnTo>
                  <a:lnTo>
                    <a:pt x="342" y="25"/>
                  </a:lnTo>
                  <a:lnTo>
                    <a:pt x="312" y="14"/>
                  </a:lnTo>
                  <a:lnTo>
                    <a:pt x="291" y="14"/>
                  </a:lnTo>
                  <a:lnTo>
                    <a:pt x="254" y="14"/>
                  </a:lnTo>
                  <a:lnTo>
                    <a:pt x="239" y="10"/>
                  </a:lnTo>
                  <a:lnTo>
                    <a:pt x="210" y="10"/>
                  </a:lnTo>
                  <a:lnTo>
                    <a:pt x="210" y="0"/>
                  </a:lnTo>
                  <a:lnTo>
                    <a:pt x="204" y="10"/>
                  </a:lnTo>
                  <a:lnTo>
                    <a:pt x="182" y="0"/>
                  </a:lnTo>
                  <a:lnTo>
                    <a:pt x="167" y="0"/>
                  </a:lnTo>
                  <a:lnTo>
                    <a:pt x="130" y="5"/>
                  </a:lnTo>
                  <a:lnTo>
                    <a:pt x="137" y="0"/>
                  </a:lnTo>
                  <a:lnTo>
                    <a:pt x="109" y="10"/>
                  </a:lnTo>
                  <a:lnTo>
                    <a:pt x="79" y="10"/>
                  </a:lnTo>
                  <a:lnTo>
                    <a:pt x="72" y="10"/>
                  </a:lnTo>
                  <a:lnTo>
                    <a:pt x="57" y="14"/>
                  </a:lnTo>
                  <a:lnTo>
                    <a:pt x="36" y="14"/>
                  </a:lnTo>
                  <a:lnTo>
                    <a:pt x="22" y="10"/>
                  </a:lnTo>
                  <a:lnTo>
                    <a:pt x="7" y="10"/>
                  </a:lnTo>
                  <a:lnTo>
                    <a:pt x="0" y="20"/>
                  </a:lnTo>
                  <a:lnTo>
                    <a:pt x="0" y="157"/>
                  </a:lnTo>
                  <a:lnTo>
                    <a:pt x="102" y="178"/>
                  </a:lnTo>
                  <a:lnTo>
                    <a:pt x="502" y="178"/>
                  </a:lnTo>
                  <a:lnTo>
                    <a:pt x="502" y="56"/>
                  </a:lnTo>
                  <a:lnTo>
                    <a:pt x="465" y="2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84" name="Freeform 8"/>
            <p:cNvSpPr>
              <a:spLocks/>
            </p:cNvSpPr>
            <p:nvPr/>
          </p:nvSpPr>
          <p:spPr bwMode="auto">
            <a:xfrm>
              <a:off x="1551" y="2654"/>
              <a:ext cx="524" cy="240"/>
            </a:xfrm>
            <a:custGeom>
              <a:avLst/>
              <a:gdLst>
                <a:gd name="T0" fmla="*/ 0 w 524"/>
                <a:gd name="T1" fmla="*/ 152 h 240"/>
                <a:gd name="T2" fmla="*/ 22 w 524"/>
                <a:gd name="T3" fmla="*/ 157 h 240"/>
                <a:gd name="T4" fmla="*/ 57 w 524"/>
                <a:gd name="T5" fmla="*/ 162 h 240"/>
                <a:gd name="T6" fmla="*/ 79 w 524"/>
                <a:gd name="T7" fmla="*/ 162 h 240"/>
                <a:gd name="T8" fmla="*/ 102 w 524"/>
                <a:gd name="T9" fmla="*/ 157 h 240"/>
                <a:gd name="T10" fmla="*/ 124 w 524"/>
                <a:gd name="T11" fmla="*/ 157 h 240"/>
                <a:gd name="T12" fmla="*/ 145 w 524"/>
                <a:gd name="T13" fmla="*/ 173 h 240"/>
                <a:gd name="T14" fmla="*/ 152 w 524"/>
                <a:gd name="T15" fmla="*/ 182 h 240"/>
                <a:gd name="T16" fmla="*/ 189 w 524"/>
                <a:gd name="T17" fmla="*/ 193 h 240"/>
                <a:gd name="T18" fmla="*/ 196 w 524"/>
                <a:gd name="T19" fmla="*/ 203 h 240"/>
                <a:gd name="T20" fmla="*/ 189 w 524"/>
                <a:gd name="T21" fmla="*/ 213 h 240"/>
                <a:gd name="T22" fmla="*/ 181 w 524"/>
                <a:gd name="T23" fmla="*/ 228 h 240"/>
                <a:gd name="T24" fmla="*/ 189 w 524"/>
                <a:gd name="T25" fmla="*/ 239 h 240"/>
                <a:gd name="T26" fmla="*/ 211 w 524"/>
                <a:gd name="T27" fmla="*/ 228 h 240"/>
                <a:gd name="T28" fmla="*/ 232 w 524"/>
                <a:gd name="T29" fmla="*/ 213 h 240"/>
                <a:gd name="T30" fmla="*/ 246 w 524"/>
                <a:gd name="T31" fmla="*/ 203 h 240"/>
                <a:gd name="T32" fmla="*/ 275 w 524"/>
                <a:gd name="T33" fmla="*/ 203 h 240"/>
                <a:gd name="T34" fmla="*/ 305 w 524"/>
                <a:gd name="T35" fmla="*/ 198 h 240"/>
                <a:gd name="T36" fmla="*/ 326 w 524"/>
                <a:gd name="T37" fmla="*/ 193 h 240"/>
                <a:gd name="T38" fmla="*/ 341 w 524"/>
                <a:gd name="T39" fmla="*/ 182 h 240"/>
                <a:gd name="T40" fmla="*/ 370 w 524"/>
                <a:gd name="T41" fmla="*/ 187 h 240"/>
                <a:gd name="T42" fmla="*/ 377 w 524"/>
                <a:gd name="T43" fmla="*/ 198 h 240"/>
                <a:gd name="T44" fmla="*/ 392 w 524"/>
                <a:gd name="T45" fmla="*/ 198 h 240"/>
                <a:gd name="T46" fmla="*/ 413 w 524"/>
                <a:gd name="T47" fmla="*/ 203 h 240"/>
                <a:gd name="T48" fmla="*/ 392 w 524"/>
                <a:gd name="T49" fmla="*/ 218 h 240"/>
                <a:gd name="T50" fmla="*/ 428 w 524"/>
                <a:gd name="T51" fmla="*/ 213 h 240"/>
                <a:gd name="T52" fmla="*/ 450 w 524"/>
                <a:gd name="T53" fmla="*/ 203 h 240"/>
                <a:gd name="T54" fmla="*/ 435 w 524"/>
                <a:gd name="T55" fmla="*/ 193 h 240"/>
                <a:gd name="T56" fmla="*/ 420 w 524"/>
                <a:gd name="T57" fmla="*/ 193 h 240"/>
                <a:gd name="T58" fmla="*/ 413 w 524"/>
                <a:gd name="T59" fmla="*/ 173 h 240"/>
                <a:gd name="T60" fmla="*/ 413 w 524"/>
                <a:gd name="T61" fmla="*/ 162 h 240"/>
                <a:gd name="T62" fmla="*/ 398 w 524"/>
                <a:gd name="T63" fmla="*/ 152 h 240"/>
                <a:gd name="T64" fmla="*/ 377 w 524"/>
                <a:gd name="T65" fmla="*/ 152 h 240"/>
                <a:gd name="T66" fmla="*/ 348 w 524"/>
                <a:gd name="T67" fmla="*/ 162 h 240"/>
                <a:gd name="T68" fmla="*/ 363 w 524"/>
                <a:gd name="T69" fmla="*/ 152 h 240"/>
                <a:gd name="T70" fmla="*/ 377 w 524"/>
                <a:gd name="T71" fmla="*/ 137 h 240"/>
                <a:gd name="T72" fmla="*/ 406 w 524"/>
                <a:gd name="T73" fmla="*/ 137 h 240"/>
                <a:gd name="T74" fmla="*/ 457 w 524"/>
                <a:gd name="T75" fmla="*/ 137 h 240"/>
                <a:gd name="T76" fmla="*/ 479 w 524"/>
                <a:gd name="T77" fmla="*/ 137 h 240"/>
                <a:gd name="T78" fmla="*/ 493 w 524"/>
                <a:gd name="T79" fmla="*/ 132 h 240"/>
                <a:gd name="T80" fmla="*/ 515 w 524"/>
                <a:gd name="T81" fmla="*/ 122 h 240"/>
                <a:gd name="T82" fmla="*/ 523 w 524"/>
                <a:gd name="T83" fmla="*/ 111 h 240"/>
                <a:gd name="T84" fmla="*/ 508 w 524"/>
                <a:gd name="T85" fmla="*/ 96 h 240"/>
                <a:gd name="T86" fmla="*/ 500 w 524"/>
                <a:gd name="T87" fmla="*/ 86 h 240"/>
                <a:gd name="T88" fmla="*/ 479 w 524"/>
                <a:gd name="T89" fmla="*/ 71 h 240"/>
                <a:gd name="T90" fmla="*/ 457 w 524"/>
                <a:gd name="T91" fmla="*/ 65 h 240"/>
                <a:gd name="T92" fmla="*/ 450 w 524"/>
                <a:gd name="T93" fmla="*/ 60 h 240"/>
                <a:gd name="T94" fmla="*/ 443 w 524"/>
                <a:gd name="T95" fmla="*/ 45 h 240"/>
                <a:gd name="T96" fmla="*/ 435 w 524"/>
                <a:gd name="T97" fmla="*/ 30 h 240"/>
                <a:gd name="T98" fmla="*/ 420 w 524"/>
                <a:gd name="T99" fmla="*/ 10 h 240"/>
                <a:gd name="T100" fmla="*/ 413 w 524"/>
                <a:gd name="T101" fmla="*/ 0 h 240"/>
                <a:gd name="T102" fmla="*/ 398 w 524"/>
                <a:gd name="T103" fmla="*/ 20 h 240"/>
                <a:gd name="T104" fmla="*/ 377 w 524"/>
                <a:gd name="T105" fmla="*/ 25 h 240"/>
                <a:gd name="T106" fmla="*/ 239 w 524"/>
                <a:gd name="T107" fmla="*/ 127 h 240"/>
                <a:gd name="T108" fmla="*/ 29 w 524"/>
                <a:gd name="T109" fmla="*/ 127 h 240"/>
                <a:gd name="T110" fmla="*/ 0 w 524"/>
                <a:gd name="T111" fmla="*/ 152 h 2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4"/>
                <a:gd name="T169" fmla="*/ 0 h 240"/>
                <a:gd name="T170" fmla="*/ 524 w 524"/>
                <a:gd name="T171" fmla="*/ 240 h 2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4" h="240">
                  <a:moveTo>
                    <a:pt x="0" y="152"/>
                  </a:moveTo>
                  <a:lnTo>
                    <a:pt x="22" y="157"/>
                  </a:lnTo>
                  <a:lnTo>
                    <a:pt x="57" y="162"/>
                  </a:lnTo>
                  <a:lnTo>
                    <a:pt x="79" y="162"/>
                  </a:lnTo>
                  <a:lnTo>
                    <a:pt x="102" y="157"/>
                  </a:lnTo>
                  <a:lnTo>
                    <a:pt x="124" y="157"/>
                  </a:lnTo>
                  <a:lnTo>
                    <a:pt x="145" y="173"/>
                  </a:lnTo>
                  <a:lnTo>
                    <a:pt x="152" y="182"/>
                  </a:lnTo>
                  <a:lnTo>
                    <a:pt x="189" y="193"/>
                  </a:lnTo>
                  <a:lnTo>
                    <a:pt x="196" y="203"/>
                  </a:lnTo>
                  <a:lnTo>
                    <a:pt x="189" y="213"/>
                  </a:lnTo>
                  <a:lnTo>
                    <a:pt x="181" y="228"/>
                  </a:lnTo>
                  <a:lnTo>
                    <a:pt x="189" y="239"/>
                  </a:lnTo>
                  <a:lnTo>
                    <a:pt x="211" y="228"/>
                  </a:lnTo>
                  <a:lnTo>
                    <a:pt x="232" y="213"/>
                  </a:lnTo>
                  <a:lnTo>
                    <a:pt x="246" y="203"/>
                  </a:lnTo>
                  <a:lnTo>
                    <a:pt x="275" y="203"/>
                  </a:lnTo>
                  <a:lnTo>
                    <a:pt x="305" y="198"/>
                  </a:lnTo>
                  <a:lnTo>
                    <a:pt x="326" y="193"/>
                  </a:lnTo>
                  <a:lnTo>
                    <a:pt x="341" y="182"/>
                  </a:lnTo>
                  <a:lnTo>
                    <a:pt x="370" y="187"/>
                  </a:lnTo>
                  <a:lnTo>
                    <a:pt x="377" y="198"/>
                  </a:lnTo>
                  <a:lnTo>
                    <a:pt x="392" y="198"/>
                  </a:lnTo>
                  <a:lnTo>
                    <a:pt x="413" y="203"/>
                  </a:lnTo>
                  <a:lnTo>
                    <a:pt x="392" y="218"/>
                  </a:lnTo>
                  <a:lnTo>
                    <a:pt x="428" y="213"/>
                  </a:lnTo>
                  <a:lnTo>
                    <a:pt x="450" y="203"/>
                  </a:lnTo>
                  <a:lnTo>
                    <a:pt x="435" y="193"/>
                  </a:lnTo>
                  <a:lnTo>
                    <a:pt x="420" y="193"/>
                  </a:lnTo>
                  <a:lnTo>
                    <a:pt x="413" y="173"/>
                  </a:lnTo>
                  <a:lnTo>
                    <a:pt x="413" y="162"/>
                  </a:lnTo>
                  <a:lnTo>
                    <a:pt x="398" y="152"/>
                  </a:lnTo>
                  <a:lnTo>
                    <a:pt x="377" y="152"/>
                  </a:lnTo>
                  <a:lnTo>
                    <a:pt x="348" y="162"/>
                  </a:lnTo>
                  <a:lnTo>
                    <a:pt x="363" y="152"/>
                  </a:lnTo>
                  <a:lnTo>
                    <a:pt x="377" y="137"/>
                  </a:lnTo>
                  <a:lnTo>
                    <a:pt x="406" y="137"/>
                  </a:lnTo>
                  <a:lnTo>
                    <a:pt x="457" y="137"/>
                  </a:lnTo>
                  <a:lnTo>
                    <a:pt x="479" y="137"/>
                  </a:lnTo>
                  <a:lnTo>
                    <a:pt x="493" y="132"/>
                  </a:lnTo>
                  <a:lnTo>
                    <a:pt x="515" y="122"/>
                  </a:lnTo>
                  <a:lnTo>
                    <a:pt x="523" y="111"/>
                  </a:lnTo>
                  <a:lnTo>
                    <a:pt x="508" y="96"/>
                  </a:lnTo>
                  <a:lnTo>
                    <a:pt x="500" y="86"/>
                  </a:lnTo>
                  <a:lnTo>
                    <a:pt x="479" y="71"/>
                  </a:lnTo>
                  <a:lnTo>
                    <a:pt x="457" y="65"/>
                  </a:lnTo>
                  <a:lnTo>
                    <a:pt x="450" y="60"/>
                  </a:lnTo>
                  <a:lnTo>
                    <a:pt x="443" y="45"/>
                  </a:lnTo>
                  <a:lnTo>
                    <a:pt x="435" y="30"/>
                  </a:lnTo>
                  <a:lnTo>
                    <a:pt x="420" y="10"/>
                  </a:lnTo>
                  <a:lnTo>
                    <a:pt x="413" y="0"/>
                  </a:lnTo>
                  <a:lnTo>
                    <a:pt x="398" y="20"/>
                  </a:lnTo>
                  <a:lnTo>
                    <a:pt x="377" y="25"/>
                  </a:lnTo>
                  <a:lnTo>
                    <a:pt x="239" y="127"/>
                  </a:lnTo>
                  <a:lnTo>
                    <a:pt x="29" y="127"/>
                  </a:lnTo>
                  <a:lnTo>
                    <a:pt x="0" y="15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85" name="Freeform 9"/>
            <p:cNvSpPr>
              <a:spLocks/>
            </p:cNvSpPr>
            <p:nvPr/>
          </p:nvSpPr>
          <p:spPr bwMode="auto">
            <a:xfrm>
              <a:off x="1507" y="2618"/>
              <a:ext cx="436" cy="199"/>
            </a:xfrm>
            <a:custGeom>
              <a:avLst/>
              <a:gdLst>
                <a:gd name="T0" fmla="*/ 412 w 436"/>
                <a:gd name="T1" fmla="*/ 65 h 199"/>
                <a:gd name="T2" fmla="*/ 391 w 436"/>
                <a:gd name="T3" fmla="*/ 35 h 199"/>
                <a:gd name="T4" fmla="*/ 391 w 436"/>
                <a:gd name="T5" fmla="*/ 25 h 199"/>
                <a:gd name="T6" fmla="*/ 369 w 436"/>
                <a:gd name="T7" fmla="*/ 20 h 199"/>
                <a:gd name="T8" fmla="*/ 362 w 436"/>
                <a:gd name="T9" fmla="*/ 15 h 199"/>
                <a:gd name="T10" fmla="*/ 340 w 436"/>
                <a:gd name="T11" fmla="*/ 10 h 199"/>
                <a:gd name="T12" fmla="*/ 297 w 436"/>
                <a:gd name="T13" fmla="*/ 0 h 199"/>
                <a:gd name="T14" fmla="*/ 275 w 436"/>
                <a:gd name="T15" fmla="*/ 5 h 199"/>
                <a:gd name="T16" fmla="*/ 283 w 436"/>
                <a:gd name="T17" fmla="*/ 10 h 199"/>
                <a:gd name="T18" fmla="*/ 283 w 436"/>
                <a:gd name="T19" fmla="*/ 35 h 199"/>
                <a:gd name="T20" fmla="*/ 275 w 436"/>
                <a:gd name="T21" fmla="*/ 55 h 199"/>
                <a:gd name="T22" fmla="*/ 289 w 436"/>
                <a:gd name="T23" fmla="*/ 70 h 199"/>
                <a:gd name="T24" fmla="*/ 289 w 436"/>
                <a:gd name="T25" fmla="*/ 90 h 199"/>
                <a:gd name="T26" fmla="*/ 275 w 436"/>
                <a:gd name="T27" fmla="*/ 106 h 199"/>
                <a:gd name="T28" fmla="*/ 268 w 436"/>
                <a:gd name="T29" fmla="*/ 121 h 199"/>
                <a:gd name="T30" fmla="*/ 268 w 436"/>
                <a:gd name="T31" fmla="*/ 131 h 199"/>
                <a:gd name="T32" fmla="*/ 268 w 436"/>
                <a:gd name="T33" fmla="*/ 142 h 199"/>
                <a:gd name="T34" fmla="*/ 253 w 436"/>
                <a:gd name="T35" fmla="*/ 142 h 199"/>
                <a:gd name="T36" fmla="*/ 240 w 436"/>
                <a:gd name="T37" fmla="*/ 142 h 199"/>
                <a:gd name="T38" fmla="*/ 225 w 436"/>
                <a:gd name="T39" fmla="*/ 142 h 199"/>
                <a:gd name="T40" fmla="*/ 217 w 436"/>
                <a:gd name="T41" fmla="*/ 136 h 199"/>
                <a:gd name="T42" fmla="*/ 217 w 436"/>
                <a:gd name="T43" fmla="*/ 126 h 199"/>
                <a:gd name="T44" fmla="*/ 210 w 436"/>
                <a:gd name="T45" fmla="*/ 101 h 199"/>
                <a:gd name="T46" fmla="*/ 188 w 436"/>
                <a:gd name="T47" fmla="*/ 106 h 199"/>
                <a:gd name="T48" fmla="*/ 167 w 436"/>
                <a:gd name="T49" fmla="*/ 96 h 199"/>
                <a:gd name="T50" fmla="*/ 152 w 436"/>
                <a:gd name="T51" fmla="*/ 96 h 199"/>
                <a:gd name="T52" fmla="*/ 123 w 436"/>
                <a:gd name="T53" fmla="*/ 81 h 199"/>
                <a:gd name="T54" fmla="*/ 102 w 436"/>
                <a:gd name="T55" fmla="*/ 81 h 199"/>
                <a:gd name="T56" fmla="*/ 80 w 436"/>
                <a:gd name="T57" fmla="*/ 65 h 199"/>
                <a:gd name="T58" fmla="*/ 50 w 436"/>
                <a:gd name="T59" fmla="*/ 55 h 199"/>
                <a:gd name="T60" fmla="*/ 0 w 436"/>
                <a:gd name="T61" fmla="*/ 172 h 199"/>
                <a:gd name="T62" fmla="*/ 332 w 436"/>
                <a:gd name="T63" fmla="*/ 198 h 199"/>
                <a:gd name="T64" fmla="*/ 435 w 436"/>
                <a:gd name="T65" fmla="*/ 101 h 199"/>
                <a:gd name="T66" fmla="*/ 412 w 436"/>
                <a:gd name="T67" fmla="*/ 65 h 1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6"/>
                <a:gd name="T103" fmla="*/ 0 h 199"/>
                <a:gd name="T104" fmla="*/ 436 w 436"/>
                <a:gd name="T105" fmla="*/ 199 h 1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6" h="199">
                  <a:moveTo>
                    <a:pt x="412" y="65"/>
                  </a:moveTo>
                  <a:lnTo>
                    <a:pt x="391" y="35"/>
                  </a:lnTo>
                  <a:lnTo>
                    <a:pt x="391" y="25"/>
                  </a:lnTo>
                  <a:lnTo>
                    <a:pt x="369" y="20"/>
                  </a:lnTo>
                  <a:lnTo>
                    <a:pt x="362" y="15"/>
                  </a:lnTo>
                  <a:lnTo>
                    <a:pt x="340" y="10"/>
                  </a:lnTo>
                  <a:lnTo>
                    <a:pt x="297" y="0"/>
                  </a:lnTo>
                  <a:lnTo>
                    <a:pt x="275" y="5"/>
                  </a:lnTo>
                  <a:lnTo>
                    <a:pt x="283" y="10"/>
                  </a:lnTo>
                  <a:lnTo>
                    <a:pt x="283" y="35"/>
                  </a:lnTo>
                  <a:lnTo>
                    <a:pt x="275" y="55"/>
                  </a:lnTo>
                  <a:lnTo>
                    <a:pt x="289" y="70"/>
                  </a:lnTo>
                  <a:lnTo>
                    <a:pt x="289" y="90"/>
                  </a:lnTo>
                  <a:lnTo>
                    <a:pt x="275" y="106"/>
                  </a:lnTo>
                  <a:lnTo>
                    <a:pt x="268" y="121"/>
                  </a:lnTo>
                  <a:lnTo>
                    <a:pt x="268" y="131"/>
                  </a:lnTo>
                  <a:lnTo>
                    <a:pt x="268" y="142"/>
                  </a:lnTo>
                  <a:lnTo>
                    <a:pt x="253" y="142"/>
                  </a:lnTo>
                  <a:lnTo>
                    <a:pt x="240" y="142"/>
                  </a:lnTo>
                  <a:lnTo>
                    <a:pt x="225" y="142"/>
                  </a:lnTo>
                  <a:lnTo>
                    <a:pt x="217" y="136"/>
                  </a:lnTo>
                  <a:lnTo>
                    <a:pt x="217" y="126"/>
                  </a:lnTo>
                  <a:lnTo>
                    <a:pt x="210" y="101"/>
                  </a:lnTo>
                  <a:lnTo>
                    <a:pt x="188" y="106"/>
                  </a:lnTo>
                  <a:lnTo>
                    <a:pt x="167" y="96"/>
                  </a:lnTo>
                  <a:lnTo>
                    <a:pt x="152" y="96"/>
                  </a:lnTo>
                  <a:lnTo>
                    <a:pt x="123" y="81"/>
                  </a:lnTo>
                  <a:lnTo>
                    <a:pt x="102" y="81"/>
                  </a:lnTo>
                  <a:lnTo>
                    <a:pt x="80" y="65"/>
                  </a:lnTo>
                  <a:lnTo>
                    <a:pt x="50" y="55"/>
                  </a:lnTo>
                  <a:lnTo>
                    <a:pt x="0" y="172"/>
                  </a:lnTo>
                  <a:lnTo>
                    <a:pt x="332" y="198"/>
                  </a:lnTo>
                  <a:lnTo>
                    <a:pt x="435" y="101"/>
                  </a:lnTo>
                  <a:lnTo>
                    <a:pt x="412" y="6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86" name="Freeform 10"/>
            <p:cNvSpPr>
              <a:spLocks/>
            </p:cNvSpPr>
            <p:nvPr/>
          </p:nvSpPr>
          <p:spPr bwMode="auto">
            <a:xfrm>
              <a:off x="1176" y="2810"/>
              <a:ext cx="627" cy="282"/>
            </a:xfrm>
            <a:custGeom>
              <a:avLst/>
              <a:gdLst>
                <a:gd name="T0" fmla="*/ 14 w 627"/>
                <a:gd name="T1" fmla="*/ 0 h 282"/>
                <a:gd name="T2" fmla="*/ 7 w 627"/>
                <a:gd name="T3" fmla="*/ 10 h 282"/>
                <a:gd name="T4" fmla="*/ 0 w 627"/>
                <a:gd name="T5" fmla="*/ 20 h 282"/>
                <a:gd name="T6" fmla="*/ 7 w 627"/>
                <a:gd name="T7" fmla="*/ 30 h 282"/>
                <a:gd name="T8" fmla="*/ 0 w 627"/>
                <a:gd name="T9" fmla="*/ 61 h 282"/>
                <a:gd name="T10" fmla="*/ 0 w 627"/>
                <a:gd name="T11" fmla="*/ 76 h 282"/>
                <a:gd name="T12" fmla="*/ 0 w 627"/>
                <a:gd name="T13" fmla="*/ 107 h 282"/>
                <a:gd name="T14" fmla="*/ 14 w 627"/>
                <a:gd name="T15" fmla="*/ 117 h 282"/>
                <a:gd name="T16" fmla="*/ 22 w 627"/>
                <a:gd name="T17" fmla="*/ 137 h 282"/>
                <a:gd name="T18" fmla="*/ 36 w 627"/>
                <a:gd name="T19" fmla="*/ 153 h 282"/>
                <a:gd name="T20" fmla="*/ 51 w 627"/>
                <a:gd name="T21" fmla="*/ 168 h 282"/>
                <a:gd name="T22" fmla="*/ 72 w 627"/>
                <a:gd name="T23" fmla="*/ 173 h 282"/>
                <a:gd name="T24" fmla="*/ 87 w 627"/>
                <a:gd name="T25" fmla="*/ 183 h 282"/>
                <a:gd name="T26" fmla="*/ 94 w 627"/>
                <a:gd name="T27" fmla="*/ 189 h 282"/>
                <a:gd name="T28" fmla="*/ 109 w 627"/>
                <a:gd name="T29" fmla="*/ 189 h 282"/>
                <a:gd name="T30" fmla="*/ 159 w 627"/>
                <a:gd name="T31" fmla="*/ 204 h 282"/>
                <a:gd name="T32" fmla="*/ 211 w 627"/>
                <a:gd name="T33" fmla="*/ 209 h 282"/>
                <a:gd name="T34" fmla="*/ 211 w 627"/>
                <a:gd name="T35" fmla="*/ 204 h 282"/>
                <a:gd name="T36" fmla="*/ 233 w 627"/>
                <a:gd name="T37" fmla="*/ 204 h 282"/>
                <a:gd name="T38" fmla="*/ 240 w 627"/>
                <a:gd name="T39" fmla="*/ 209 h 282"/>
                <a:gd name="T40" fmla="*/ 261 w 627"/>
                <a:gd name="T41" fmla="*/ 229 h 282"/>
                <a:gd name="T42" fmla="*/ 284 w 627"/>
                <a:gd name="T43" fmla="*/ 229 h 282"/>
                <a:gd name="T44" fmla="*/ 298 w 627"/>
                <a:gd name="T45" fmla="*/ 229 h 282"/>
                <a:gd name="T46" fmla="*/ 313 w 627"/>
                <a:gd name="T47" fmla="*/ 240 h 282"/>
                <a:gd name="T48" fmla="*/ 335 w 627"/>
                <a:gd name="T49" fmla="*/ 265 h 282"/>
                <a:gd name="T50" fmla="*/ 342 w 627"/>
                <a:gd name="T51" fmla="*/ 270 h 282"/>
                <a:gd name="T52" fmla="*/ 350 w 627"/>
                <a:gd name="T53" fmla="*/ 255 h 282"/>
                <a:gd name="T54" fmla="*/ 357 w 627"/>
                <a:gd name="T55" fmla="*/ 240 h 282"/>
                <a:gd name="T56" fmla="*/ 371 w 627"/>
                <a:gd name="T57" fmla="*/ 235 h 282"/>
                <a:gd name="T58" fmla="*/ 386 w 627"/>
                <a:gd name="T59" fmla="*/ 229 h 282"/>
                <a:gd name="T60" fmla="*/ 393 w 627"/>
                <a:gd name="T61" fmla="*/ 229 h 282"/>
                <a:gd name="T62" fmla="*/ 422 w 627"/>
                <a:gd name="T63" fmla="*/ 229 h 282"/>
                <a:gd name="T64" fmla="*/ 452 w 627"/>
                <a:gd name="T65" fmla="*/ 235 h 282"/>
                <a:gd name="T66" fmla="*/ 459 w 627"/>
                <a:gd name="T67" fmla="*/ 229 h 282"/>
                <a:gd name="T68" fmla="*/ 452 w 627"/>
                <a:gd name="T69" fmla="*/ 219 h 282"/>
                <a:gd name="T70" fmla="*/ 473 w 627"/>
                <a:gd name="T71" fmla="*/ 219 h 282"/>
                <a:gd name="T72" fmla="*/ 502 w 627"/>
                <a:gd name="T73" fmla="*/ 224 h 282"/>
                <a:gd name="T74" fmla="*/ 524 w 627"/>
                <a:gd name="T75" fmla="*/ 224 h 282"/>
                <a:gd name="T76" fmla="*/ 539 w 627"/>
                <a:gd name="T77" fmla="*/ 235 h 282"/>
                <a:gd name="T78" fmla="*/ 554 w 627"/>
                <a:gd name="T79" fmla="*/ 255 h 282"/>
                <a:gd name="T80" fmla="*/ 561 w 627"/>
                <a:gd name="T81" fmla="*/ 281 h 282"/>
                <a:gd name="T82" fmla="*/ 575 w 627"/>
                <a:gd name="T83" fmla="*/ 281 h 282"/>
                <a:gd name="T84" fmla="*/ 582 w 627"/>
                <a:gd name="T85" fmla="*/ 265 h 282"/>
                <a:gd name="T86" fmla="*/ 582 w 627"/>
                <a:gd name="T87" fmla="*/ 250 h 282"/>
                <a:gd name="T88" fmla="*/ 575 w 627"/>
                <a:gd name="T89" fmla="*/ 240 h 282"/>
                <a:gd name="T90" fmla="*/ 569 w 627"/>
                <a:gd name="T91" fmla="*/ 219 h 282"/>
                <a:gd name="T92" fmla="*/ 569 w 627"/>
                <a:gd name="T93" fmla="*/ 204 h 282"/>
                <a:gd name="T94" fmla="*/ 575 w 627"/>
                <a:gd name="T95" fmla="*/ 189 h 282"/>
                <a:gd name="T96" fmla="*/ 597 w 627"/>
                <a:gd name="T97" fmla="*/ 178 h 282"/>
                <a:gd name="T98" fmla="*/ 626 w 627"/>
                <a:gd name="T99" fmla="*/ 163 h 282"/>
                <a:gd name="T100" fmla="*/ 116 w 627"/>
                <a:gd name="T101" fmla="*/ 35 h 282"/>
                <a:gd name="T102" fmla="*/ 14 w 627"/>
                <a:gd name="T103" fmla="*/ 0 h 2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282"/>
                <a:gd name="T158" fmla="*/ 627 w 627"/>
                <a:gd name="T159" fmla="*/ 282 h 2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282">
                  <a:moveTo>
                    <a:pt x="14" y="0"/>
                  </a:moveTo>
                  <a:lnTo>
                    <a:pt x="7" y="10"/>
                  </a:lnTo>
                  <a:lnTo>
                    <a:pt x="0" y="20"/>
                  </a:lnTo>
                  <a:lnTo>
                    <a:pt x="7" y="30"/>
                  </a:lnTo>
                  <a:lnTo>
                    <a:pt x="0" y="61"/>
                  </a:lnTo>
                  <a:lnTo>
                    <a:pt x="0" y="76"/>
                  </a:lnTo>
                  <a:lnTo>
                    <a:pt x="0" y="107"/>
                  </a:lnTo>
                  <a:lnTo>
                    <a:pt x="14" y="117"/>
                  </a:lnTo>
                  <a:lnTo>
                    <a:pt x="22" y="137"/>
                  </a:lnTo>
                  <a:lnTo>
                    <a:pt x="36" y="153"/>
                  </a:lnTo>
                  <a:lnTo>
                    <a:pt x="51" y="168"/>
                  </a:lnTo>
                  <a:lnTo>
                    <a:pt x="72" y="173"/>
                  </a:lnTo>
                  <a:lnTo>
                    <a:pt x="87" y="183"/>
                  </a:lnTo>
                  <a:lnTo>
                    <a:pt x="94" y="189"/>
                  </a:lnTo>
                  <a:lnTo>
                    <a:pt x="109" y="189"/>
                  </a:lnTo>
                  <a:lnTo>
                    <a:pt x="159" y="204"/>
                  </a:lnTo>
                  <a:lnTo>
                    <a:pt x="211" y="209"/>
                  </a:lnTo>
                  <a:lnTo>
                    <a:pt x="211" y="204"/>
                  </a:lnTo>
                  <a:lnTo>
                    <a:pt x="233" y="204"/>
                  </a:lnTo>
                  <a:lnTo>
                    <a:pt x="240" y="209"/>
                  </a:lnTo>
                  <a:lnTo>
                    <a:pt x="261" y="229"/>
                  </a:lnTo>
                  <a:lnTo>
                    <a:pt x="284" y="229"/>
                  </a:lnTo>
                  <a:lnTo>
                    <a:pt x="298" y="229"/>
                  </a:lnTo>
                  <a:lnTo>
                    <a:pt x="313" y="240"/>
                  </a:lnTo>
                  <a:lnTo>
                    <a:pt x="335" y="265"/>
                  </a:lnTo>
                  <a:lnTo>
                    <a:pt x="342" y="270"/>
                  </a:lnTo>
                  <a:lnTo>
                    <a:pt x="350" y="255"/>
                  </a:lnTo>
                  <a:lnTo>
                    <a:pt x="357" y="240"/>
                  </a:lnTo>
                  <a:lnTo>
                    <a:pt x="371" y="235"/>
                  </a:lnTo>
                  <a:lnTo>
                    <a:pt x="386" y="229"/>
                  </a:lnTo>
                  <a:lnTo>
                    <a:pt x="393" y="229"/>
                  </a:lnTo>
                  <a:lnTo>
                    <a:pt x="422" y="229"/>
                  </a:lnTo>
                  <a:lnTo>
                    <a:pt x="452" y="235"/>
                  </a:lnTo>
                  <a:lnTo>
                    <a:pt x="459" y="229"/>
                  </a:lnTo>
                  <a:lnTo>
                    <a:pt x="452" y="219"/>
                  </a:lnTo>
                  <a:lnTo>
                    <a:pt x="473" y="219"/>
                  </a:lnTo>
                  <a:lnTo>
                    <a:pt x="502" y="224"/>
                  </a:lnTo>
                  <a:lnTo>
                    <a:pt x="524" y="224"/>
                  </a:lnTo>
                  <a:lnTo>
                    <a:pt x="539" y="235"/>
                  </a:lnTo>
                  <a:lnTo>
                    <a:pt x="554" y="255"/>
                  </a:lnTo>
                  <a:lnTo>
                    <a:pt x="561" y="281"/>
                  </a:lnTo>
                  <a:lnTo>
                    <a:pt x="575" y="281"/>
                  </a:lnTo>
                  <a:lnTo>
                    <a:pt x="582" y="265"/>
                  </a:lnTo>
                  <a:lnTo>
                    <a:pt x="582" y="250"/>
                  </a:lnTo>
                  <a:lnTo>
                    <a:pt x="575" y="240"/>
                  </a:lnTo>
                  <a:lnTo>
                    <a:pt x="569" y="219"/>
                  </a:lnTo>
                  <a:lnTo>
                    <a:pt x="569" y="204"/>
                  </a:lnTo>
                  <a:lnTo>
                    <a:pt x="575" y="189"/>
                  </a:lnTo>
                  <a:lnTo>
                    <a:pt x="597" y="178"/>
                  </a:lnTo>
                  <a:lnTo>
                    <a:pt x="626" y="163"/>
                  </a:lnTo>
                  <a:lnTo>
                    <a:pt x="116" y="35"/>
                  </a:lnTo>
                  <a:lnTo>
                    <a:pt x="14"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87" name="Freeform 11"/>
            <p:cNvSpPr>
              <a:spLocks/>
            </p:cNvSpPr>
            <p:nvPr/>
          </p:nvSpPr>
          <p:spPr bwMode="auto">
            <a:xfrm>
              <a:off x="1183" y="2810"/>
              <a:ext cx="738" cy="163"/>
            </a:xfrm>
            <a:custGeom>
              <a:avLst/>
              <a:gdLst>
                <a:gd name="T0" fmla="*/ 612 w 738"/>
                <a:gd name="T1" fmla="*/ 162 h 163"/>
                <a:gd name="T2" fmla="*/ 627 w 738"/>
                <a:gd name="T3" fmla="*/ 141 h 163"/>
                <a:gd name="T4" fmla="*/ 620 w 738"/>
                <a:gd name="T5" fmla="*/ 121 h 163"/>
                <a:gd name="T6" fmla="*/ 627 w 738"/>
                <a:gd name="T7" fmla="*/ 136 h 163"/>
                <a:gd name="T8" fmla="*/ 642 w 738"/>
                <a:gd name="T9" fmla="*/ 116 h 163"/>
                <a:gd name="T10" fmla="*/ 649 w 738"/>
                <a:gd name="T11" fmla="*/ 106 h 163"/>
                <a:gd name="T12" fmla="*/ 664 w 738"/>
                <a:gd name="T13" fmla="*/ 95 h 163"/>
                <a:gd name="T14" fmla="*/ 692 w 738"/>
                <a:gd name="T15" fmla="*/ 95 h 163"/>
                <a:gd name="T16" fmla="*/ 707 w 738"/>
                <a:gd name="T17" fmla="*/ 86 h 163"/>
                <a:gd name="T18" fmla="*/ 707 w 738"/>
                <a:gd name="T19" fmla="*/ 66 h 163"/>
                <a:gd name="T20" fmla="*/ 714 w 738"/>
                <a:gd name="T21" fmla="*/ 60 h 163"/>
                <a:gd name="T22" fmla="*/ 737 w 738"/>
                <a:gd name="T23" fmla="*/ 60 h 163"/>
                <a:gd name="T24" fmla="*/ 737 w 738"/>
                <a:gd name="T25" fmla="*/ 45 h 163"/>
                <a:gd name="T26" fmla="*/ 737 w 738"/>
                <a:gd name="T27" fmla="*/ 40 h 163"/>
                <a:gd name="T28" fmla="*/ 737 w 738"/>
                <a:gd name="T29" fmla="*/ 30 h 163"/>
                <a:gd name="T30" fmla="*/ 722 w 738"/>
                <a:gd name="T31" fmla="*/ 25 h 163"/>
                <a:gd name="T32" fmla="*/ 714 w 738"/>
                <a:gd name="T33" fmla="*/ 25 h 163"/>
                <a:gd name="T34" fmla="*/ 707 w 738"/>
                <a:gd name="T35" fmla="*/ 40 h 163"/>
                <a:gd name="T36" fmla="*/ 692 w 738"/>
                <a:gd name="T37" fmla="*/ 45 h 163"/>
                <a:gd name="T38" fmla="*/ 671 w 738"/>
                <a:gd name="T39" fmla="*/ 50 h 163"/>
                <a:gd name="T40" fmla="*/ 649 w 738"/>
                <a:gd name="T41" fmla="*/ 50 h 163"/>
                <a:gd name="T42" fmla="*/ 634 w 738"/>
                <a:gd name="T43" fmla="*/ 60 h 163"/>
                <a:gd name="T44" fmla="*/ 627 w 738"/>
                <a:gd name="T45" fmla="*/ 66 h 163"/>
                <a:gd name="T46" fmla="*/ 612 w 738"/>
                <a:gd name="T47" fmla="*/ 66 h 163"/>
                <a:gd name="T48" fmla="*/ 591 w 738"/>
                <a:gd name="T49" fmla="*/ 75 h 163"/>
                <a:gd name="T50" fmla="*/ 576 w 738"/>
                <a:gd name="T51" fmla="*/ 86 h 163"/>
                <a:gd name="T52" fmla="*/ 548 w 738"/>
                <a:gd name="T53" fmla="*/ 95 h 163"/>
                <a:gd name="T54" fmla="*/ 541 w 738"/>
                <a:gd name="T55" fmla="*/ 86 h 163"/>
                <a:gd name="T56" fmla="*/ 533 w 738"/>
                <a:gd name="T57" fmla="*/ 86 h 163"/>
                <a:gd name="T58" fmla="*/ 541 w 738"/>
                <a:gd name="T59" fmla="*/ 86 h 163"/>
                <a:gd name="T60" fmla="*/ 541 w 738"/>
                <a:gd name="T61" fmla="*/ 66 h 163"/>
                <a:gd name="T62" fmla="*/ 526 w 738"/>
                <a:gd name="T63" fmla="*/ 66 h 163"/>
                <a:gd name="T64" fmla="*/ 533 w 738"/>
                <a:gd name="T65" fmla="*/ 60 h 163"/>
                <a:gd name="T66" fmla="*/ 526 w 738"/>
                <a:gd name="T67" fmla="*/ 45 h 163"/>
                <a:gd name="T68" fmla="*/ 511 w 738"/>
                <a:gd name="T69" fmla="*/ 45 h 163"/>
                <a:gd name="T70" fmla="*/ 504 w 738"/>
                <a:gd name="T71" fmla="*/ 50 h 163"/>
                <a:gd name="T72" fmla="*/ 496 w 738"/>
                <a:gd name="T73" fmla="*/ 60 h 163"/>
                <a:gd name="T74" fmla="*/ 496 w 738"/>
                <a:gd name="T75" fmla="*/ 81 h 163"/>
                <a:gd name="T76" fmla="*/ 482 w 738"/>
                <a:gd name="T77" fmla="*/ 95 h 163"/>
                <a:gd name="T78" fmla="*/ 474 w 738"/>
                <a:gd name="T79" fmla="*/ 86 h 163"/>
                <a:gd name="T80" fmla="*/ 474 w 738"/>
                <a:gd name="T81" fmla="*/ 66 h 163"/>
                <a:gd name="T82" fmla="*/ 482 w 738"/>
                <a:gd name="T83" fmla="*/ 60 h 163"/>
                <a:gd name="T84" fmla="*/ 474 w 738"/>
                <a:gd name="T85" fmla="*/ 50 h 163"/>
                <a:gd name="T86" fmla="*/ 467 w 738"/>
                <a:gd name="T87" fmla="*/ 45 h 163"/>
                <a:gd name="T88" fmla="*/ 482 w 738"/>
                <a:gd name="T89" fmla="*/ 40 h 163"/>
                <a:gd name="T90" fmla="*/ 504 w 738"/>
                <a:gd name="T91" fmla="*/ 40 h 163"/>
                <a:gd name="T92" fmla="*/ 496 w 738"/>
                <a:gd name="T93" fmla="*/ 30 h 163"/>
                <a:gd name="T94" fmla="*/ 474 w 738"/>
                <a:gd name="T95" fmla="*/ 30 h 163"/>
                <a:gd name="T96" fmla="*/ 467 w 738"/>
                <a:gd name="T97" fmla="*/ 25 h 163"/>
                <a:gd name="T98" fmla="*/ 452 w 738"/>
                <a:gd name="T99" fmla="*/ 25 h 163"/>
                <a:gd name="T100" fmla="*/ 437 w 738"/>
                <a:gd name="T101" fmla="*/ 25 h 163"/>
                <a:gd name="T102" fmla="*/ 416 w 738"/>
                <a:gd name="T103" fmla="*/ 25 h 163"/>
                <a:gd name="T104" fmla="*/ 416 w 738"/>
                <a:gd name="T105" fmla="*/ 20 h 163"/>
                <a:gd name="T106" fmla="*/ 437 w 738"/>
                <a:gd name="T107" fmla="*/ 10 h 163"/>
                <a:gd name="T108" fmla="*/ 409 w 738"/>
                <a:gd name="T109" fmla="*/ 10 h 163"/>
                <a:gd name="T110" fmla="*/ 372 w 738"/>
                <a:gd name="T111" fmla="*/ 0 h 163"/>
                <a:gd name="T112" fmla="*/ 343 w 738"/>
                <a:gd name="T113" fmla="*/ 0 h 163"/>
                <a:gd name="T114" fmla="*/ 0 w 738"/>
                <a:gd name="T115" fmla="*/ 0 h 163"/>
                <a:gd name="T116" fmla="*/ 58 w 738"/>
                <a:gd name="T117" fmla="*/ 81 h 163"/>
                <a:gd name="T118" fmla="*/ 612 w 738"/>
                <a:gd name="T119" fmla="*/ 162 h 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163"/>
                <a:gd name="T182" fmla="*/ 738 w 738"/>
                <a:gd name="T183" fmla="*/ 163 h 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163">
                  <a:moveTo>
                    <a:pt x="612" y="162"/>
                  </a:moveTo>
                  <a:lnTo>
                    <a:pt x="627" y="141"/>
                  </a:lnTo>
                  <a:lnTo>
                    <a:pt x="620" y="121"/>
                  </a:lnTo>
                  <a:lnTo>
                    <a:pt x="627" y="136"/>
                  </a:lnTo>
                  <a:lnTo>
                    <a:pt x="642" y="116"/>
                  </a:lnTo>
                  <a:lnTo>
                    <a:pt x="649" y="106"/>
                  </a:lnTo>
                  <a:lnTo>
                    <a:pt x="664" y="95"/>
                  </a:lnTo>
                  <a:lnTo>
                    <a:pt x="692" y="95"/>
                  </a:lnTo>
                  <a:lnTo>
                    <a:pt x="707" y="86"/>
                  </a:lnTo>
                  <a:lnTo>
                    <a:pt x="707" y="66"/>
                  </a:lnTo>
                  <a:lnTo>
                    <a:pt x="714" y="60"/>
                  </a:lnTo>
                  <a:lnTo>
                    <a:pt x="737" y="60"/>
                  </a:lnTo>
                  <a:lnTo>
                    <a:pt x="737" y="45"/>
                  </a:lnTo>
                  <a:lnTo>
                    <a:pt x="737" y="40"/>
                  </a:lnTo>
                  <a:lnTo>
                    <a:pt x="737" y="30"/>
                  </a:lnTo>
                  <a:lnTo>
                    <a:pt x="722" y="25"/>
                  </a:lnTo>
                  <a:lnTo>
                    <a:pt x="714" y="25"/>
                  </a:lnTo>
                  <a:lnTo>
                    <a:pt x="707" y="40"/>
                  </a:lnTo>
                  <a:lnTo>
                    <a:pt x="692" y="45"/>
                  </a:lnTo>
                  <a:lnTo>
                    <a:pt x="671" y="50"/>
                  </a:lnTo>
                  <a:lnTo>
                    <a:pt x="649" y="50"/>
                  </a:lnTo>
                  <a:lnTo>
                    <a:pt x="634" y="60"/>
                  </a:lnTo>
                  <a:lnTo>
                    <a:pt x="627" y="66"/>
                  </a:lnTo>
                  <a:lnTo>
                    <a:pt x="612" y="66"/>
                  </a:lnTo>
                  <a:lnTo>
                    <a:pt x="591" y="75"/>
                  </a:lnTo>
                  <a:lnTo>
                    <a:pt x="576" y="86"/>
                  </a:lnTo>
                  <a:lnTo>
                    <a:pt x="548" y="95"/>
                  </a:lnTo>
                  <a:lnTo>
                    <a:pt x="541" y="86"/>
                  </a:lnTo>
                  <a:lnTo>
                    <a:pt x="533" y="86"/>
                  </a:lnTo>
                  <a:lnTo>
                    <a:pt x="541" y="86"/>
                  </a:lnTo>
                  <a:lnTo>
                    <a:pt x="541" y="66"/>
                  </a:lnTo>
                  <a:lnTo>
                    <a:pt x="526" y="66"/>
                  </a:lnTo>
                  <a:lnTo>
                    <a:pt x="533" y="60"/>
                  </a:lnTo>
                  <a:lnTo>
                    <a:pt x="526" y="45"/>
                  </a:lnTo>
                  <a:lnTo>
                    <a:pt x="511" y="45"/>
                  </a:lnTo>
                  <a:lnTo>
                    <a:pt x="504" y="50"/>
                  </a:lnTo>
                  <a:lnTo>
                    <a:pt x="496" y="60"/>
                  </a:lnTo>
                  <a:lnTo>
                    <a:pt x="496" y="81"/>
                  </a:lnTo>
                  <a:lnTo>
                    <a:pt x="482" y="95"/>
                  </a:lnTo>
                  <a:lnTo>
                    <a:pt x="474" y="86"/>
                  </a:lnTo>
                  <a:lnTo>
                    <a:pt x="474" y="66"/>
                  </a:lnTo>
                  <a:lnTo>
                    <a:pt x="482" y="60"/>
                  </a:lnTo>
                  <a:lnTo>
                    <a:pt x="474" y="50"/>
                  </a:lnTo>
                  <a:lnTo>
                    <a:pt x="467" y="45"/>
                  </a:lnTo>
                  <a:lnTo>
                    <a:pt x="482" y="40"/>
                  </a:lnTo>
                  <a:lnTo>
                    <a:pt x="504" y="40"/>
                  </a:lnTo>
                  <a:lnTo>
                    <a:pt x="496" y="30"/>
                  </a:lnTo>
                  <a:lnTo>
                    <a:pt x="474" y="30"/>
                  </a:lnTo>
                  <a:lnTo>
                    <a:pt x="467" y="25"/>
                  </a:lnTo>
                  <a:lnTo>
                    <a:pt x="452" y="25"/>
                  </a:lnTo>
                  <a:lnTo>
                    <a:pt x="437" y="25"/>
                  </a:lnTo>
                  <a:lnTo>
                    <a:pt x="416" y="25"/>
                  </a:lnTo>
                  <a:lnTo>
                    <a:pt x="416" y="20"/>
                  </a:lnTo>
                  <a:lnTo>
                    <a:pt x="437" y="10"/>
                  </a:lnTo>
                  <a:lnTo>
                    <a:pt x="409" y="10"/>
                  </a:lnTo>
                  <a:lnTo>
                    <a:pt x="372" y="0"/>
                  </a:lnTo>
                  <a:lnTo>
                    <a:pt x="343" y="0"/>
                  </a:lnTo>
                  <a:lnTo>
                    <a:pt x="0" y="0"/>
                  </a:lnTo>
                  <a:lnTo>
                    <a:pt x="58" y="81"/>
                  </a:lnTo>
                  <a:lnTo>
                    <a:pt x="612" y="16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88" name="Freeform 12"/>
            <p:cNvSpPr>
              <a:spLocks/>
            </p:cNvSpPr>
            <p:nvPr/>
          </p:nvSpPr>
          <p:spPr bwMode="auto">
            <a:xfrm>
              <a:off x="984" y="2524"/>
              <a:ext cx="981" cy="293"/>
            </a:xfrm>
            <a:custGeom>
              <a:avLst/>
              <a:gdLst>
                <a:gd name="T0" fmla="*/ 14 w 981"/>
                <a:gd name="T1" fmla="*/ 118 h 293"/>
                <a:gd name="T2" fmla="*/ 80 w 981"/>
                <a:gd name="T3" fmla="*/ 153 h 293"/>
                <a:gd name="T4" fmla="*/ 505 w 981"/>
                <a:gd name="T5" fmla="*/ 261 h 293"/>
                <a:gd name="T6" fmla="*/ 783 w 981"/>
                <a:gd name="T7" fmla="*/ 292 h 293"/>
                <a:gd name="T8" fmla="*/ 863 w 981"/>
                <a:gd name="T9" fmla="*/ 292 h 293"/>
                <a:gd name="T10" fmla="*/ 980 w 981"/>
                <a:gd name="T11" fmla="*/ 230 h 293"/>
                <a:gd name="T12" fmla="*/ 972 w 981"/>
                <a:gd name="T13" fmla="*/ 158 h 293"/>
                <a:gd name="T14" fmla="*/ 899 w 981"/>
                <a:gd name="T15" fmla="*/ 158 h 293"/>
                <a:gd name="T16" fmla="*/ 783 w 981"/>
                <a:gd name="T17" fmla="*/ 240 h 293"/>
                <a:gd name="T18" fmla="*/ 658 w 981"/>
                <a:gd name="T19" fmla="*/ 245 h 293"/>
                <a:gd name="T20" fmla="*/ 556 w 981"/>
                <a:gd name="T21" fmla="*/ 137 h 293"/>
                <a:gd name="T22" fmla="*/ 497 w 981"/>
                <a:gd name="T23" fmla="*/ 15 h 293"/>
                <a:gd name="T24" fmla="*/ 431 w 981"/>
                <a:gd name="T25" fmla="*/ 0 h 293"/>
                <a:gd name="T26" fmla="*/ 424 w 981"/>
                <a:gd name="T27" fmla="*/ 51 h 293"/>
                <a:gd name="T28" fmla="*/ 0 w 981"/>
                <a:gd name="T29" fmla="*/ 51 h 293"/>
                <a:gd name="T30" fmla="*/ 14 w 981"/>
                <a:gd name="T31" fmla="*/ 118 h 2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1"/>
                <a:gd name="T49" fmla="*/ 0 h 293"/>
                <a:gd name="T50" fmla="*/ 981 w 981"/>
                <a:gd name="T51" fmla="*/ 293 h 2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1" h="293">
                  <a:moveTo>
                    <a:pt x="14" y="118"/>
                  </a:moveTo>
                  <a:lnTo>
                    <a:pt x="80" y="153"/>
                  </a:lnTo>
                  <a:lnTo>
                    <a:pt x="505" y="261"/>
                  </a:lnTo>
                  <a:lnTo>
                    <a:pt x="783" y="292"/>
                  </a:lnTo>
                  <a:lnTo>
                    <a:pt x="863" y="292"/>
                  </a:lnTo>
                  <a:lnTo>
                    <a:pt x="980" y="230"/>
                  </a:lnTo>
                  <a:lnTo>
                    <a:pt x="972" y="158"/>
                  </a:lnTo>
                  <a:lnTo>
                    <a:pt x="899" y="158"/>
                  </a:lnTo>
                  <a:lnTo>
                    <a:pt x="783" y="240"/>
                  </a:lnTo>
                  <a:lnTo>
                    <a:pt x="658" y="245"/>
                  </a:lnTo>
                  <a:lnTo>
                    <a:pt x="556" y="137"/>
                  </a:lnTo>
                  <a:lnTo>
                    <a:pt x="497" y="15"/>
                  </a:lnTo>
                  <a:lnTo>
                    <a:pt x="431" y="0"/>
                  </a:lnTo>
                  <a:lnTo>
                    <a:pt x="424" y="51"/>
                  </a:lnTo>
                  <a:lnTo>
                    <a:pt x="0" y="51"/>
                  </a:lnTo>
                  <a:lnTo>
                    <a:pt x="14" y="11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89" name="Freeform 13"/>
            <p:cNvSpPr>
              <a:spLocks/>
            </p:cNvSpPr>
            <p:nvPr/>
          </p:nvSpPr>
          <p:spPr bwMode="auto">
            <a:xfrm>
              <a:off x="1190" y="2814"/>
              <a:ext cx="599" cy="163"/>
            </a:xfrm>
            <a:custGeom>
              <a:avLst/>
              <a:gdLst>
                <a:gd name="T0" fmla="*/ 0 w 599"/>
                <a:gd name="T1" fmla="*/ 14 h 163"/>
                <a:gd name="T2" fmla="*/ 7 w 599"/>
                <a:gd name="T3" fmla="*/ 0 h 163"/>
                <a:gd name="T4" fmla="*/ 437 w 599"/>
                <a:gd name="T5" fmla="*/ 111 h 163"/>
                <a:gd name="T6" fmla="*/ 590 w 599"/>
                <a:gd name="T7" fmla="*/ 141 h 163"/>
                <a:gd name="T8" fmla="*/ 598 w 599"/>
                <a:gd name="T9" fmla="*/ 147 h 163"/>
                <a:gd name="T10" fmla="*/ 568 w 599"/>
                <a:gd name="T11" fmla="*/ 162 h 163"/>
                <a:gd name="T12" fmla="*/ 276 w 599"/>
                <a:gd name="T13" fmla="*/ 131 h 163"/>
                <a:gd name="T14" fmla="*/ 36 w 599"/>
                <a:gd name="T15" fmla="*/ 86 h 163"/>
                <a:gd name="T16" fmla="*/ 14 w 599"/>
                <a:gd name="T17" fmla="*/ 60 h 163"/>
                <a:gd name="T18" fmla="*/ 0 w 599"/>
                <a:gd name="T19" fmla="*/ 14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9"/>
                <a:gd name="T31" fmla="*/ 0 h 163"/>
                <a:gd name="T32" fmla="*/ 599 w 599"/>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9" h="163">
                  <a:moveTo>
                    <a:pt x="0" y="14"/>
                  </a:moveTo>
                  <a:lnTo>
                    <a:pt x="7" y="0"/>
                  </a:lnTo>
                  <a:lnTo>
                    <a:pt x="437" y="111"/>
                  </a:lnTo>
                  <a:lnTo>
                    <a:pt x="590" y="141"/>
                  </a:lnTo>
                  <a:lnTo>
                    <a:pt x="598" y="147"/>
                  </a:lnTo>
                  <a:lnTo>
                    <a:pt x="568" y="162"/>
                  </a:lnTo>
                  <a:lnTo>
                    <a:pt x="276" y="131"/>
                  </a:lnTo>
                  <a:lnTo>
                    <a:pt x="36" y="86"/>
                  </a:lnTo>
                  <a:lnTo>
                    <a:pt x="14" y="60"/>
                  </a:lnTo>
                  <a:lnTo>
                    <a:pt x="0" y="1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90" name="Freeform 14"/>
            <p:cNvSpPr>
              <a:spLocks/>
            </p:cNvSpPr>
            <p:nvPr/>
          </p:nvSpPr>
          <p:spPr bwMode="auto">
            <a:xfrm>
              <a:off x="1279" y="2996"/>
              <a:ext cx="385" cy="195"/>
            </a:xfrm>
            <a:custGeom>
              <a:avLst/>
              <a:gdLst>
                <a:gd name="T0" fmla="*/ 0 w 385"/>
                <a:gd name="T1" fmla="*/ 0 h 195"/>
                <a:gd name="T2" fmla="*/ 14 w 385"/>
                <a:gd name="T3" fmla="*/ 0 h 195"/>
                <a:gd name="T4" fmla="*/ 57 w 385"/>
                <a:gd name="T5" fmla="*/ 15 h 195"/>
                <a:gd name="T6" fmla="*/ 108 w 385"/>
                <a:gd name="T7" fmla="*/ 20 h 195"/>
                <a:gd name="T8" fmla="*/ 108 w 385"/>
                <a:gd name="T9" fmla="*/ 10 h 195"/>
                <a:gd name="T10" fmla="*/ 137 w 385"/>
                <a:gd name="T11" fmla="*/ 15 h 195"/>
                <a:gd name="T12" fmla="*/ 159 w 385"/>
                <a:gd name="T13" fmla="*/ 30 h 195"/>
                <a:gd name="T14" fmla="*/ 173 w 385"/>
                <a:gd name="T15" fmla="*/ 41 h 195"/>
                <a:gd name="T16" fmla="*/ 180 w 385"/>
                <a:gd name="T17" fmla="*/ 35 h 195"/>
                <a:gd name="T18" fmla="*/ 203 w 385"/>
                <a:gd name="T19" fmla="*/ 41 h 195"/>
                <a:gd name="T20" fmla="*/ 217 w 385"/>
                <a:gd name="T21" fmla="*/ 55 h 195"/>
                <a:gd name="T22" fmla="*/ 231 w 385"/>
                <a:gd name="T23" fmla="*/ 66 h 195"/>
                <a:gd name="T24" fmla="*/ 246 w 385"/>
                <a:gd name="T25" fmla="*/ 81 h 195"/>
                <a:gd name="T26" fmla="*/ 246 w 385"/>
                <a:gd name="T27" fmla="*/ 97 h 195"/>
                <a:gd name="T28" fmla="*/ 246 w 385"/>
                <a:gd name="T29" fmla="*/ 117 h 195"/>
                <a:gd name="T30" fmla="*/ 260 w 385"/>
                <a:gd name="T31" fmla="*/ 138 h 195"/>
                <a:gd name="T32" fmla="*/ 260 w 385"/>
                <a:gd name="T33" fmla="*/ 158 h 195"/>
                <a:gd name="T34" fmla="*/ 275 w 385"/>
                <a:gd name="T35" fmla="*/ 158 h 195"/>
                <a:gd name="T36" fmla="*/ 289 w 385"/>
                <a:gd name="T37" fmla="*/ 158 h 195"/>
                <a:gd name="T38" fmla="*/ 304 w 385"/>
                <a:gd name="T39" fmla="*/ 158 h 195"/>
                <a:gd name="T40" fmla="*/ 326 w 385"/>
                <a:gd name="T41" fmla="*/ 158 h 195"/>
                <a:gd name="T42" fmla="*/ 348 w 385"/>
                <a:gd name="T43" fmla="*/ 147 h 195"/>
                <a:gd name="T44" fmla="*/ 348 w 385"/>
                <a:gd name="T45" fmla="*/ 132 h 195"/>
                <a:gd name="T46" fmla="*/ 376 w 385"/>
                <a:gd name="T47" fmla="*/ 127 h 195"/>
                <a:gd name="T48" fmla="*/ 384 w 385"/>
                <a:gd name="T49" fmla="*/ 132 h 195"/>
                <a:gd name="T50" fmla="*/ 384 w 385"/>
                <a:gd name="T51" fmla="*/ 152 h 195"/>
                <a:gd name="T52" fmla="*/ 376 w 385"/>
                <a:gd name="T53" fmla="*/ 163 h 195"/>
                <a:gd name="T54" fmla="*/ 361 w 385"/>
                <a:gd name="T55" fmla="*/ 163 h 195"/>
                <a:gd name="T56" fmla="*/ 354 w 385"/>
                <a:gd name="T57" fmla="*/ 163 h 195"/>
                <a:gd name="T58" fmla="*/ 333 w 385"/>
                <a:gd name="T59" fmla="*/ 168 h 195"/>
                <a:gd name="T60" fmla="*/ 333 w 385"/>
                <a:gd name="T61" fmla="*/ 178 h 195"/>
                <a:gd name="T62" fmla="*/ 340 w 385"/>
                <a:gd name="T63" fmla="*/ 183 h 195"/>
                <a:gd name="T64" fmla="*/ 318 w 385"/>
                <a:gd name="T65" fmla="*/ 188 h 195"/>
                <a:gd name="T66" fmla="*/ 311 w 385"/>
                <a:gd name="T67" fmla="*/ 194 h 195"/>
                <a:gd name="T68" fmla="*/ 304 w 385"/>
                <a:gd name="T69" fmla="*/ 194 h 195"/>
                <a:gd name="T70" fmla="*/ 289 w 385"/>
                <a:gd name="T71" fmla="*/ 183 h 195"/>
                <a:gd name="T72" fmla="*/ 275 w 385"/>
                <a:gd name="T73" fmla="*/ 188 h 195"/>
                <a:gd name="T74" fmla="*/ 253 w 385"/>
                <a:gd name="T75" fmla="*/ 188 h 195"/>
                <a:gd name="T76" fmla="*/ 231 w 385"/>
                <a:gd name="T77" fmla="*/ 183 h 195"/>
                <a:gd name="T78" fmla="*/ 210 w 385"/>
                <a:gd name="T79" fmla="*/ 178 h 195"/>
                <a:gd name="T80" fmla="*/ 180 w 385"/>
                <a:gd name="T81" fmla="*/ 168 h 195"/>
                <a:gd name="T82" fmla="*/ 159 w 385"/>
                <a:gd name="T83" fmla="*/ 163 h 195"/>
                <a:gd name="T84" fmla="*/ 137 w 385"/>
                <a:gd name="T85" fmla="*/ 152 h 195"/>
                <a:gd name="T86" fmla="*/ 145 w 385"/>
                <a:gd name="T87" fmla="*/ 147 h 195"/>
                <a:gd name="T88" fmla="*/ 145 w 385"/>
                <a:gd name="T89" fmla="*/ 132 h 195"/>
                <a:gd name="T90" fmla="*/ 130 w 385"/>
                <a:gd name="T91" fmla="*/ 112 h 195"/>
                <a:gd name="T92" fmla="*/ 115 w 385"/>
                <a:gd name="T93" fmla="*/ 102 h 195"/>
                <a:gd name="T94" fmla="*/ 101 w 385"/>
                <a:gd name="T95" fmla="*/ 91 h 195"/>
                <a:gd name="T96" fmla="*/ 87 w 385"/>
                <a:gd name="T97" fmla="*/ 76 h 195"/>
                <a:gd name="T98" fmla="*/ 72 w 385"/>
                <a:gd name="T99" fmla="*/ 61 h 195"/>
                <a:gd name="T100" fmla="*/ 57 w 385"/>
                <a:gd name="T101" fmla="*/ 50 h 195"/>
                <a:gd name="T102" fmla="*/ 43 w 385"/>
                <a:gd name="T103" fmla="*/ 41 h 195"/>
                <a:gd name="T104" fmla="*/ 43 w 385"/>
                <a:gd name="T105" fmla="*/ 25 h 195"/>
                <a:gd name="T106" fmla="*/ 35 w 385"/>
                <a:gd name="T107" fmla="*/ 15 h 195"/>
                <a:gd name="T108" fmla="*/ 14 w 385"/>
                <a:gd name="T109" fmla="*/ 25 h 195"/>
                <a:gd name="T110" fmla="*/ 35 w 385"/>
                <a:gd name="T111" fmla="*/ 30 h 195"/>
                <a:gd name="T112" fmla="*/ 35 w 385"/>
                <a:gd name="T113" fmla="*/ 41 h 195"/>
                <a:gd name="T114" fmla="*/ 43 w 385"/>
                <a:gd name="T115" fmla="*/ 61 h 195"/>
                <a:gd name="T116" fmla="*/ 50 w 385"/>
                <a:gd name="T117" fmla="*/ 76 h 195"/>
                <a:gd name="T118" fmla="*/ 65 w 385"/>
                <a:gd name="T119" fmla="*/ 97 h 195"/>
                <a:gd name="T120" fmla="*/ 0 w 385"/>
                <a:gd name="T121" fmla="*/ 0 h 1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5"/>
                <a:gd name="T184" fmla="*/ 0 h 195"/>
                <a:gd name="T185" fmla="*/ 385 w 385"/>
                <a:gd name="T186" fmla="*/ 195 h 1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5" h="195">
                  <a:moveTo>
                    <a:pt x="0" y="0"/>
                  </a:moveTo>
                  <a:lnTo>
                    <a:pt x="14" y="0"/>
                  </a:lnTo>
                  <a:lnTo>
                    <a:pt x="57" y="15"/>
                  </a:lnTo>
                  <a:lnTo>
                    <a:pt x="108" y="20"/>
                  </a:lnTo>
                  <a:lnTo>
                    <a:pt x="108" y="10"/>
                  </a:lnTo>
                  <a:lnTo>
                    <a:pt x="137" y="15"/>
                  </a:lnTo>
                  <a:lnTo>
                    <a:pt x="159" y="30"/>
                  </a:lnTo>
                  <a:lnTo>
                    <a:pt x="173" y="41"/>
                  </a:lnTo>
                  <a:lnTo>
                    <a:pt x="180" y="35"/>
                  </a:lnTo>
                  <a:lnTo>
                    <a:pt x="203" y="41"/>
                  </a:lnTo>
                  <a:lnTo>
                    <a:pt x="217" y="55"/>
                  </a:lnTo>
                  <a:lnTo>
                    <a:pt x="231" y="66"/>
                  </a:lnTo>
                  <a:lnTo>
                    <a:pt x="246" y="81"/>
                  </a:lnTo>
                  <a:lnTo>
                    <a:pt x="246" y="97"/>
                  </a:lnTo>
                  <a:lnTo>
                    <a:pt x="246" y="117"/>
                  </a:lnTo>
                  <a:lnTo>
                    <a:pt x="260" y="138"/>
                  </a:lnTo>
                  <a:lnTo>
                    <a:pt x="260" y="158"/>
                  </a:lnTo>
                  <a:lnTo>
                    <a:pt x="275" y="158"/>
                  </a:lnTo>
                  <a:lnTo>
                    <a:pt x="289" y="158"/>
                  </a:lnTo>
                  <a:lnTo>
                    <a:pt x="304" y="158"/>
                  </a:lnTo>
                  <a:lnTo>
                    <a:pt x="326" y="158"/>
                  </a:lnTo>
                  <a:lnTo>
                    <a:pt x="348" y="147"/>
                  </a:lnTo>
                  <a:lnTo>
                    <a:pt x="348" y="132"/>
                  </a:lnTo>
                  <a:lnTo>
                    <a:pt x="376" y="127"/>
                  </a:lnTo>
                  <a:lnTo>
                    <a:pt x="384" y="132"/>
                  </a:lnTo>
                  <a:lnTo>
                    <a:pt x="384" y="152"/>
                  </a:lnTo>
                  <a:lnTo>
                    <a:pt x="376" y="163"/>
                  </a:lnTo>
                  <a:lnTo>
                    <a:pt x="361" y="163"/>
                  </a:lnTo>
                  <a:lnTo>
                    <a:pt x="354" y="163"/>
                  </a:lnTo>
                  <a:lnTo>
                    <a:pt x="333" y="168"/>
                  </a:lnTo>
                  <a:lnTo>
                    <a:pt x="333" y="178"/>
                  </a:lnTo>
                  <a:lnTo>
                    <a:pt x="340" y="183"/>
                  </a:lnTo>
                  <a:lnTo>
                    <a:pt x="318" y="188"/>
                  </a:lnTo>
                  <a:lnTo>
                    <a:pt x="311" y="194"/>
                  </a:lnTo>
                  <a:lnTo>
                    <a:pt x="304" y="194"/>
                  </a:lnTo>
                  <a:lnTo>
                    <a:pt x="289" y="183"/>
                  </a:lnTo>
                  <a:lnTo>
                    <a:pt x="275" y="188"/>
                  </a:lnTo>
                  <a:lnTo>
                    <a:pt x="253" y="188"/>
                  </a:lnTo>
                  <a:lnTo>
                    <a:pt x="231" y="183"/>
                  </a:lnTo>
                  <a:lnTo>
                    <a:pt x="210" y="178"/>
                  </a:lnTo>
                  <a:lnTo>
                    <a:pt x="180" y="168"/>
                  </a:lnTo>
                  <a:lnTo>
                    <a:pt x="159" y="163"/>
                  </a:lnTo>
                  <a:lnTo>
                    <a:pt x="137" y="152"/>
                  </a:lnTo>
                  <a:lnTo>
                    <a:pt x="145" y="147"/>
                  </a:lnTo>
                  <a:lnTo>
                    <a:pt x="145" y="132"/>
                  </a:lnTo>
                  <a:lnTo>
                    <a:pt x="130" y="112"/>
                  </a:lnTo>
                  <a:lnTo>
                    <a:pt x="115" y="102"/>
                  </a:lnTo>
                  <a:lnTo>
                    <a:pt x="101" y="91"/>
                  </a:lnTo>
                  <a:lnTo>
                    <a:pt x="87" y="76"/>
                  </a:lnTo>
                  <a:lnTo>
                    <a:pt x="72" y="61"/>
                  </a:lnTo>
                  <a:lnTo>
                    <a:pt x="57" y="50"/>
                  </a:lnTo>
                  <a:lnTo>
                    <a:pt x="43" y="41"/>
                  </a:lnTo>
                  <a:lnTo>
                    <a:pt x="43" y="25"/>
                  </a:lnTo>
                  <a:lnTo>
                    <a:pt x="35" y="15"/>
                  </a:lnTo>
                  <a:lnTo>
                    <a:pt x="14" y="25"/>
                  </a:lnTo>
                  <a:lnTo>
                    <a:pt x="35" y="30"/>
                  </a:lnTo>
                  <a:lnTo>
                    <a:pt x="35" y="41"/>
                  </a:lnTo>
                  <a:lnTo>
                    <a:pt x="43" y="61"/>
                  </a:lnTo>
                  <a:lnTo>
                    <a:pt x="50" y="76"/>
                  </a:lnTo>
                  <a:lnTo>
                    <a:pt x="65" y="97"/>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91" name="Freeform 15"/>
            <p:cNvSpPr>
              <a:spLocks/>
            </p:cNvSpPr>
            <p:nvPr/>
          </p:nvSpPr>
          <p:spPr bwMode="auto">
            <a:xfrm>
              <a:off x="1264" y="2991"/>
              <a:ext cx="91" cy="117"/>
            </a:xfrm>
            <a:custGeom>
              <a:avLst/>
              <a:gdLst>
                <a:gd name="T0" fmla="*/ 90 w 91"/>
                <a:gd name="T1" fmla="*/ 116 h 117"/>
                <a:gd name="T2" fmla="*/ 68 w 91"/>
                <a:gd name="T3" fmla="*/ 101 h 117"/>
                <a:gd name="T4" fmla="*/ 68 w 91"/>
                <a:gd name="T5" fmla="*/ 90 h 117"/>
                <a:gd name="T6" fmla="*/ 62 w 91"/>
                <a:gd name="T7" fmla="*/ 70 h 117"/>
                <a:gd name="T8" fmla="*/ 34 w 91"/>
                <a:gd name="T9" fmla="*/ 60 h 117"/>
                <a:gd name="T10" fmla="*/ 48 w 91"/>
                <a:gd name="T11" fmla="*/ 60 h 117"/>
                <a:gd name="T12" fmla="*/ 27 w 91"/>
                <a:gd name="T13" fmla="*/ 40 h 117"/>
                <a:gd name="T14" fmla="*/ 0 w 91"/>
                <a:gd name="T15" fmla="*/ 0 h 117"/>
                <a:gd name="T16" fmla="*/ 90 w 91"/>
                <a:gd name="T17" fmla="*/ 116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117"/>
                <a:gd name="T29" fmla="*/ 91 w 9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117">
                  <a:moveTo>
                    <a:pt x="90" y="116"/>
                  </a:moveTo>
                  <a:lnTo>
                    <a:pt x="68" y="101"/>
                  </a:lnTo>
                  <a:lnTo>
                    <a:pt x="68" y="90"/>
                  </a:lnTo>
                  <a:lnTo>
                    <a:pt x="62" y="70"/>
                  </a:lnTo>
                  <a:lnTo>
                    <a:pt x="34" y="60"/>
                  </a:lnTo>
                  <a:lnTo>
                    <a:pt x="48" y="60"/>
                  </a:lnTo>
                  <a:lnTo>
                    <a:pt x="27" y="40"/>
                  </a:lnTo>
                  <a:lnTo>
                    <a:pt x="0" y="0"/>
                  </a:lnTo>
                  <a:lnTo>
                    <a:pt x="90" y="116"/>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92" name="Freeform 16"/>
            <p:cNvSpPr>
              <a:spLocks/>
            </p:cNvSpPr>
            <p:nvPr/>
          </p:nvSpPr>
          <p:spPr bwMode="auto">
            <a:xfrm>
              <a:off x="1632" y="3178"/>
              <a:ext cx="84" cy="59"/>
            </a:xfrm>
            <a:custGeom>
              <a:avLst/>
              <a:gdLst>
                <a:gd name="T0" fmla="*/ 21 w 84"/>
                <a:gd name="T1" fmla="*/ 5 h 59"/>
                <a:gd name="T2" fmla="*/ 35 w 84"/>
                <a:gd name="T3" fmla="*/ 5 h 59"/>
                <a:gd name="T4" fmla="*/ 41 w 84"/>
                <a:gd name="T5" fmla="*/ 0 h 59"/>
                <a:gd name="T6" fmla="*/ 62 w 84"/>
                <a:gd name="T7" fmla="*/ 5 h 59"/>
                <a:gd name="T8" fmla="*/ 76 w 84"/>
                <a:gd name="T9" fmla="*/ 5 h 59"/>
                <a:gd name="T10" fmla="*/ 83 w 84"/>
                <a:gd name="T11" fmla="*/ 9 h 59"/>
                <a:gd name="T12" fmla="*/ 76 w 84"/>
                <a:gd name="T13" fmla="*/ 19 h 59"/>
                <a:gd name="T14" fmla="*/ 76 w 84"/>
                <a:gd name="T15" fmla="*/ 38 h 59"/>
                <a:gd name="T16" fmla="*/ 83 w 84"/>
                <a:gd name="T17" fmla="*/ 48 h 59"/>
                <a:gd name="T18" fmla="*/ 83 w 84"/>
                <a:gd name="T19" fmla="*/ 58 h 59"/>
                <a:gd name="T20" fmla="*/ 69 w 84"/>
                <a:gd name="T21" fmla="*/ 58 h 59"/>
                <a:gd name="T22" fmla="*/ 55 w 84"/>
                <a:gd name="T23" fmla="*/ 58 h 59"/>
                <a:gd name="T24" fmla="*/ 55 w 84"/>
                <a:gd name="T25" fmla="*/ 48 h 59"/>
                <a:gd name="T26" fmla="*/ 48 w 84"/>
                <a:gd name="T27" fmla="*/ 43 h 59"/>
                <a:gd name="T28" fmla="*/ 35 w 84"/>
                <a:gd name="T29" fmla="*/ 38 h 59"/>
                <a:gd name="T30" fmla="*/ 27 w 84"/>
                <a:gd name="T31" fmla="*/ 34 h 59"/>
                <a:gd name="T32" fmla="*/ 21 w 84"/>
                <a:gd name="T33" fmla="*/ 24 h 59"/>
                <a:gd name="T34" fmla="*/ 7 w 84"/>
                <a:gd name="T35" fmla="*/ 19 h 59"/>
                <a:gd name="T36" fmla="*/ 0 w 84"/>
                <a:gd name="T37" fmla="*/ 19 h 59"/>
                <a:gd name="T38" fmla="*/ 21 w 84"/>
                <a:gd name="T39" fmla="*/ 5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59"/>
                <a:gd name="T62" fmla="*/ 84 w 84"/>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59">
                  <a:moveTo>
                    <a:pt x="21" y="5"/>
                  </a:moveTo>
                  <a:lnTo>
                    <a:pt x="35" y="5"/>
                  </a:lnTo>
                  <a:lnTo>
                    <a:pt x="41" y="0"/>
                  </a:lnTo>
                  <a:lnTo>
                    <a:pt x="62" y="5"/>
                  </a:lnTo>
                  <a:lnTo>
                    <a:pt x="76" y="5"/>
                  </a:lnTo>
                  <a:lnTo>
                    <a:pt x="83" y="9"/>
                  </a:lnTo>
                  <a:lnTo>
                    <a:pt x="76" y="19"/>
                  </a:lnTo>
                  <a:lnTo>
                    <a:pt x="76" y="38"/>
                  </a:lnTo>
                  <a:lnTo>
                    <a:pt x="83" y="48"/>
                  </a:lnTo>
                  <a:lnTo>
                    <a:pt x="83" y="58"/>
                  </a:lnTo>
                  <a:lnTo>
                    <a:pt x="69" y="58"/>
                  </a:lnTo>
                  <a:lnTo>
                    <a:pt x="55" y="58"/>
                  </a:lnTo>
                  <a:lnTo>
                    <a:pt x="55" y="48"/>
                  </a:lnTo>
                  <a:lnTo>
                    <a:pt x="48" y="43"/>
                  </a:lnTo>
                  <a:lnTo>
                    <a:pt x="35" y="38"/>
                  </a:lnTo>
                  <a:lnTo>
                    <a:pt x="27" y="34"/>
                  </a:lnTo>
                  <a:lnTo>
                    <a:pt x="21" y="24"/>
                  </a:lnTo>
                  <a:lnTo>
                    <a:pt x="7" y="19"/>
                  </a:lnTo>
                  <a:lnTo>
                    <a:pt x="0" y="19"/>
                  </a:lnTo>
                  <a:lnTo>
                    <a:pt x="21" y="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93" name="Freeform 17"/>
            <p:cNvSpPr>
              <a:spLocks/>
            </p:cNvSpPr>
            <p:nvPr/>
          </p:nvSpPr>
          <p:spPr bwMode="auto">
            <a:xfrm>
              <a:off x="1595" y="3157"/>
              <a:ext cx="62" cy="39"/>
            </a:xfrm>
            <a:custGeom>
              <a:avLst/>
              <a:gdLst>
                <a:gd name="T0" fmla="*/ 34 w 62"/>
                <a:gd name="T1" fmla="*/ 0 h 39"/>
                <a:gd name="T2" fmla="*/ 13 w 62"/>
                <a:gd name="T3" fmla="*/ 4 h 39"/>
                <a:gd name="T4" fmla="*/ 13 w 62"/>
                <a:gd name="T5" fmla="*/ 19 h 39"/>
                <a:gd name="T6" fmla="*/ 20 w 62"/>
                <a:gd name="T7" fmla="*/ 23 h 39"/>
                <a:gd name="T8" fmla="*/ 6 w 62"/>
                <a:gd name="T9" fmla="*/ 23 h 39"/>
                <a:gd name="T10" fmla="*/ 0 w 62"/>
                <a:gd name="T11" fmla="*/ 28 h 39"/>
                <a:gd name="T12" fmla="*/ 0 w 62"/>
                <a:gd name="T13" fmla="*/ 33 h 39"/>
                <a:gd name="T14" fmla="*/ 13 w 62"/>
                <a:gd name="T15" fmla="*/ 38 h 39"/>
                <a:gd name="T16" fmla="*/ 26 w 62"/>
                <a:gd name="T17" fmla="*/ 38 h 39"/>
                <a:gd name="T18" fmla="*/ 34 w 62"/>
                <a:gd name="T19" fmla="*/ 38 h 39"/>
                <a:gd name="T20" fmla="*/ 40 w 62"/>
                <a:gd name="T21" fmla="*/ 33 h 39"/>
                <a:gd name="T22" fmla="*/ 54 w 62"/>
                <a:gd name="T23" fmla="*/ 28 h 39"/>
                <a:gd name="T24" fmla="*/ 61 w 62"/>
                <a:gd name="T25" fmla="*/ 28 h 39"/>
                <a:gd name="T26" fmla="*/ 54 w 62"/>
                <a:gd name="T27" fmla="*/ 23 h 39"/>
                <a:gd name="T28" fmla="*/ 40 w 62"/>
                <a:gd name="T29" fmla="*/ 23 h 39"/>
                <a:gd name="T30" fmla="*/ 40 w 62"/>
                <a:gd name="T31" fmla="*/ 19 h 39"/>
                <a:gd name="T32" fmla="*/ 40 w 62"/>
                <a:gd name="T33" fmla="*/ 9 h 39"/>
                <a:gd name="T34" fmla="*/ 40 w 62"/>
                <a:gd name="T35" fmla="*/ 0 h 39"/>
                <a:gd name="T36" fmla="*/ 34 w 62"/>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9"/>
                <a:gd name="T59" fmla="*/ 62 w 62"/>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9">
                  <a:moveTo>
                    <a:pt x="34" y="0"/>
                  </a:moveTo>
                  <a:lnTo>
                    <a:pt x="13" y="4"/>
                  </a:lnTo>
                  <a:lnTo>
                    <a:pt x="13" y="19"/>
                  </a:lnTo>
                  <a:lnTo>
                    <a:pt x="20" y="23"/>
                  </a:lnTo>
                  <a:lnTo>
                    <a:pt x="6" y="23"/>
                  </a:lnTo>
                  <a:lnTo>
                    <a:pt x="0" y="28"/>
                  </a:lnTo>
                  <a:lnTo>
                    <a:pt x="0" y="33"/>
                  </a:lnTo>
                  <a:lnTo>
                    <a:pt x="13" y="38"/>
                  </a:lnTo>
                  <a:lnTo>
                    <a:pt x="26" y="38"/>
                  </a:lnTo>
                  <a:lnTo>
                    <a:pt x="34" y="38"/>
                  </a:lnTo>
                  <a:lnTo>
                    <a:pt x="40" y="33"/>
                  </a:lnTo>
                  <a:lnTo>
                    <a:pt x="54" y="28"/>
                  </a:lnTo>
                  <a:lnTo>
                    <a:pt x="61" y="28"/>
                  </a:lnTo>
                  <a:lnTo>
                    <a:pt x="54" y="23"/>
                  </a:lnTo>
                  <a:lnTo>
                    <a:pt x="40" y="23"/>
                  </a:lnTo>
                  <a:lnTo>
                    <a:pt x="40" y="19"/>
                  </a:lnTo>
                  <a:lnTo>
                    <a:pt x="40" y="9"/>
                  </a:lnTo>
                  <a:lnTo>
                    <a:pt x="40" y="0"/>
                  </a:lnTo>
                  <a:lnTo>
                    <a:pt x="34"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94" name="Freeform 18"/>
            <p:cNvSpPr>
              <a:spLocks/>
            </p:cNvSpPr>
            <p:nvPr/>
          </p:nvSpPr>
          <p:spPr bwMode="auto">
            <a:xfrm>
              <a:off x="1691" y="3105"/>
              <a:ext cx="141" cy="39"/>
            </a:xfrm>
            <a:custGeom>
              <a:avLst/>
              <a:gdLst>
                <a:gd name="T0" fmla="*/ 0 w 141"/>
                <a:gd name="T1" fmla="*/ 14 h 39"/>
                <a:gd name="T2" fmla="*/ 7 w 141"/>
                <a:gd name="T3" fmla="*/ 14 h 39"/>
                <a:gd name="T4" fmla="*/ 13 w 141"/>
                <a:gd name="T5" fmla="*/ 9 h 39"/>
                <a:gd name="T6" fmla="*/ 34 w 141"/>
                <a:gd name="T7" fmla="*/ 0 h 39"/>
                <a:gd name="T8" fmla="*/ 49 w 141"/>
                <a:gd name="T9" fmla="*/ 0 h 39"/>
                <a:gd name="T10" fmla="*/ 70 w 141"/>
                <a:gd name="T11" fmla="*/ 0 h 39"/>
                <a:gd name="T12" fmla="*/ 70 w 141"/>
                <a:gd name="T13" fmla="*/ 9 h 39"/>
                <a:gd name="T14" fmla="*/ 91 w 141"/>
                <a:gd name="T15" fmla="*/ 14 h 39"/>
                <a:gd name="T16" fmla="*/ 105 w 141"/>
                <a:gd name="T17" fmla="*/ 19 h 39"/>
                <a:gd name="T18" fmla="*/ 111 w 141"/>
                <a:gd name="T19" fmla="*/ 19 h 39"/>
                <a:gd name="T20" fmla="*/ 132 w 141"/>
                <a:gd name="T21" fmla="*/ 28 h 39"/>
                <a:gd name="T22" fmla="*/ 140 w 141"/>
                <a:gd name="T23" fmla="*/ 38 h 39"/>
                <a:gd name="T24" fmla="*/ 126 w 141"/>
                <a:gd name="T25" fmla="*/ 38 h 39"/>
                <a:gd name="T26" fmla="*/ 111 w 141"/>
                <a:gd name="T27" fmla="*/ 38 h 39"/>
                <a:gd name="T28" fmla="*/ 98 w 141"/>
                <a:gd name="T29" fmla="*/ 38 h 39"/>
                <a:gd name="T30" fmla="*/ 98 w 141"/>
                <a:gd name="T31" fmla="*/ 28 h 39"/>
                <a:gd name="T32" fmla="*/ 91 w 141"/>
                <a:gd name="T33" fmla="*/ 23 h 39"/>
                <a:gd name="T34" fmla="*/ 77 w 141"/>
                <a:gd name="T35" fmla="*/ 19 h 39"/>
                <a:gd name="T36" fmla="*/ 70 w 141"/>
                <a:gd name="T37" fmla="*/ 19 h 39"/>
                <a:gd name="T38" fmla="*/ 56 w 141"/>
                <a:gd name="T39" fmla="*/ 19 h 39"/>
                <a:gd name="T40" fmla="*/ 34 w 141"/>
                <a:gd name="T41" fmla="*/ 14 h 39"/>
                <a:gd name="T42" fmla="*/ 34 w 141"/>
                <a:gd name="T43" fmla="*/ 9 h 39"/>
                <a:gd name="T44" fmla="*/ 21 w 141"/>
                <a:gd name="T45" fmla="*/ 14 h 39"/>
                <a:gd name="T46" fmla="*/ 13 w 141"/>
                <a:gd name="T47" fmla="*/ 14 h 39"/>
                <a:gd name="T48" fmla="*/ 0 w 141"/>
                <a:gd name="T49" fmla="*/ 14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1"/>
                <a:gd name="T76" fmla="*/ 0 h 39"/>
                <a:gd name="T77" fmla="*/ 141 w 141"/>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1" h="39">
                  <a:moveTo>
                    <a:pt x="0" y="14"/>
                  </a:moveTo>
                  <a:lnTo>
                    <a:pt x="7" y="14"/>
                  </a:lnTo>
                  <a:lnTo>
                    <a:pt x="13" y="9"/>
                  </a:lnTo>
                  <a:lnTo>
                    <a:pt x="34" y="0"/>
                  </a:lnTo>
                  <a:lnTo>
                    <a:pt x="49" y="0"/>
                  </a:lnTo>
                  <a:lnTo>
                    <a:pt x="70" y="0"/>
                  </a:lnTo>
                  <a:lnTo>
                    <a:pt x="70" y="9"/>
                  </a:lnTo>
                  <a:lnTo>
                    <a:pt x="91" y="14"/>
                  </a:lnTo>
                  <a:lnTo>
                    <a:pt x="105" y="19"/>
                  </a:lnTo>
                  <a:lnTo>
                    <a:pt x="111" y="19"/>
                  </a:lnTo>
                  <a:lnTo>
                    <a:pt x="132" y="28"/>
                  </a:lnTo>
                  <a:lnTo>
                    <a:pt x="140" y="38"/>
                  </a:lnTo>
                  <a:lnTo>
                    <a:pt x="126" y="38"/>
                  </a:lnTo>
                  <a:lnTo>
                    <a:pt x="111" y="38"/>
                  </a:lnTo>
                  <a:lnTo>
                    <a:pt x="98" y="38"/>
                  </a:lnTo>
                  <a:lnTo>
                    <a:pt x="98" y="28"/>
                  </a:lnTo>
                  <a:lnTo>
                    <a:pt x="91" y="23"/>
                  </a:lnTo>
                  <a:lnTo>
                    <a:pt x="77" y="19"/>
                  </a:lnTo>
                  <a:lnTo>
                    <a:pt x="70" y="19"/>
                  </a:lnTo>
                  <a:lnTo>
                    <a:pt x="56" y="19"/>
                  </a:lnTo>
                  <a:lnTo>
                    <a:pt x="34" y="14"/>
                  </a:lnTo>
                  <a:lnTo>
                    <a:pt x="34" y="9"/>
                  </a:lnTo>
                  <a:lnTo>
                    <a:pt x="21" y="14"/>
                  </a:lnTo>
                  <a:lnTo>
                    <a:pt x="13" y="14"/>
                  </a:lnTo>
                  <a:lnTo>
                    <a:pt x="0" y="1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95" name="Freeform 19"/>
            <p:cNvSpPr>
              <a:spLocks/>
            </p:cNvSpPr>
            <p:nvPr/>
          </p:nvSpPr>
          <p:spPr bwMode="auto">
            <a:xfrm>
              <a:off x="1837" y="3141"/>
              <a:ext cx="76" cy="23"/>
            </a:xfrm>
            <a:custGeom>
              <a:avLst/>
              <a:gdLst>
                <a:gd name="T0" fmla="*/ 20 w 76"/>
                <a:gd name="T1" fmla="*/ 17 h 23"/>
                <a:gd name="T2" fmla="*/ 6 w 76"/>
                <a:gd name="T3" fmla="*/ 4 h 23"/>
                <a:gd name="T4" fmla="*/ 13 w 76"/>
                <a:gd name="T5" fmla="*/ 0 h 23"/>
                <a:gd name="T6" fmla="*/ 20 w 76"/>
                <a:gd name="T7" fmla="*/ 4 h 23"/>
                <a:gd name="T8" fmla="*/ 41 w 76"/>
                <a:gd name="T9" fmla="*/ 0 h 23"/>
                <a:gd name="T10" fmla="*/ 54 w 76"/>
                <a:gd name="T11" fmla="*/ 4 h 23"/>
                <a:gd name="T12" fmla="*/ 68 w 76"/>
                <a:gd name="T13" fmla="*/ 4 h 23"/>
                <a:gd name="T14" fmla="*/ 75 w 76"/>
                <a:gd name="T15" fmla="*/ 12 h 23"/>
                <a:gd name="T16" fmla="*/ 68 w 76"/>
                <a:gd name="T17" fmla="*/ 17 h 23"/>
                <a:gd name="T18" fmla="*/ 54 w 76"/>
                <a:gd name="T19" fmla="*/ 17 h 23"/>
                <a:gd name="T20" fmla="*/ 47 w 76"/>
                <a:gd name="T21" fmla="*/ 22 h 23"/>
                <a:gd name="T22" fmla="*/ 33 w 76"/>
                <a:gd name="T23" fmla="*/ 22 h 23"/>
                <a:gd name="T24" fmla="*/ 27 w 76"/>
                <a:gd name="T25" fmla="*/ 22 h 23"/>
                <a:gd name="T26" fmla="*/ 20 w 76"/>
                <a:gd name="T27" fmla="*/ 22 h 23"/>
                <a:gd name="T28" fmla="*/ 6 w 76"/>
                <a:gd name="T29" fmla="*/ 22 h 23"/>
                <a:gd name="T30" fmla="*/ 0 w 76"/>
                <a:gd name="T31" fmla="*/ 17 h 23"/>
                <a:gd name="T32" fmla="*/ 13 w 76"/>
                <a:gd name="T33" fmla="*/ 12 h 23"/>
                <a:gd name="T34" fmla="*/ 20 w 76"/>
                <a:gd name="T35" fmla="*/ 12 h 23"/>
                <a:gd name="T36" fmla="*/ 13 w 76"/>
                <a:gd name="T37" fmla="*/ 4 h 23"/>
                <a:gd name="T38" fmla="*/ 20 w 76"/>
                <a:gd name="T39" fmla="*/ 17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
                <a:gd name="T61" fmla="*/ 0 h 23"/>
                <a:gd name="T62" fmla="*/ 76 w 76"/>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 h="23">
                  <a:moveTo>
                    <a:pt x="20" y="17"/>
                  </a:moveTo>
                  <a:lnTo>
                    <a:pt x="6" y="4"/>
                  </a:lnTo>
                  <a:lnTo>
                    <a:pt x="13" y="0"/>
                  </a:lnTo>
                  <a:lnTo>
                    <a:pt x="20" y="4"/>
                  </a:lnTo>
                  <a:lnTo>
                    <a:pt x="41" y="0"/>
                  </a:lnTo>
                  <a:lnTo>
                    <a:pt x="54" y="4"/>
                  </a:lnTo>
                  <a:lnTo>
                    <a:pt x="68" y="4"/>
                  </a:lnTo>
                  <a:lnTo>
                    <a:pt x="75" y="12"/>
                  </a:lnTo>
                  <a:lnTo>
                    <a:pt x="68" y="17"/>
                  </a:lnTo>
                  <a:lnTo>
                    <a:pt x="54" y="17"/>
                  </a:lnTo>
                  <a:lnTo>
                    <a:pt x="47" y="22"/>
                  </a:lnTo>
                  <a:lnTo>
                    <a:pt x="33" y="22"/>
                  </a:lnTo>
                  <a:lnTo>
                    <a:pt x="27" y="22"/>
                  </a:lnTo>
                  <a:lnTo>
                    <a:pt x="20" y="22"/>
                  </a:lnTo>
                  <a:lnTo>
                    <a:pt x="6" y="22"/>
                  </a:lnTo>
                  <a:lnTo>
                    <a:pt x="0" y="17"/>
                  </a:lnTo>
                  <a:lnTo>
                    <a:pt x="13" y="12"/>
                  </a:lnTo>
                  <a:lnTo>
                    <a:pt x="20" y="12"/>
                  </a:lnTo>
                  <a:lnTo>
                    <a:pt x="13" y="4"/>
                  </a:lnTo>
                  <a:lnTo>
                    <a:pt x="20" y="17"/>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96" name="Freeform 20"/>
            <p:cNvSpPr>
              <a:spLocks/>
            </p:cNvSpPr>
            <p:nvPr/>
          </p:nvSpPr>
          <p:spPr bwMode="auto">
            <a:xfrm>
              <a:off x="1639" y="3157"/>
              <a:ext cx="18" cy="23"/>
            </a:xfrm>
            <a:custGeom>
              <a:avLst/>
              <a:gdLst>
                <a:gd name="T0" fmla="*/ 17 w 18"/>
                <a:gd name="T1" fmla="*/ 0 h 23"/>
                <a:gd name="T2" fmla="*/ 0 w 18"/>
                <a:gd name="T3" fmla="*/ 0 h 23"/>
                <a:gd name="T4" fmla="*/ 5 w 18"/>
                <a:gd name="T5" fmla="*/ 4 h 23"/>
                <a:gd name="T6" fmla="*/ 0 w 18"/>
                <a:gd name="T7" fmla="*/ 17 h 23"/>
                <a:gd name="T8" fmla="*/ 5 w 18"/>
                <a:gd name="T9" fmla="*/ 22 h 23"/>
                <a:gd name="T10" fmla="*/ 17 w 18"/>
                <a:gd name="T11" fmla="*/ 22 h 23"/>
                <a:gd name="T12" fmla="*/ 17 w 18"/>
                <a:gd name="T13" fmla="*/ 12 h 23"/>
                <a:gd name="T14" fmla="*/ 17 w 18"/>
                <a:gd name="T15" fmla="*/ 4 h 23"/>
                <a:gd name="T16" fmla="*/ 17 w 18"/>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3"/>
                <a:gd name="T29" fmla="*/ 18 w 1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3">
                  <a:moveTo>
                    <a:pt x="17" y="0"/>
                  </a:moveTo>
                  <a:lnTo>
                    <a:pt x="0" y="0"/>
                  </a:lnTo>
                  <a:lnTo>
                    <a:pt x="5" y="4"/>
                  </a:lnTo>
                  <a:lnTo>
                    <a:pt x="0" y="17"/>
                  </a:lnTo>
                  <a:lnTo>
                    <a:pt x="5" y="22"/>
                  </a:lnTo>
                  <a:lnTo>
                    <a:pt x="17" y="22"/>
                  </a:lnTo>
                  <a:lnTo>
                    <a:pt x="17" y="12"/>
                  </a:lnTo>
                  <a:lnTo>
                    <a:pt x="17" y="4"/>
                  </a:lnTo>
                  <a:lnTo>
                    <a:pt x="17"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97" name="Freeform 21"/>
            <p:cNvSpPr>
              <a:spLocks/>
            </p:cNvSpPr>
            <p:nvPr/>
          </p:nvSpPr>
          <p:spPr bwMode="auto">
            <a:xfrm>
              <a:off x="1683" y="3230"/>
              <a:ext cx="40" cy="23"/>
            </a:xfrm>
            <a:custGeom>
              <a:avLst/>
              <a:gdLst>
                <a:gd name="T0" fmla="*/ 0 w 40"/>
                <a:gd name="T1" fmla="*/ 4 h 23"/>
                <a:gd name="T2" fmla="*/ 13 w 40"/>
                <a:gd name="T3" fmla="*/ 0 h 23"/>
                <a:gd name="T4" fmla="*/ 26 w 40"/>
                <a:gd name="T5" fmla="*/ 4 h 23"/>
                <a:gd name="T6" fmla="*/ 32 w 40"/>
                <a:gd name="T7" fmla="*/ 4 h 23"/>
                <a:gd name="T8" fmla="*/ 32 w 40"/>
                <a:gd name="T9" fmla="*/ 9 h 23"/>
                <a:gd name="T10" fmla="*/ 39 w 40"/>
                <a:gd name="T11" fmla="*/ 12 h 23"/>
                <a:gd name="T12" fmla="*/ 39 w 40"/>
                <a:gd name="T13" fmla="*/ 22 h 23"/>
                <a:gd name="T14" fmla="*/ 32 w 40"/>
                <a:gd name="T15" fmla="*/ 22 h 23"/>
                <a:gd name="T16" fmla="*/ 26 w 40"/>
                <a:gd name="T17" fmla="*/ 17 h 23"/>
                <a:gd name="T18" fmla="*/ 19 w 40"/>
                <a:gd name="T19" fmla="*/ 12 h 23"/>
                <a:gd name="T20" fmla="*/ 0 w 40"/>
                <a:gd name="T21" fmla="*/ 9 h 23"/>
                <a:gd name="T22" fmla="*/ 0 w 40"/>
                <a:gd name="T23" fmla="*/ 4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3"/>
                <a:gd name="T38" fmla="*/ 40 w 40"/>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3">
                  <a:moveTo>
                    <a:pt x="0" y="4"/>
                  </a:moveTo>
                  <a:lnTo>
                    <a:pt x="13" y="0"/>
                  </a:lnTo>
                  <a:lnTo>
                    <a:pt x="26" y="4"/>
                  </a:lnTo>
                  <a:lnTo>
                    <a:pt x="32" y="4"/>
                  </a:lnTo>
                  <a:lnTo>
                    <a:pt x="32" y="9"/>
                  </a:lnTo>
                  <a:lnTo>
                    <a:pt x="39" y="12"/>
                  </a:lnTo>
                  <a:lnTo>
                    <a:pt x="39" y="22"/>
                  </a:lnTo>
                  <a:lnTo>
                    <a:pt x="32" y="22"/>
                  </a:lnTo>
                  <a:lnTo>
                    <a:pt x="26" y="17"/>
                  </a:lnTo>
                  <a:lnTo>
                    <a:pt x="19" y="12"/>
                  </a:lnTo>
                  <a:lnTo>
                    <a:pt x="0" y="9"/>
                  </a:lnTo>
                  <a:lnTo>
                    <a:pt x="0" y="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98" name="Freeform 22"/>
            <p:cNvSpPr>
              <a:spLocks/>
            </p:cNvSpPr>
            <p:nvPr/>
          </p:nvSpPr>
          <p:spPr bwMode="auto">
            <a:xfrm>
              <a:off x="1750" y="3220"/>
              <a:ext cx="274" cy="162"/>
            </a:xfrm>
            <a:custGeom>
              <a:avLst/>
              <a:gdLst>
                <a:gd name="T0" fmla="*/ 273 w 274"/>
                <a:gd name="T1" fmla="*/ 45 h 162"/>
                <a:gd name="T2" fmla="*/ 258 w 274"/>
                <a:gd name="T3" fmla="*/ 35 h 162"/>
                <a:gd name="T4" fmla="*/ 250 w 274"/>
                <a:gd name="T5" fmla="*/ 30 h 162"/>
                <a:gd name="T6" fmla="*/ 244 w 274"/>
                <a:gd name="T7" fmla="*/ 25 h 162"/>
                <a:gd name="T8" fmla="*/ 229 w 274"/>
                <a:gd name="T9" fmla="*/ 19 h 162"/>
                <a:gd name="T10" fmla="*/ 215 w 274"/>
                <a:gd name="T11" fmla="*/ 19 h 162"/>
                <a:gd name="T12" fmla="*/ 201 w 274"/>
                <a:gd name="T13" fmla="*/ 19 h 162"/>
                <a:gd name="T14" fmla="*/ 179 w 274"/>
                <a:gd name="T15" fmla="*/ 14 h 162"/>
                <a:gd name="T16" fmla="*/ 164 w 274"/>
                <a:gd name="T17" fmla="*/ 14 h 162"/>
                <a:gd name="T18" fmla="*/ 158 w 274"/>
                <a:gd name="T19" fmla="*/ 10 h 162"/>
                <a:gd name="T20" fmla="*/ 136 w 274"/>
                <a:gd name="T21" fmla="*/ 5 h 162"/>
                <a:gd name="T22" fmla="*/ 128 w 274"/>
                <a:gd name="T23" fmla="*/ 10 h 162"/>
                <a:gd name="T24" fmla="*/ 121 w 274"/>
                <a:gd name="T25" fmla="*/ 14 h 162"/>
                <a:gd name="T26" fmla="*/ 121 w 274"/>
                <a:gd name="T27" fmla="*/ 25 h 162"/>
                <a:gd name="T28" fmla="*/ 107 w 274"/>
                <a:gd name="T29" fmla="*/ 30 h 162"/>
                <a:gd name="T30" fmla="*/ 113 w 274"/>
                <a:gd name="T31" fmla="*/ 19 h 162"/>
                <a:gd name="T32" fmla="*/ 113 w 274"/>
                <a:gd name="T33" fmla="*/ 10 h 162"/>
                <a:gd name="T34" fmla="*/ 113 w 274"/>
                <a:gd name="T35" fmla="*/ 0 h 162"/>
                <a:gd name="T36" fmla="*/ 92 w 274"/>
                <a:gd name="T37" fmla="*/ 5 h 162"/>
                <a:gd name="T38" fmla="*/ 78 w 274"/>
                <a:gd name="T39" fmla="*/ 5 h 162"/>
                <a:gd name="T40" fmla="*/ 64 w 274"/>
                <a:gd name="T41" fmla="*/ 14 h 162"/>
                <a:gd name="T42" fmla="*/ 56 w 274"/>
                <a:gd name="T43" fmla="*/ 25 h 162"/>
                <a:gd name="T44" fmla="*/ 49 w 274"/>
                <a:gd name="T45" fmla="*/ 40 h 162"/>
                <a:gd name="T46" fmla="*/ 35 w 274"/>
                <a:gd name="T47" fmla="*/ 45 h 162"/>
                <a:gd name="T48" fmla="*/ 43 w 274"/>
                <a:gd name="T49" fmla="*/ 65 h 162"/>
                <a:gd name="T50" fmla="*/ 35 w 274"/>
                <a:gd name="T51" fmla="*/ 85 h 162"/>
                <a:gd name="T52" fmla="*/ 35 w 274"/>
                <a:gd name="T53" fmla="*/ 95 h 162"/>
                <a:gd name="T54" fmla="*/ 22 w 274"/>
                <a:gd name="T55" fmla="*/ 105 h 162"/>
                <a:gd name="T56" fmla="*/ 14 w 274"/>
                <a:gd name="T57" fmla="*/ 115 h 162"/>
                <a:gd name="T58" fmla="*/ 0 w 274"/>
                <a:gd name="T59" fmla="*/ 125 h 162"/>
                <a:gd name="T60" fmla="*/ 0 w 274"/>
                <a:gd name="T61" fmla="*/ 141 h 162"/>
                <a:gd name="T62" fmla="*/ 0 w 274"/>
                <a:gd name="T63" fmla="*/ 146 h 162"/>
                <a:gd name="T64" fmla="*/ 7 w 274"/>
                <a:gd name="T65" fmla="*/ 161 h 162"/>
                <a:gd name="T66" fmla="*/ 22 w 274"/>
                <a:gd name="T67" fmla="*/ 161 h 162"/>
                <a:gd name="T68" fmla="*/ 43 w 274"/>
                <a:gd name="T69" fmla="*/ 155 h 162"/>
                <a:gd name="T70" fmla="*/ 56 w 274"/>
                <a:gd name="T71" fmla="*/ 141 h 162"/>
                <a:gd name="T72" fmla="*/ 64 w 274"/>
                <a:gd name="T73" fmla="*/ 125 h 162"/>
                <a:gd name="T74" fmla="*/ 78 w 274"/>
                <a:gd name="T75" fmla="*/ 121 h 162"/>
                <a:gd name="T76" fmla="*/ 92 w 274"/>
                <a:gd name="T77" fmla="*/ 146 h 162"/>
                <a:gd name="T78" fmla="*/ 128 w 274"/>
                <a:gd name="T79" fmla="*/ 141 h 162"/>
                <a:gd name="T80" fmla="*/ 150 w 274"/>
                <a:gd name="T81" fmla="*/ 146 h 162"/>
                <a:gd name="T82" fmla="*/ 143 w 274"/>
                <a:gd name="T83" fmla="*/ 125 h 162"/>
                <a:gd name="T84" fmla="*/ 150 w 274"/>
                <a:gd name="T85" fmla="*/ 115 h 162"/>
                <a:gd name="T86" fmla="*/ 150 w 274"/>
                <a:gd name="T87" fmla="*/ 105 h 162"/>
                <a:gd name="T88" fmla="*/ 164 w 274"/>
                <a:gd name="T89" fmla="*/ 100 h 162"/>
                <a:gd name="T90" fmla="*/ 179 w 274"/>
                <a:gd name="T91" fmla="*/ 105 h 162"/>
                <a:gd name="T92" fmla="*/ 201 w 274"/>
                <a:gd name="T93" fmla="*/ 105 h 162"/>
                <a:gd name="T94" fmla="*/ 215 w 274"/>
                <a:gd name="T95" fmla="*/ 105 h 162"/>
                <a:gd name="T96" fmla="*/ 215 w 274"/>
                <a:gd name="T97" fmla="*/ 85 h 162"/>
                <a:gd name="T98" fmla="*/ 237 w 274"/>
                <a:gd name="T99" fmla="*/ 85 h 162"/>
                <a:gd name="T100" fmla="*/ 265 w 274"/>
                <a:gd name="T101" fmla="*/ 85 h 162"/>
                <a:gd name="T102" fmla="*/ 265 w 274"/>
                <a:gd name="T103" fmla="*/ 75 h 162"/>
                <a:gd name="T104" fmla="*/ 258 w 274"/>
                <a:gd name="T105" fmla="*/ 70 h 162"/>
                <a:gd name="T106" fmla="*/ 258 w 274"/>
                <a:gd name="T107" fmla="*/ 65 h 162"/>
                <a:gd name="T108" fmla="*/ 265 w 274"/>
                <a:gd name="T109" fmla="*/ 55 h 162"/>
                <a:gd name="T110" fmla="*/ 265 w 274"/>
                <a:gd name="T111" fmla="*/ 50 h 162"/>
                <a:gd name="T112" fmla="*/ 273 w 274"/>
                <a:gd name="T113" fmla="*/ 45 h 1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162"/>
                <a:gd name="T173" fmla="*/ 274 w 274"/>
                <a:gd name="T174" fmla="*/ 162 h 1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162">
                  <a:moveTo>
                    <a:pt x="273" y="45"/>
                  </a:moveTo>
                  <a:lnTo>
                    <a:pt x="258" y="35"/>
                  </a:lnTo>
                  <a:lnTo>
                    <a:pt x="250" y="30"/>
                  </a:lnTo>
                  <a:lnTo>
                    <a:pt x="244" y="25"/>
                  </a:lnTo>
                  <a:lnTo>
                    <a:pt x="229" y="19"/>
                  </a:lnTo>
                  <a:lnTo>
                    <a:pt x="215" y="19"/>
                  </a:lnTo>
                  <a:lnTo>
                    <a:pt x="201" y="19"/>
                  </a:lnTo>
                  <a:lnTo>
                    <a:pt x="179" y="14"/>
                  </a:lnTo>
                  <a:lnTo>
                    <a:pt x="164" y="14"/>
                  </a:lnTo>
                  <a:lnTo>
                    <a:pt x="158" y="10"/>
                  </a:lnTo>
                  <a:lnTo>
                    <a:pt x="136" y="5"/>
                  </a:lnTo>
                  <a:lnTo>
                    <a:pt x="128" y="10"/>
                  </a:lnTo>
                  <a:lnTo>
                    <a:pt x="121" y="14"/>
                  </a:lnTo>
                  <a:lnTo>
                    <a:pt x="121" y="25"/>
                  </a:lnTo>
                  <a:lnTo>
                    <a:pt x="107" y="30"/>
                  </a:lnTo>
                  <a:lnTo>
                    <a:pt x="113" y="19"/>
                  </a:lnTo>
                  <a:lnTo>
                    <a:pt x="113" y="10"/>
                  </a:lnTo>
                  <a:lnTo>
                    <a:pt x="113" y="0"/>
                  </a:lnTo>
                  <a:lnTo>
                    <a:pt x="92" y="5"/>
                  </a:lnTo>
                  <a:lnTo>
                    <a:pt x="78" y="5"/>
                  </a:lnTo>
                  <a:lnTo>
                    <a:pt x="64" y="14"/>
                  </a:lnTo>
                  <a:lnTo>
                    <a:pt x="56" y="25"/>
                  </a:lnTo>
                  <a:lnTo>
                    <a:pt x="49" y="40"/>
                  </a:lnTo>
                  <a:lnTo>
                    <a:pt x="35" y="45"/>
                  </a:lnTo>
                  <a:lnTo>
                    <a:pt x="43" y="65"/>
                  </a:lnTo>
                  <a:lnTo>
                    <a:pt x="35" y="85"/>
                  </a:lnTo>
                  <a:lnTo>
                    <a:pt x="35" y="95"/>
                  </a:lnTo>
                  <a:lnTo>
                    <a:pt x="22" y="105"/>
                  </a:lnTo>
                  <a:lnTo>
                    <a:pt x="14" y="115"/>
                  </a:lnTo>
                  <a:lnTo>
                    <a:pt x="0" y="125"/>
                  </a:lnTo>
                  <a:lnTo>
                    <a:pt x="0" y="141"/>
                  </a:lnTo>
                  <a:lnTo>
                    <a:pt x="0" y="146"/>
                  </a:lnTo>
                  <a:lnTo>
                    <a:pt x="7" y="161"/>
                  </a:lnTo>
                  <a:lnTo>
                    <a:pt x="22" y="161"/>
                  </a:lnTo>
                  <a:lnTo>
                    <a:pt x="43" y="155"/>
                  </a:lnTo>
                  <a:lnTo>
                    <a:pt x="56" y="141"/>
                  </a:lnTo>
                  <a:lnTo>
                    <a:pt x="64" y="125"/>
                  </a:lnTo>
                  <a:lnTo>
                    <a:pt x="78" y="121"/>
                  </a:lnTo>
                  <a:lnTo>
                    <a:pt x="92" y="146"/>
                  </a:lnTo>
                  <a:lnTo>
                    <a:pt x="128" y="141"/>
                  </a:lnTo>
                  <a:lnTo>
                    <a:pt x="150" y="146"/>
                  </a:lnTo>
                  <a:lnTo>
                    <a:pt x="143" y="125"/>
                  </a:lnTo>
                  <a:lnTo>
                    <a:pt x="150" y="115"/>
                  </a:lnTo>
                  <a:lnTo>
                    <a:pt x="150" y="105"/>
                  </a:lnTo>
                  <a:lnTo>
                    <a:pt x="164" y="100"/>
                  </a:lnTo>
                  <a:lnTo>
                    <a:pt x="179" y="105"/>
                  </a:lnTo>
                  <a:lnTo>
                    <a:pt x="201" y="105"/>
                  </a:lnTo>
                  <a:lnTo>
                    <a:pt x="215" y="105"/>
                  </a:lnTo>
                  <a:lnTo>
                    <a:pt x="215" y="85"/>
                  </a:lnTo>
                  <a:lnTo>
                    <a:pt x="237" y="85"/>
                  </a:lnTo>
                  <a:lnTo>
                    <a:pt x="265" y="85"/>
                  </a:lnTo>
                  <a:lnTo>
                    <a:pt x="265" y="75"/>
                  </a:lnTo>
                  <a:lnTo>
                    <a:pt x="258" y="70"/>
                  </a:lnTo>
                  <a:lnTo>
                    <a:pt x="258" y="65"/>
                  </a:lnTo>
                  <a:lnTo>
                    <a:pt x="265" y="55"/>
                  </a:lnTo>
                  <a:lnTo>
                    <a:pt x="265" y="50"/>
                  </a:lnTo>
                  <a:lnTo>
                    <a:pt x="273" y="4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199" name="Freeform 23"/>
            <p:cNvSpPr>
              <a:spLocks/>
            </p:cNvSpPr>
            <p:nvPr/>
          </p:nvSpPr>
          <p:spPr bwMode="auto">
            <a:xfrm>
              <a:off x="1705" y="3240"/>
              <a:ext cx="91" cy="34"/>
            </a:xfrm>
            <a:custGeom>
              <a:avLst/>
              <a:gdLst>
                <a:gd name="T0" fmla="*/ 13 w 91"/>
                <a:gd name="T1" fmla="*/ 0 h 34"/>
                <a:gd name="T2" fmla="*/ 49 w 91"/>
                <a:gd name="T3" fmla="*/ 9 h 34"/>
                <a:gd name="T4" fmla="*/ 63 w 91"/>
                <a:gd name="T5" fmla="*/ 0 h 34"/>
                <a:gd name="T6" fmla="*/ 77 w 91"/>
                <a:gd name="T7" fmla="*/ 9 h 34"/>
                <a:gd name="T8" fmla="*/ 90 w 91"/>
                <a:gd name="T9" fmla="*/ 13 h 34"/>
                <a:gd name="T10" fmla="*/ 83 w 91"/>
                <a:gd name="T11" fmla="*/ 23 h 34"/>
                <a:gd name="T12" fmla="*/ 77 w 91"/>
                <a:gd name="T13" fmla="*/ 23 h 34"/>
                <a:gd name="T14" fmla="*/ 77 w 91"/>
                <a:gd name="T15" fmla="*/ 19 h 34"/>
                <a:gd name="T16" fmla="*/ 69 w 91"/>
                <a:gd name="T17" fmla="*/ 13 h 34"/>
                <a:gd name="T18" fmla="*/ 55 w 91"/>
                <a:gd name="T19" fmla="*/ 23 h 34"/>
                <a:gd name="T20" fmla="*/ 49 w 91"/>
                <a:gd name="T21" fmla="*/ 33 h 34"/>
                <a:gd name="T22" fmla="*/ 41 w 91"/>
                <a:gd name="T23" fmla="*/ 28 h 34"/>
                <a:gd name="T24" fmla="*/ 35 w 91"/>
                <a:gd name="T25" fmla="*/ 23 h 34"/>
                <a:gd name="T26" fmla="*/ 13 w 91"/>
                <a:gd name="T27" fmla="*/ 23 h 34"/>
                <a:gd name="T28" fmla="*/ 0 w 91"/>
                <a:gd name="T29" fmla="*/ 19 h 34"/>
                <a:gd name="T30" fmla="*/ 13 w 91"/>
                <a:gd name="T31" fmla="*/ 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34"/>
                <a:gd name="T50" fmla="*/ 91 w 91"/>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34">
                  <a:moveTo>
                    <a:pt x="13" y="0"/>
                  </a:moveTo>
                  <a:lnTo>
                    <a:pt x="49" y="9"/>
                  </a:lnTo>
                  <a:lnTo>
                    <a:pt x="63" y="0"/>
                  </a:lnTo>
                  <a:lnTo>
                    <a:pt x="77" y="9"/>
                  </a:lnTo>
                  <a:lnTo>
                    <a:pt x="90" y="13"/>
                  </a:lnTo>
                  <a:lnTo>
                    <a:pt x="83" y="23"/>
                  </a:lnTo>
                  <a:lnTo>
                    <a:pt x="77" y="23"/>
                  </a:lnTo>
                  <a:lnTo>
                    <a:pt x="77" y="19"/>
                  </a:lnTo>
                  <a:lnTo>
                    <a:pt x="69" y="13"/>
                  </a:lnTo>
                  <a:lnTo>
                    <a:pt x="55" y="23"/>
                  </a:lnTo>
                  <a:lnTo>
                    <a:pt x="49" y="33"/>
                  </a:lnTo>
                  <a:lnTo>
                    <a:pt x="41" y="28"/>
                  </a:lnTo>
                  <a:lnTo>
                    <a:pt x="35" y="23"/>
                  </a:lnTo>
                  <a:lnTo>
                    <a:pt x="13" y="23"/>
                  </a:lnTo>
                  <a:lnTo>
                    <a:pt x="0" y="19"/>
                  </a:lnTo>
                  <a:lnTo>
                    <a:pt x="13"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00" name="Freeform 24"/>
            <p:cNvSpPr>
              <a:spLocks/>
            </p:cNvSpPr>
            <p:nvPr/>
          </p:nvSpPr>
          <p:spPr bwMode="auto">
            <a:xfrm>
              <a:off x="1735" y="3344"/>
              <a:ext cx="362" cy="578"/>
            </a:xfrm>
            <a:custGeom>
              <a:avLst/>
              <a:gdLst>
                <a:gd name="T0" fmla="*/ 7 w 362"/>
                <a:gd name="T1" fmla="*/ 36 h 578"/>
                <a:gd name="T2" fmla="*/ 0 w 362"/>
                <a:gd name="T3" fmla="*/ 41 h 578"/>
                <a:gd name="T4" fmla="*/ 7 w 362"/>
                <a:gd name="T5" fmla="*/ 51 h 578"/>
                <a:gd name="T6" fmla="*/ 22 w 362"/>
                <a:gd name="T7" fmla="*/ 61 h 578"/>
                <a:gd name="T8" fmla="*/ 43 w 362"/>
                <a:gd name="T9" fmla="*/ 92 h 578"/>
                <a:gd name="T10" fmla="*/ 57 w 362"/>
                <a:gd name="T11" fmla="*/ 108 h 578"/>
                <a:gd name="T12" fmla="*/ 64 w 362"/>
                <a:gd name="T13" fmla="*/ 129 h 578"/>
                <a:gd name="T14" fmla="*/ 64 w 362"/>
                <a:gd name="T15" fmla="*/ 149 h 578"/>
                <a:gd name="T16" fmla="*/ 86 w 362"/>
                <a:gd name="T17" fmla="*/ 159 h 578"/>
                <a:gd name="T18" fmla="*/ 122 w 362"/>
                <a:gd name="T19" fmla="*/ 175 h 578"/>
                <a:gd name="T20" fmla="*/ 144 w 362"/>
                <a:gd name="T21" fmla="*/ 180 h 578"/>
                <a:gd name="T22" fmla="*/ 157 w 362"/>
                <a:gd name="T23" fmla="*/ 175 h 578"/>
                <a:gd name="T24" fmla="*/ 172 w 362"/>
                <a:gd name="T25" fmla="*/ 180 h 578"/>
                <a:gd name="T26" fmla="*/ 172 w 362"/>
                <a:gd name="T27" fmla="*/ 196 h 578"/>
                <a:gd name="T28" fmla="*/ 180 w 362"/>
                <a:gd name="T29" fmla="*/ 221 h 578"/>
                <a:gd name="T30" fmla="*/ 194 w 362"/>
                <a:gd name="T31" fmla="*/ 236 h 578"/>
                <a:gd name="T32" fmla="*/ 187 w 362"/>
                <a:gd name="T33" fmla="*/ 241 h 578"/>
                <a:gd name="T34" fmla="*/ 172 w 362"/>
                <a:gd name="T35" fmla="*/ 257 h 578"/>
                <a:gd name="T36" fmla="*/ 172 w 362"/>
                <a:gd name="T37" fmla="*/ 272 h 578"/>
                <a:gd name="T38" fmla="*/ 157 w 362"/>
                <a:gd name="T39" fmla="*/ 293 h 578"/>
                <a:gd name="T40" fmla="*/ 150 w 362"/>
                <a:gd name="T41" fmla="*/ 324 h 578"/>
                <a:gd name="T42" fmla="*/ 150 w 362"/>
                <a:gd name="T43" fmla="*/ 339 h 578"/>
                <a:gd name="T44" fmla="*/ 150 w 362"/>
                <a:gd name="T45" fmla="*/ 365 h 578"/>
                <a:gd name="T46" fmla="*/ 144 w 362"/>
                <a:gd name="T47" fmla="*/ 380 h 578"/>
                <a:gd name="T48" fmla="*/ 136 w 362"/>
                <a:gd name="T49" fmla="*/ 401 h 578"/>
                <a:gd name="T50" fmla="*/ 129 w 362"/>
                <a:gd name="T51" fmla="*/ 427 h 578"/>
                <a:gd name="T52" fmla="*/ 129 w 362"/>
                <a:gd name="T53" fmla="*/ 447 h 578"/>
                <a:gd name="T54" fmla="*/ 129 w 362"/>
                <a:gd name="T55" fmla="*/ 473 h 578"/>
                <a:gd name="T56" fmla="*/ 129 w 362"/>
                <a:gd name="T57" fmla="*/ 504 h 578"/>
                <a:gd name="T58" fmla="*/ 122 w 362"/>
                <a:gd name="T59" fmla="*/ 515 h 578"/>
                <a:gd name="T60" fmla="*/ 107 w 362"/>
                <a:gd name="T61" fmla="*/ 535 h 578"/>
                <a:gd name="T62" fmla="*/ 114 w 362"/>
                <a:gd name="T63" fmla="*/ 561 h 578"/>
                <a:gd name="T64" fmla="*/ 144 w 362"/>
                <a:gd name="T65" fmla="*/ 577 h 578"/>
                <a:gd name="T66" fmla="*/ 172 w 362"/>
                <a:gd name="T67" fmla="*/ 571 h 578"/>
                <a:gd name="T68" fmla="*/ 172 w 362"/>
                <a:gd name="T69" fmla="*/ 545 h 578"/>
                <a:gd name="T70" fmla="*/ 187 w 362"/>
                <a:gd name="T71" fmla="*/ 530 h 578"/>
                <a:gd name="T72" fmla="*/ 202 w 362"/>
                <a:gd name="T73" fmla="*/ 525 h 578"/>
                <a:gd name="T74" fmla="*/ 194 w 362"/>
                <a:gd name="T75" fmla="*/ 504 h 578"/>
                <a:gd name="T76" fmla="*/ 202 w 362"/>
                <a:gd name="T77" fmla="*/ 489 h 578"/>
                <a:gd name="T78" fmla="*/ 215 w 362"/>
                <a:gd name="T79" fmla="*/ 468 h 578"/>
                <a:gd name="T80" fmla="*/ 223 w 362"/>
                <a:gd name="T81" fmla="*/ 453 h 578"/>
                <a:gd name="T82" fmla="*/ 215 w 362"/>
                <a:gd name="T83" fmla="*/ 447 h 578"/>
                <a:gd name="T84" fmla="*/ 223 w 362"/>
                <a:gd name="T85" fmla="*/ 432 h 578"/>
                <a:gd name="T86" fmla="*/ 252 w 362"/>
                <a:gd name="T87" fmla="*/ 432 h 578"/>
                <a:gd name="T88" fmla="*/ 259 w 362"/>
                <a:gd name="T89" fmla="*/ 406 h 578"/>
                <a:gd name="T90" fmla="*/ 281 w 362"/>
                <a:gd name="T91" fmla="*/ 406 h 578"/>
                <a:gd name="T92" fmla="*/ 310 w 362"/>
                <a:gd name="T93" fmla="*/ 391 h 578"/>
                <a:gd name="T94" fmla="*/ 317 w 362"/>
                <a:gd name="T95" fmla="*/ 380 h 578"/>
                <a:gd name="T96" fmla="*/ 310 w 362"/>
                <a:gd name="T97" fmla="*/ 365 h 578"/>
                <a:gd name="T98" fmla="*/ 325 w 362"/>
                <a:gd name="T99" fmla="*/ 355 h 578"/>
                <a:gd name="T100" fmla="*/ 346 w 362"/>
                <a:gd name="T101" fmla="*/ 360 h 578"/>
                <a:gd name="T102" fmla="*/ 361 w 362"/>
                <a:gd name="T103" fmla="*/ 355 h 578"/>
                <a:gd name="T104" fmla="*/ 157 w 362"/>
                <a:gd name="T105" fmla="*/ 36 h 578"/>
                <a:gd name="T106" fmla="*/ 150 w 362"/>
                <a:gd name="T107" fmla="*/ 31 h 578"/>
                <a:gd name="T108" fmla="*/ 144 w 362"/>
                <a:gd name="T109" fmla="*/ 25 h 578"/>
                <a:gd name="T110" fmla="*/ 114 w 362"/>
                <a:gd name="T111" fmla="*/ 25 h 578"/>
                <a:gd name="T112" fmla="*/ 100 w 362"/>
                <a:gd name="T113" fmla="*/ 15 h 578"/>
                <a:gd name="T114" fmla="*/ 86 w 362"/>
                <a:gd name="T115" fmla="*/ 0 h 578"/>
                <a:gd name="T116" fmla="*/ 78 w 362"/>
                <a:gd name="T117" fmla="*/ 15 h 578"/>
                <a:gd name="T118" fmla="*/ 50 w 362"/>
                <a:gd name="T119" fmla="*/ 25 h 578"/>
                <a:gd name="T120" fmla="*/ 7 w 362"/>
                <a:gd name="T121" fmla="*/ 36 h 5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578"/>
                <a:gd name="T185" fmla="*/ 362 w 362"/>
                <a:gd name="T186" fmla="*/ 578 h 5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578">
                  <a:moveTo>
                    <a:pt x="7" y="36"/>
                  </a:moveTo>
                  <a:lnTo>
                    <a:pt x="0" y="41"/>
                  </a:lnTo>
                  <a:lnTo>
                    <a:pt x="7" y="51"/>
                  </a:lnTo>
                  <a:lnTo>
                    <a:pt x="22" y="61"/>
                  </a:lnTo>
                  <a:lnTo>
                    <a:pt x="43" y="92"/>
                  </a:lnTo>
                  <a:lnTo>
                    <a:pt x="57" y="108"/>
                  </a:lnTo>
                  <a:lnTo>
                    <a:pt x="64" y="129"/>
                  </a:lnTo>
                  <a:lnTo>
                    <a:pt x="64" y="149"/>
                  </a:lnTo>
                  <a:lnTo>
                    <a:pt x="86" y="159"/>
                  </a:lnTo>
                  <a:lnTo>
                    <a:pt x="122" y="175"/>
                  </a:lnTo>
                  <a:lnTo>
                    <a:pt x="144" y="180"/>
                  </a:lnTo>
                  <a:lnTo>
                    <a:pt x="157" y="175"/>
                  </a:lnTo>
                  <a:lnTo>
                    <a:pt x="172" y="180"/>
                  </a:lnTo>
                  <a:lnTo>
                    <a:pt x="172" y="196"/>
                  </a:lnTo>
                  <a:lnTo>
                    <a:pt x="180" y="221"/>
                  </a:lnTo>
                  <a:lnTo>
                    <a:pt x="194" y="236"/>
                  </a:lnTo>
                  <a:lnTo>
                    <a:pt x="187" y="241"/>
                  </a:lnTo>
                  <a:lnTo>
                    <a:pt x="172" y="257"/>
                  </a:lnTo>
                  <a:lnTo>
                    <a:pt x="172" y="272"/>
                  </a:lnTo>
                  <a:lnTo>
                    <a:pt x="157" y="293"/>
                  </a:lnTo>
                  <a:lnTo>
                    <a:pt x="150" y="324"/>
                  </a:lnTo>
                  <a:lnTo>
                    <a:pt x="150" y="339"/>
                  </a:lnTo>
                  <a:lnTo>
                    <a:pt x="150" y="365"/>
                  </a:lnTo>
                  <a:lnTo>
                    <a:pt x="144" y="380"/>
                  </a:lnTo>
                  <a:lnTo>
                    <a:pt x="136" y="401"/>
                  </a:lnTo>
                  <a:lnTo>
                    <a:pt x="129" y="427"/>
                  </a:lnTo>
                  <a:lnTo>
                    <a:pt x="129" y="447"/>
                  </a:lnTo>
                  <a:lnTo>
                    <a:pt x="129" y="473"/>
                  </a:lnTo>
                  <a:lnTo>
                    <a:pt x="129" y="504"/>
                  </a:lnTo>
                  <a:lnTo>
                    <a:pt x="122" y="515"/>
                  </a:lnTo>
                  <a:lnTo>
                    <a:pt x="107" y="535"/>
                  </a:lnTo>
                  <a:lnTo>
                    <a:pt x="114" y="561"/>
                  </a:lnTo>
                  <a:lnTo>
                    <a:pt x="144" y="577"/>
                  </a:lnTo>
                  <a:lnTo>
                    <a:pt x="172" y="571"/>
                  </a:lnTo>
                  <a:lnTo>
                    <a:pt x="172" y="545"/>
                  </a:lnTo>
                  <a:lnTo>
                    <a:pt x="187" y="530"/>
                  </a:lnTo>
                  <a:lnTo>
                    <a:pt x="202" y="525"/>
                  </a:lnTo>
                  <a:lnTo>
                    <a:pt x="194" y="504"/>
                  </a:lnTo>
                  <a:lnTo>
                    <a:pt x="202" y="489"/>
                  </a:lnTo>
                  <a:lnTo>
                    <a:pt x="215" y="468"/>
                  </a:lnTo>
                  <a:lnTo>
                    <a:pt x="223" y="453"/>
                  </a:lnTo>
                  <a:lnTo>
                    <a:pt x="215" y="447"/>
                  </a:lnTo>
                  <a:lnTo>
                    <a:pt x="223" y="432"/>
                  </a:lnTo>
                  <a:lnTo>
                    <a:pt x="252" y="432"/>
                  </a:lnTo>
                  <a:lnTo>
                    <a:pt x="259" y="406"/>
                  </a:lnTo>
                  <a:lnTo>
                    <a:pt x="281" y="406"/>
                  </a:lnTo>
                  <a:lnTo>
                    <a:pt x="310" y="391"/>
                  </a:lnTo>
                  <a:lnTo>
                    <a:pt x="317" y="380"/>
                  </a:lnTo>
                  <a:lnTo>
                    <a:pt x="310" y="365"/>
                  </a:lnTo>
                  <a:lnTo>
                    <a:pt x="325" y="355"/>
                  </a:lnTo>
                  <a:lnTo>
                    <a:pt x="346" y="360"/>
                  </a:lnTo>
                  <a:lnTo>
                    <a:pt x="361" y="355"/>
                  </a:lnTo>
                  <a:lnTo>
                    <a:pt x="157" y="36"/>
                  </a:lnTo>
                  <a:lnTo>
                    <a:pt x="150" y="31"/>
                  </a:lnTo>
                  <a:lnTo>
                    <a:pt x="144" y="25"/>
                  </a:lnTo>
                  <a:lnTo>
                    <a:pt x="114" y="25"/>
                  </a:lnTo>
                  <a:lnTo>
                    <a:pt x="100" y="15"/>
                  </a:lnTo>
                  <a:lnTo>
                    <a:pt x="86" y="0"/>
                  </a:lnTo>
                  <a:lnTo>
                    <a:pt x="78" y="15"/>
                  </a:lnTo>
                  <a:lnTo>
                    <a:pt x="50" y="25"/>
                  </a:lnTo>
                  <a:lnTo>
                    <a:pt x="7" y="36"/>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01" name="Freeform 25"/>
            <p:cNvSpPr>
              <a:spLocks/>
            </p:cNvSpPr>
            <p:nvPr/>
          </p:nvSpPr>
          <p:spPr bwMode="auto">
            <a:xfrm>
              <a:off x="1874" y="3292"/>
              <a:ext cx="473" cy="412"/>
            </a:xfrm>
            <a:custGeom>
              <a:avLst/>
              <a:gdLst>
                <a:gd name="T0" fmla="*/ 224 w 473"/>
                <a:gd name="T1" fmla="*/ 411 h 412"/>
                <a:gd name="T2" fmla="*/ 247 w 473"/>
                <a:gd name="T3" fmla="*/ 390 h 412"/>
                <a:gd name="T4" fmla="*/ 261 w 473"/>
                <a:gd name="T5" fmla="*/ 370 h 412"/>
                <a:gd name="T6" fmla="*/ 275 w 473"/>
                <a:gd name="T7" fmla="*/ 364 h 412"/>
                <a:gd name="T8" fmla="*/ 290 w 473"/>
                <a:gd name="T9" fmla="*/ 344 h 412"/>
                <a:gd name="T10" fmla="*/ 297 w 473"/>
                <a:gd name="T11" fmla="*/ 312 h 412"/>
                <a:gd name="T12" fmla="*/ 319 w 473"/>
                <a:gd name="T13" fmla="*/ 292 h 412"/>
                <a:gd name="T14" fmla="*/ 341 w 473"/>
                <a:gd name="T15" fmla="*/ 287 h 412"/>
                <a:gd name="T16" fmla="*/ 362 w 473"/>
                <a:gd name="T17" fmla="*/ 287 h 412"/>
                <a:gd name="T18" fmla="*/ 377 w 473"/>
                <a:gd name="T19" fmla="*/ 282 h 412"/>
                <a:gd name="T20" fmla="*/ 392 w 473"/>
                <a:gd name="T21" fmla="*/ 266 h 412"/>
                <a:gd name="T22" fmla="*/ 406 w 473"/>
                <a:gd name="T23" fmla="*/ 241 h 412"/>
                <a:gd name="T24" fmla="*/ 414 w 473"/>
                <a:gd name="T25" fmla="*/ 216 h 412"/>
                <a:gd name="T26" fmla="*/ 421 w 473"/>
                <a:gd name="T27" fmla="*/ 195 h 412"/>
                <a:gd name="T28" fmla="*/ 442 w 473"/>
                <a:gd name="T29" fmla="*/ 170 h 412"/>
                <a:gd name="T30" fmla="*/ 464 w 473"/>
                <a:gd name="T31" fmla="*/ 154 h 412"/>
                <a:gd name="T32" fmla="*/ 472 w 473"/>
                <a:gd name="T33" fmla="*/ 138 h 412"/>
                <a:gd name="T34" fmla="*/ 464 w 473"/>
                <a:gd name="T35" fmla="*/ 112 h 412"/>
                <a:gd name="T36" fmla="*/ 449 w 473"/>
                <a:gd name="T37" fmla="*/ 102 h 412"/>
                <a:gd name="T38" fmla="*/ 421 w 473"/>
                <a:gd name="T39" fmla="*/ 92 h 412"/>
                <a:gd name="T40" fmla="*/ 399 w 473"/>
                <a:gd name="T41" fmla="*/ 87 h 412"/>
                <a:gd name="T42" fmla="*/ 377 w 473"/>
                <a:gd name="T43" fmla="*/ 87 h 412"/>
                <a:gd name="T44" fmla="*/ 362 w 473"/>
                <a:gd name="T45" fmla="*/ 77 h 412"/>
                <a:gd name="T46" fmla="*/ 341 w 473"/>
                <a:gd name="T47" fmla="*/ 77 h 412"/>
                <a:gd name="T48" fmla="*/ 334 w 473"/>
                <a:gd name="T49" fmla="*/ 72 h 412"/>
                <a:gd name="T50" fmla="*/ 312 w 473"/>
                <a:gd name="T51" fmla="*/ 66 h 412"/>
                <a:gd name="T52" fmla="*/ 297 w 473"/>
                <a:gd name="T53" fmla="*/ 66 h 412"/>
                <a:gd name="T54" fmla="*/ 290 w 473"/>
                <a:gd name="T55" fmla="*/ 61 h 412"/>
                <a:gd name="T56" fmla="*/ 275 w 473"/>
                <a:gd name="T57" fmla="*/ 51 h 412"/>
                <a:gd name="T58" fmla="*/ 282 w 473"/>
                <a:gd name="T59" fmla="*/ 46 h 412"/>
                <a:gd name="T60" fmla="*/ 275 w 473"/>
                <a:gd name="T61" fmla="*/ 35 h 412"/>
                <a:gd name="T62" fmla="*/ 261 w 473"/>
                <a:gd name="T63" fmla="*/ 20 h 412"/>
                <a:gd name="T64" fmla="*/ 247 w 473"/>
                <a:gd name="T65" fmla="*/ 10 h 412"/>
                <a:gd name="T66" fmla="*/ 232 w 473"/>
                <a:gd name="T67" fmla="*/ 0 h 412"/>
                <a:gd name="T68" fmla="*/ 224 w 473"/>
                <a:gd name="T69" fmla="*/ 15 h 412"/>
                <a:gd name="T70" fmla="*/ 210 w 473"/>
                <a:gd name="T71" fmla="*/ 31 h 412"/>
                <a:gd name="T72" fmla="*/ 196 w 473"/>
                <a:gd name="T73" fmla="*/ 31 h 412"/>
                <a:gd name="T74" fmla="*/ 181 w 473"/>
                <a:gd name="T75" fmla="*/ 35 h 412"/>
                <a:gd name="T76" fmla="*/ 159 w 473"/>
                <a:gd name="T77" fmla="*/ 35 h 412"/>
                <a:gd name="T78" fmla="*/ 145 w 473"/>
                <a:gd name="T79" fmla="*/ 35 h 412"/>
                <a:gd name="T80" fmla="*/ 145 w 473"/>
                <a:gd name="T81" fmla="*/ 25 h 412"/>
                <a:gd name="T82" fmla="*/ 145 w 473"/>
                <a:gd name="T83" fmla="*/ 15 h 412"/>
                <a:gd name="T84" fmla="*/ 137 w 473"/>
                <a:gd name="T85" fmla="*/ 10 h 412"/>
                <a:gd name="T86" fmla="*/ 123 w 473"/>
                <a:gd name="T87" fmla="*/ 10 h 412"/>
                <a:gd name="T88" fmla="*/ 101 w 473"/>
                <a:gd name="T89" fmla="*/ 10 h 412"/>
                <a:gd name="T90" fmla="*/ 87 w 473"/>
                <a:gd name="T91" fmla="*/ 15 h 412"/>
                <a:gd name="T92" fmla="*/ 87 w 473"/>
                <a:gd name="T93" fmla="*/ 31 h 412"/>
                <a:gd name="T94" fmla="*/ 72 w 473"/>
                <a:gd name="T95" fmla="*/ 40 h 412"/>
                <a:gd name="T96" fmla="*/ 57 w 473"/>
                <a:gd name="T97" fmla="*/ 35 h 412"/>
                <a:gd name="T98" fmla="*/ 50 w 473"/>
                <a:gd name="T99" fmla="*/ 31 h 412"/>
                <a:gd name="T100" fmla="*/ 22 w 473"/>
                <a:gd name="T101" fmla="*/ 31 h 412"/>
                <a:gd name="T102" fmla="*/ 22 w 473"/>
                <a:gd name="T103" fmla="*/ 35 h 412"/>
                <a:gd name="T104" fmla="*/ 22 w 473"/>
                <a:gd name="T105" fmla="*/ 51 h 412"/>
                <a:gd name="T106" fmla="*/ 22 w 473"/>
                <a:gd name="T107" fmla="*/ 66 h 412"/>
                <a:gd name="T108" fmla="*/ 14 w 473"/>
                <a:gd name="T109" fmla="*/ 82 h 412"/>
                <a:gd name="T110" fmla="*/ 0 w 473"/>
                <a:gd name="T111" fmla="*/ 138 h 412"/>
                <a:gd name="T112" fmla="*/ 181 w 473"/>
                <a:gd name="T113" fmla="*/ 370 h 412"/>
                <a:gd name="T114" fmla="*/ 224 w 473"/>
                <a:gd name="T115" fmla="*/ 411 h 4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3"/>
                <a:gd name="T175" fmla="*/ 0 h 412"/>
                <a:gd name="T176" fmla="*/ 473 w 473"/>
                <a:gd name="T177" fmla="*/ 412 h 4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3" h="412">
                  <a:moveTo>
                    <a:pt x="224" y="411"/>
                  </a:moveTo>
                  <a:lnTo>
                    <a:pt x="247" y="390"/>
                  </a:lnTo>
                  <a:lnTo>
                    <a:pt x="261" y="370"/>
                  </a:lnTo>
                  <a:lnTo>
                    <a:pt x="275" y="364"/>
                  </a:lnTo>
                  <a:lnTo>
                    <a:pt x="290" y="344"/>
                  </a:lnTo>
                  <a:lnTo>
                    <a:pt x="297" y="312"/>
                  </a:lnTo>
                  <a:lnTo>
                    <a:pt x="319" y="292"/>
                  </a:lnTo>
                  <a:lnTo>
                    <a:pt x="341" y="287"/>
                  </a:lnTo>
                  <a:lnTo>
                    <a:pt x="362" y="287"/>
                  </a:lnTo>
                  <a:lnTo>
                    <a:pt x="377" y="282"/>
                  </a:lnTo>
                  <a:lnTo>
                    <a:pt x="392" y="266"/>
                  </a:lnTo>
                  <a:lnTo>
                    <a:pt x="406" y="241"/>
                  </a:lnTo>
                  <a:lnTo>
                    <a:pt x="414" y="216"/>
                  </a:lnTo>
                  <a:lnTo>
                    <a:pt x="421" y="195"/>
                  </a:lnTo>
                  <a:lnTo>
                    <a:pt x="442" y="170"/>
                  </a:lnTo>
                  <a:lnTo>
                    <a:pt x="464" y="154"/>
                  </a:lnTo>
                  <a:lnTo>
                    <a:pt x="472" y="138"/>
                  </a:lnTo>
                  <a:lnTo>
                    <a:pt x="464" y="112"/>
                  </a:lnTo>
                  <a:lnTo>
                    <a:pt x="449" y="102"/>
                  </a:lnTo>
                  <a:lnTo>
                    <a:pt x="421" y="92"/>
                  </a:lnTo>
                  <a:lnTo>
                    <a:pt x="399" y="87"/>
                  </a:lnTo>
                  <a:lnTo>
                    <a:pt x="377" y="87"/>
                  </a:lnTo>
                  <a:lnTo>
                    <a:pt x="362" y="77"/>
                  </a:lnTo>
                  <a:lnTo>
                    <a:pt x="341" y="77"/>
                  </a:lnTo>
                  <a:lnTo>
                    <a:pt x="334" y="72"/>
                  </a:lnTo>
                  <a:lnTo>
                    <a:pt x="312" y="66"/>
                  </a:lnTo>
                  <a:lnTo>
                    <a:pt x="297" y="66"/>
                  </a:lnTo>
                  <a:lnTo>
                    <a:pt x="290" y="61"/>
                  </a:lnTo>
                  <a:lnTo>
                    <a:pt x="275" y="51"/>
                  </a:lnTo>
                  <a:lnTo>
                    <a:pt x="282" y="46"/>
                  </a:lnTo>
                  <a:lnTo>
                    <a:pt x="275" y="35"/>
                  </a:lnTo>
                  <a:lnTo>
                    <a:pt x="261" y="20"/>
                  </a:lnTo>
                  <a:lnTo>
                    <a:pt x="247" y="10"/>
                  </a:lnTo>
                  <a:lnTo>
                    <a:pt x="232" y="0"/>
                  </a:lnTo>
                  <a:lnTo>
                    <a:pt x="224" y="15"/>
                  </a:lnTo>
                  <a:lnTo>
                    <a:pt x="210" y="31"/>
                  </a:lnTo>
                  <a:lnTo>
                    <a:pt x="196" y="31"/>
                  </a:lnTo>
                  <a:lnTo>
                    <a:pt x="181" y="35"/>
                  </a:lnTo>
                  <a:lnTo>
                    <a:pt x="159" y="35"/>
                  </a:lnTo>
                  <a:lnTo>
                    <a:pt x="145" y="35"/>
                  </a:lnTo>
                  <a:lnTo>
                    <a:pt x="145" y="25"/>
                  </a:lnTo>
                  <a:lnTo>
                    <a:pt x="145" y="15"/>
                  </a:lnTo>
                  <a:lnTo>
                    <a:pt x="137" y="10"/>
                  </a:lnTo>
                  <a:lnTo>
                    <a:pt x="123" y="10"/>
                  </a:lnTo>
                  <a:lnTo>
                    <a:pt x="101" y="10"/>
                  </a:lnTo>
                  <a:lnTo>
                    <a:pt x="87" y="15"/>
                  </a:lnTo>
                  <a:lnTo>
                    <a:pt x="87" y="31"/>
                  </a:lnTo>
                  <a:lnTo>
                    <a:pt x="72" y="40"/>
                  </a:lnTo>
                  <a:lnTo>
                    <a:pt x="57" y="35"/>
                  </a:lnTo>
                  <a:lnTo>
                    <a:pt x="50" y="31"/>
                  </a:lnTo>
                  <a:lnTo>
                    <a:pt x="22" y="31"/>
                  </a:lnTo>
                  <a:lnTo>
                    <a:pt x="22" y="35"/>
                  </a:lnTo>
                  <a:lnTo>
                    <a:pt x="22" y="51"/>
                  </a:lnTo>
                  <a:lnTo>
                    <a:pt x="22" y="66"/>
                  </a:lnTo>
                  <a:lnTo>
                    <a:pt x="14" y="82"/>
                  </a:lnTo>
                  <a:lnTo>
                    <a:pt x="0" y="138"/>
                  </a:lnTo>
                  <a:lnTo>
                    <a:pt x="181" y="370"/>
                  </a:lnTo>
                  <a:lnTo>
                    <a:pt x="224" y="411"/>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02" name="Freeform 26"/>
            <p:cNvSpPr>
              <a:spLocks/>
            </p:cNvSpPr>
            <p:nvPr/>
          </p:nvSpPr>
          <p:spPr bwMode="auto">
            <a:xfrm>
              <a:off x="2006" y="3255"/>
              <a:ext cx="91" cy="76"/>
            </a:xfrm>
            <a:custGeom>
              <a:avLst/>
              <a:gdLst>
                <a:gd name="T0" fmla="*/ 48 w 91"/>
                <a:gd name="T1" fmla="*/ 34 h 76"/>
                <a:gd name="T2" fmla="*/ 34 w 91"/>
                <a:gd name="T3" fmla="*/ 30 h 76"/>
                <a:gd name="T4" fmla="*/ 27 w 91"/>
                <a:gd name="T5" fmla="*/ 19 h 76"/>
                <a:gd name="T6" fmla="*/ 21 w 91"/>
                <a:gd name="T7" fmla="*/ 5 h 76"/>
                <a:gd name="T8" fmla="*/ 0 w 91"/>
                <a:gd name="T9" fmla="*/ 0 h 76"/>
                <a:gd name="T10" fmla="*/ 7 w 91"/>
                <a:gd name="T11" fmla="*/ 9 h 76"/>
                <a:gd name="T12" fmla="*/ 7 w 91"/>
                <a:gd name="T13" fmla="*/ 19 h 76"/>
                <a:gd name="T14" fmla="*/ 0 w 91"/>
                <a:gd name="T15" fmla="*/ 19 h 76"/>
                <a:gd name="T16" fmla="*/ 7 w 91"/>
                <a:gd name="T17" fmla="*/ 40 h 76"/>
                <a:gd name="T18" fmla="*/ 13 w 91"/>
                <a:gd name="T19" fmla="*/ 44 h 76"/>
                <a:gd name="T20" fmla="*/ 13 w 91"/>
                <a:gd name="T21" fmla="*/ 55 h 76"/>
                <a:gd name="T22" fmla="*/ 13 w 91"/>
                <a:gd name="T23" fmla="*/ 69 h 76"/>
                <a:gd name="T24" fmla="*/ 34 w 91"/>
                <a:gd name="T25" fmla="*/ 75 h 76"/>
                <a:gd name="T26" fmla="*/ 41 w 91"/>
                <a:gd name="T27" fmla="*/ 69 h 76"/>
                <a:gd name="T28" fmla="*/ 62 w 91"/>
                <a:gd name="T29" fmla="*/ 75 h 76"/>
                <a:gd name="T30" fmla="*/ 62 w 91"/>
                <a:gd name="T31" fmla="*/ 69 h 76"/>
                <a:gd name="T32" fmla="*/ 82 w 91"/>
                <a:gd name="T33" fmla="*/ 65 h 76"/>
                <a:gd name="T34" fmla="*/ 90 w 91"/>
                <a:gd name="T35" fmla="*/ 59 h 76"/>
                <a:gd name="T36" fmla="*/ 82 w 91"/>
                <a:gd name="T37" fmla="*/ 50 h 76"/>
                <a:gd name="T38" fmla="*/ 90 w 91"/>
                <a:gd name="T39" fmla="*/ 40 h 76"/>
                <a:gd name="T40" fmla="*/ 82 w 91"/>
                <a:gd name="T41" fmla="*/ 34 h 76"/>
                <a:gd name="T42" fmla="*/ 76 w 91"/>
                <a:gd name="T43" fmla="*/ 34 h 76"/>
                <a:gd name="T44" fmla="*/ 55 w 91"/>
                <a:gd name="T45" fmla="*/ 34 h 76"/>
                <a:gd name="T46" fmla="*/ 48 w 91"/>
                <a:gd name="T47" fmla="*/ 30 h 76"/>
                <a:gd name="T48" fmla="*/ 27 w 91"/>
                <a:gd name="T49" fmla="*/ 19 h 76"/>
                <a:gd name="T50" fmla="*/ 48 w 91"/>
                <a:gd name="T51" fmla="*/ 34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1"/>
                <a:gd name="T79" fmla="*/ 0 h 76"/>
                <a:gd name="T80" fmla="*/ 91 w 91"/>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1" h="76">
                  <a:moveTo>
                    <a:pt x="48" y="34"/>
                  </a:moveTo>
                  <a:lnTo>
                    <a:pt x="34" y="30"/>
                  </a:lnTo>
                  <a:lnTo>
                    <a:pt x="27" y="19"/>
                  </a:lnTo>
                  <a:lnTo>
                    <a:pt x="21" y="5"/>
                  </a:lnTo>
                  <a:lnTo>
                    <a:pt x="0" y="0"/>
                  </a:lnTo>
                  <a:lnTo>
                    <a:pt x="7" y="9"/>
                  </a:lnTo>
                  <a:lnTo>
                    <a:pt x="7" y="19"/>
                  </a:lnTo>
                  <a:lnTo>
                    <a:pt x="0" y="19"/>
                  </a:lnTo>
                  <a:lnTo>
                    <a:pt x="7" y="40"/>
                  </a:lnTo>
                  <a:lnTo>
                    <a:pt x="13" y="44"/>
                  </a:lnTo>
                  <a:lnTo>
                    <a:pt x="13" y="55"/>
                  </a:lnTo>
                  <a:lnTo>
                    <a:pt x="13" y="69"/>
                  </a:lnTo>
                  <a:lnTo>
                    <a:pt x="34" y="75"/>
                  </a:lnTo>
                  <a:lnTo>
                    <a:pt x="41" y="69"/>
                  </a:lnTo>
                  <a:lnTo>
                    <a:pt x="62" y="75"/>
                  </a:lnTo>
                  <a:lnTo>
                    <a:pt x="62" y="69"/>
                  </a:lnTo>
                  <a:lnTo>
                    <a:pt x="82" y="65"/>
                  </a:lnTo>
                  <a:lnTo>
                    <a:pt x="90" y="59"/>
                  </a:lnTo>
                  <a:lnTo>
                    <a:pt x="82" y="50"/>
                  </a:lnTo>
                  <a:lnTo>
                    <a:pt x="90" y="40"/>
                  </a:lnTo>
                  <a:lnTo>
                    <a:pt x="82" y="34"/>
                  </a:lnTo>
                  <a:lnTo>
                    <a:pt x="76" y="34"/>
                  </a:lnTo>
                  <a:lnTo>
                    <a:pt x="55" y="34"/>
                  </a:lnTo>
                  <a:lnTo>
                    <a:pt x="48" y="30"/>
                  </a:lnTo>
                  <a:lnTo>
                    <a:pt x="27" y="19"/>
                  </a:lnTo>
                  <a:lnTo>
                    <a:pt x="48" y="3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03" name="Freeform 27"/>
            <p:cNvSpPr>
              <a:spLocks/>
            </p:cNvSpPr>
            <p:nvPr/>
          </p:nvSpPr>
          <p:spPr bwMode="auto">
            <a:xfrm>
              <a:off x="1815" y="3520"/>
              <a:ext cx="113" cy="417"/>
            </a:xfrm>
            <a:custGeom>
              <a:avLst/>
              <a:gdLst>
                <a:gd name="T0" fmla="*/ 69 w 113"/>
                <a:gd name="T1" fmla="*/ 5 h 417"/>
                <a:gd name="T2" fmla="*/ 69 w 113"/>
                <a:gd name="T3" fmla="*/ 15 h 417"/>
                <a:gd name="T4" fmla="*/ 69 w 113"/>
                <a:gd name="T5" fmla="*/ 35 h 417"/>
                <a:gd name="T6" fmla="*/ 63 w 113"/>
                <a:gd name="T7" fmla="*/ 61 h 417"/>
                <a:gd name="T8" fmla="*/ 56 w 113"/>
                <a:gd name="T9" fmla="*/ 86 h 417"/>
                <a:gd name="T10" fmla="*/ 56 w 113"/>
                <a:gd name="T11" fmla="*/ 107 h 417"/>
                <a:gd name="T12" fmla="*/ 48 w 113"/>
                <a:gd name="T13" fmla="*/ 127 h 417"/>
                <a:gd name="T14" fmla="*/ 48 w 113"/>
                <a:gd name="T15" fmla="*/ 143 h 417"/>
                <a:gd name="T16" fmla="*/ 48 w 113"/>
                <a:gd name="T17" fmla="*/ 159 h 417"/>
                <a:gd name="T18" fmla="*/ 42 w 113"/>
                <a:gd name="T19" fmla="*/ 184 h 417"/>
                <a:gd name="T20" fmla="*/ 34 w 113"/>
                <a:gd name="T21" fmla="*/ 199 h 417"/>
                <a:gd name="T22" fmla="*/ 21 w 113"/>
                <a:gd name="T23" fmla="*/ 215 h 417"/>
                <a:gd name="T24" fmla="*/ 28 w 113"/>
                <a:gd name="T25" fmla="*/ 225 h 417"/>
                <a:gd name="T26" fmla="*/ 21 w 113"/>
                <a:gd name="T27" fmla="*/ 251 h 417"/>
                <a:gd name="T28" fmla="*/ 21 w 113"/>
                <a:gd name="T29" fmla="*/ 261 h 417"/>
                <a:gd name="T30" fmla="*/ 34 w 113"/>
                <a:gd name="T31" fmla="*/ 261 h 417"/>
                <a:gd name="T32" fmla="*/ 34 w 113"/>
                <a:gd name="T33" fmla="*/ 297 h 417"/>
                <a:gd name="T34" fmla="*/ 34 w 113"/>
                <a:gd name="T35" fmla="*/ 312 h 417"/>
                <a:gd name="T36" fmla="*/ 21 w 113"/>
                <a:gd name="T37" fmla="*/ 318 h 417"/>
                <a:gd name="T38" fmla="*/ 13 w 113"/>
                <a:gd name="T39" fmla="*/ 318 h 417"/>
                <a:gd name="T40" fmla="*/ 0 w 113"/>
                <a:gd name="T41" fmla="*/ 323 h 417"/>
                <a:gd name="T42" fmla="*/ 7 w 113"/>
                <a:gd name="T43" fmla="*/ 338 h 417"/>
                <a:gd name="T44" fmla="*/ 7 w 113"/>
                <a:gd name="T45" fmla="*/ 364 h 417"/>
                <a:gd name="T46" fmla="*/ 13 w 113"/>
                <a:gd name="T47" fmla="*/ 390 h 417"/>
                <a:gd name="T48" fmla="*/ 28 w 113"/>
                <a:gd name="T49" fmla="*/ 410 h 417"/>
                <a:gd name="T50" fmla="*/ 48 w 113"/>
                <a:gd name="T51" fmla="*/ 405 h 417"/>
                <a:gd name="T52" fmla="*/ 56 w 113"/>
                <a:gd name="T53" fmla="*/ 416 h 417"/>
                <a:gd name="T54" fmla="*/ 69 w 113"/>
                <a:gd name="T55" fmla="*/ 405 h 417"/>
                <a:gd name="T56" fmla="*/ 48 w 113"/>
                <a:gd name="T57" fmla="*/ 400 h 417"/>
                <a:gd name="T58" fmla="*/ 42 w 113"/>
                <a:gd name="T59" fmla="*/ 395 h 417"/>
                <a:gd name="T60" fmla="*/ 34 w 113"/>
                <a:gd name="T61" fmla="*/ 390 h 417"/>
                <a:gd name="T62" fmla="*/ 28 w 113"/>
                <a:gd name="T63" fmla="*/ 369 h 417"/>
                <a:gd name="T64" fmla="*/ 34 w 113"/>
                <a:gd name="T65" fmla="*/ 359 h 417"/>
                <a:gd name="T66" fmla="*/ 42 w 113"/>
                <a:gd name="T67" fmla="*/ 343 h 417"/>
                <a:gd name="T68" fmla="*/ 42 w 113"/>
                <a:gd name="T69" fmla="*/ 333 h 417"/>
                <a:gd name="T70" fmla="*/ 48 w 113"/>
                <a:gd name="T71" fmla="*/ 303 h 417"/>
                <a:gd name="T72" fmla="*/ 48 w 113"/>
                <a:gd name="T73" fmla="*/ 282 h 417"/>
                <a:gd name="T74" fmla="*/ 48 w 113"/>
                <a:gd name="T75" fmla="*/ 266 h 417"/>
                <a:gd name="T76" fmla="*/ 56 w 113"/>
                <a:gd name="T77" fmla="*/ 236 h 417"/>
                <a:gd name="T78" fmla="*/ 63 w 113"/>
                <a:gd name="T79" fmla="*/ 220 h 417"/>
                <a:gd name="T80" fmla="*/ 63 w 113"/>
                <a:gd name="T81" fmla="*/ 199 h 417"/>
                <a:gd name="T82" fmla="*/ 77 w 113"/>
                <a:gd name="T83" fmla="*/ 179 h 417"/>
                <a:gd name="T84" fmla="*/ 69 w 113"/>
                <a:gd name="T85" fmla="*/ 153 h 417"/>
                <a:gd name="T86" fmla="*/ 77 w 113"/>
                <a:gd name="T87" fmla="*/ 127 h 417"/>
                <a:gd name="T88" fmla="*/ 77 w 113"/>
                <a:gd name="T89" fmla="*/ 112 h 417"/>
                <a:gd name="T90" fmla="*/ 98 w 113"/>
                <a:gd name="T91" fmla="*/ 86 h 417"/>
                <a:gd name="T92" fmla="*/ 98 w 113"/>
                <a:gd name="T93" fmla="*/ 66 h 417"/>
                <a:gd name="T94" fmla="*/ 112 w 113"/>
                <a:gd name="T95" fmla="*/ 50 h 417"/>
                <a:gd name="T96" fmla="*/ 104 w 113"/>
                <a:gd name="T97" fmla="*/ 45 h 417"/>
                <a:gd name="T98" fmla="*/ 98 w 113"/>
                <a:gd name="T99" fmla="*/ 35 h 417"/>
                <a:gd name="T100" fmla="*/ 98 w 113"/>
                <a:gd name="T101" fmla="*/ 20 h 417"/>
                <a:gd name="T102" fmla="*/ 90 w 113"/>
                <a:gd name="T103" fmla="*/ 10 h 417"/>
                <a:gd name="T104" fmla="*/ 84 w 113"/>
                <a:gd name="T105" fmla="*/ 0 h 417"/>
                <a:gd name="T106" fmla="*/ 77 w 113"/>
                <a:gd name="T107" fmla="*/ 0 h 417"/>
                <a:gd name="T108" fmla="*/ 69 w 113"/>
                <a:gd name="T109" fmla="*/ 5 h 4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
                <a:gd name="T166" fmla="*/ 0 h 417"/>
                <a:gd name="T167" fmla="*/ 113 w 113"/>
                <a:gd name="T168" fmla="*/ 417 h 4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 h="417">
                  <a:moveTo>
                    <a:pt x="69" y="5"/>
                  </a:moveTo>
                  <a:lnTo>
                    <a:pt x="69" y="15"/>
                  </a:lnTo>
                  <a:lnTo>
                    <a:pt x="69" y="35"/>
                  </a:lnTo>
                  <a:lnTo>
                    <a:pt x="63" y="61"/>
                  </a:lnTo>
                  <a:lnTo>
                    <a:pt x="56" y="86"/>
                  </a:lnTo>
                  <a:lnTo>
                    <a:pt x="56" y="107"/>
                  </a:lnTo>
                  <a:lnTo>
                    <a:pt x="48" y="127"/>
                  </a:lnTo>
                  <a:lnTo>
                    <a:pt x="48" y="143"/>
                  </a:lnTo>
                  <a:lnTo>
                    <a:pt x="48" y="159"/>
                  </a:lnTo>
                  <a:lnTo>
                    <a:pt x="42" y="184"/>
                  </a:lnTo>
                  <a:lnTo>
                    <a:pt x="34" y="199"/>
                  </a:lnTo>
                  <a:lnTo>
                    <a:pt x="21" y="215"/>
                  </a:lnTo>
                  <a:lnTo>
                    <a:pt x="28" y="225"/>
                  </a:lnTo>
                  <a:lnTo>
                    <a:pt x="21" y="251"/>
                  </a:lnTo>
                  <a:lnTo>
                    <a:pt x="21" y="261"/>
                  </a:lnTo>
                  <a:lnTo>
                    <a:pt x="34" y="261"/>
                  </a:lnTo>
                  <a:lnTo>
                    <a:pt x="34" y="297"/>
                  </a:lnTo>
                  <a:lnTo>
                    <a:pt x="34" y="312"/>
                  </a:lnTo>
                  <a:lnTo>
                    <a:pt x="21" y="318"/>
                  </a:lnTo>
                  <a:lnTo>
                    <a:pt x="13" y="318"/>
                  </a:lnTo>
                  <a:lnTo>
                    <a:pt x="0" y="323"/>
                  </a:lnTo>
                  <a:lnTo>
                    <a:pt x="7" y="338"/>
                  </a:lnTo>
                  <a:lnTo>
                    <a:pt x="7" y="364"/>
                  </a:lnTo>
                  <a:lnTo>
                    <a:pt x="13" y="390"/>
                  </a:lnTo>
                  <a:lnTo>
                    <a:pt x="28" y="410"/>
                  </a:lnTo>
                  <a:lnTo>
                    <a:pt x="48" y="405"/>
                  </a:lnTo>
                  <a:lnTo>
                    <a:pt x="56" y="416"/>
                  </a:lnTo>
                  <a:lnTo>
                    <a:pt x="69" y="405"/>
                  </a:lnTo>
                  <a:lnTo>
                    <a:pt x="48" y="400"/>
                  </a:lnTo>
                  <a:lnTo>
                    <a:pt x="42" y="395"/>
                  </a:lnTo>
                  <a:lnTo>
                    <a:pt x="34" y="390"/>
                  </a:lnTo>
                  <a:lnTo>
                    <a:pt x="28" y="369"/>
                  </a:lnTo>
                  <a:lnTo>
                    <a:pt x="34" y="359"/>
                  </a:lnTo>
                  <a:lnTo>
                    <a:pt x="42" y="343"/>
                  </a:lnTo>
                  <a:lnTo>
                    <a:pt x="42" y="333"/>
                  </a:lnTo>
                  <a:lnTo>
                    <a:pt x="48" y="303"/>
                  </a:lnTo>
                  <a:lnTo>
                    <a:pt x="48" y="282"/>
                  </a:lnTo>
                  <a:lnTo>
                    <a:pt x="48" y="266"/>
                  </a:lnTo>
                  <a:lnTo>
                    <a:pt x="56" y="236"/>
                  </a:lnTo>
                  <a:lnTo>
                    <a:pt x="63" y="220"/>
                  </a:lnTo>
                  <a:lnTo>
                    <a:pt x="63" y="199"/>
                  </a:lnTo>
                  <a:lnTo>
                    <a:pt x="77" y="179"/>
                  </a:lnTo>
                  <a:lnTo>
                    <a:pt x="69" y="153"/>
                  </a:lnTo>
                  <a:lnTo>
                    <a:pt x="77" y="127"/>
                  </a:lnTo>
                  <a:lnTo>
                    <a:pt x="77" y="112"/>
                  </a:lnTo>
                  <a:lnTo>
                    <a:pt x="98" y="86"/>
                  </a:lnTo>
                  <a:lnTo>
                    <a:pt x="98" y="66"/>
                  </a:lnTo>
                  <a:lnTo>
                    <a:pt x="112" y="50"/>
                  </a:lnTo>
                  <a:lnTo>
                    <a:pt x="104" y="45"/>
                  </a:lnTo>
                  <a:lnTo>
                    <a:pt x="98" y="35"/>
                  </a:lnTo>
                  <a:lnTo>
                    <a:pt x="98" y="20"/>
                  </a:lnTo>
                  <a:lnTo>
                    <a:pt x="90" y="10"/>
                  </a:lnTo>
                  <a:lnTo>
                    <a:pt x="84" y="0"/>
                  </a:lnTo>
                  <a:lnTo>
                    <a:pt x="77" y="0"/>
                  </a:lnTo>
                  <a:lnTo>
                    <a:pt x="69" y="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04" name="Freeform 28"/>
            <p:cNvSpPr>
              <a:spLocks/>
            </p:cNvSpPr>
            <p:nvPr/>
          </p:nvSpPr>
          <p:spPr bwMode="auto">
            <a:xfrm>
              <a:off x="1822" y="3360"/>
              <a:ext cx="283" cy="333"/>
            </a:xfrm>
            <a:custGeom>
              <a:avLst/>
              <a:gdLst>
                <a:gd name="T0" fmla="*/ 14 w 283"/>
                <a:gd name="T1" fmla="*/ 0 h 333"/>
                <a:gd name="T2" fmla="*/ 86 w 283"/>
                <a:gd name="T3" fmla="*/ 5 h 333"/>
                <a:gd name="T4" fmla="*/ 282 w 283"/>
                <a:gd name="T5" fmla="*/ 301 h 333"/>
                <a:gd name="T6" fmla="*/ 274 w 283"/>
                <a:gd name="T7" fmla="*/ 310 h 333"/>
                <a:gd name="T8" fmla="*/ 259 w 283"/>
                <a:gd name="T9" fmla="*/ 332 h 333"/>
                <a:gd name="T10" fmla="*/ 122 w 283"/>
                <a:gd name="T11" fmla="*/ 191 h 333"/>
                <a:gd name="T12" fmla="*/ 14 w 283"/>
                <a:gd name="T13" fmla="*/ 72 h 333"/>
                <a:gd name="T14" fmla="*/ 0 w 283"/>
                <a:gd name="T15" fmla="*/ 15 h 333"/>
                <a:gd name="T16" fmla="*/ 14 w 283"/>
                <a:gd name="T17" fmla="*/ 0 h 3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3"/>
                <a:gd name="T28" fmla="*/ 0 h 333"/>
                <a:gd name="T29" fmla="*/ 283 w 283"/>
                <a:gd name="T30" fmla="*/ 333 h 3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3" h="333">
                  <a:moveTo>
                    <a:pt x="14" y="0"/>
                  </a:moveTo>
                  <a:lnTo>
                    <a:pt x="86" y="5"/>
                  </a:lnTo>
                  <a:lnTo>
                    <a:pt x="282" y="301"/>
                  </a:lnTo>
                  <a:lnTo>
                    <a:pt x="274" y="310"/>
                  </a:lnTo>
                  <a:lnTo>
                    <a:pt x="259" y="332"/>
                  </a:lnTo>
                  <a:lnTo>
                    <a:pt x="122" y="191"/>
                  </a:lnTo>
                  <a:lnTo>
                    <a:pt x="14" y="72"/>
                  </a:lnTo>
                  <a:lnTo>
                    <a:pt x="0" y="15"/>
                  </a:lnTo>
                  <a:lnTo>
                    <a:pt x="14"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05" name="Freeform 29"/>
            <p:cNvSpPr>
              <a:spLocks/>
            </p:cNvSpPr>
            <p:nvPr/>
          </p:nvSpPr>
          <p:spPr bwMode="auto">
            <a:xfrm>
              <a:off x="1984" y="3530"/>
              <a:ext cx="106" cy="101"/>
            </a:xfrm>
            <a:custGeom>
              <a:avLst/>
              <a:gdLst>
                <a:gd name="T0" fmla="*/ 56 w 106"/>
                <a:gd name="T1" fmla="*/ 9 h 101"/>
                <a:gd name="T2" fmla="*/ 35 w 106"/>
                <a:gd name="T3" fmla="*/ 0 h 101"/>
                <a:gd name="T4" fmla="*/ 27 w 106"/>
                <a:gd name="T5" fmla="*/ 5 h 101"/>
                <a:gd name="T6" fmla="*/ 13 w 106"/>
                <a:gd name="T7" fmla="*/ 5 h 101"/>
                <a:gd name="T8" fmla="*/ 0 w 106"/>
                <a:gd name="T9" fmla="*/ 9 h 101"/>
                <a:gd name="T10" fmla="*/ 7 w 106"/>
                <a:gd name="T11" fmla="*/ 19 h 101"/>
                <a:gd name="T12" fmla="*/ 0 w 106"/>
                <a:gd name="T13" fmla="*/ 34 h 101"/>
                <a:gd name="T14" fmla="*/ 0 w 106"/>
                <a:gd name="T15" fmla="*/ 44 h 101"/>
                <a:gd name="T16" fmla="*/ 7 w 106"/>
                <a:gd name="T17" fmla="*/ 49 h 101"/>
                <a:gd name="T18" fmla="*/ 21 w 106"/>
                <a:gd name="T19" fmla="*/ 59 h 101"/>
                <a:gd name="T20" fmla="*/ 35 w 106"/>
                <a:gd name="T21" fmla="*/ 64 h 101"/>
                <a:gd name="T22" fmla="*/ 56 w 106"/>
                <a:gd name="T23" fmla="*/ 64 h 101"/>
                <a:gd name="T24" fmla="*/ 56 w 106"/>
                <a:gd name="T25" fmla="*/ 75 h 101"/>
                <a:gd name="T26" fmla="*/ 48 w 106"/>
                <a:gd name="T27" fmla="*/ 84 h 101"/>
                <a:gd name="T28" fmla="*/ 70 w 106"/>
                <a:gd name="T29" fmla="*/ 100 h 101"/>
                <a:gd name="T30" fmla="*/ 83 w 106"/>
                <a:gd name="T31" fmla="*/ 100 h 101"/>
                <a:gd name="T32" fmla="*/ 91 w 106"/>
                <a:gd name="T33" fmla="*/ 84 h 101"/>
                <a:gd name="T34" fmla="*/ 105 w 106"/>
                <a:gd name="T35" fmla="*/ 79 h 101"/>
                <a:gd name="T36" fmla="*/ 105 w 106"/>
                <a:gd name="T37" fmla="*/ 69 h 101"/>
                <a:gd name="T38" fmla="*/ 105 w 106"/>
                <a:gd name="T39" fmla="*/ 59 h 101"/>
                <a:gd name="T40" fmla="*/ 105 w 106"/>
                <a:gd name="T41" fmla="*/ 54 h 101"/>
                <a:gd name="T42" fmla="*/ 91 w 106"/>
                <a:gd name="T43" fmla="*/ 49 h 101"/>
                <a:gd name="T44" fmla="*/ 91 w 106"/>
                <a:gd name="T45" fmla="*/ 44 h 101"/>
                <a:gd name="T46" fmla="*/ 77 w 106"/>
                <a:gd name="T47" fmla="*/ 34 h 101"/>
                <a:gd name="T48" fmla="*/ 62 w 106"/>
                <a:gd name="T49" fmla="*/ 34 h 101"/>
                <a:gd name="T50" fmla="*/ 56 w 106"/>
                <a:gd name="T51" fmla="*/ 29 h 101"/>
                <a:gd name="T52" fmla="*/ 56 w 106"/>
                <a:gd name="T53" fmla="*/ 19 h 101"/>
                <a:gd name="T54" fmla="*/ 56 w 106"/>
                <a:gd name="T55" fmla="*/ 9 h 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
                <a:gd name="T85" fmla="*/ 0 h 101"/>
                <a:gd name="T86" fmla="*/ 106 w 106"/>
                <a:gd name="T87" fmla="*/ 101 h 1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 h="101">
                  <a:moveTo>
                    <a:pt x="56" y="9"/>
                  </a:moveTo>
                  <a:lnTo>
                    <a:pt x="35" y="0"/>
                  </a:lnTo>
                  <a:lnTo>
                    <a:pt x="27" y="5"/>
                  </a:lnTo>
                  <a:lnTo>
                    <a:pt x="13" y="5"/>
                  </a:lnTo>
                  <a:lnTo>
                    <a:pt x="0" y="9"/>
                  </a:lnTo>
                  <a:lnTo>
                    <a:pt x="7" y="19"/>
                  </a:lnTo>
                  <a:lnTo>
                    <a:pt x="0" y="34"/>
                  </a:lnTo>
                  <a:lnTo>
                    <a:pt x="0" y="44"/>
                  </a:lnTo>
                  <a:lnTo>
                    <a:pt x="7" y="49"/>
                  </a:lnTo>
                  <a:lnTo>
                    <a:pt x="21" y="59"/>
                  </a:lnTo>
                  <a:lnTo>
                    <a:pt x="35" y="64"/>
                  </a:lnTo>
                  <a:lnTo>
                    <a:pt x="56" y="64"/>
                  </a:lnTo>
                  <a:lnTo>
                    <a:pt x="56" y="75"/>
                  </a:lnTo>
                  <a:lnTo>
                    <a:pt x="48" y="84"/>
                  </a:lnTo>
                  <a:lnTo>
                    <a:pt x="70" y="100"/>
                  </a:lnTo>
                  <a:lnTo>
                    <a:pt x="83" y="100"/>
                  </a:lnTo>
                  <a:lnTo>
                    <a:pt x="91" y="84"/>
                  </a:lnTo>
                  <a:lnTo>
                    <a:pt x="105" y="79"/>
                  </a:lnTo>
                  <a:lnTo>
                    <a:pt x="105" y="69"/>
                  </a:lnTo>
                  <a:lnTo>
                    <a:pt x="105" y="59"/>
                  </a:lnTo>
                  <a:lnTo>
                    <a:pt x="105" y="54"/>
                  </a:lnTo>
                  <a:lnTo>
                    <a:pt x="91" y="49"/>
                  </a:lnTo>
                  <a:lnTo>
                    <a:pt x="91" y="44"/>
                  </a:lnTo>
                  <a:lnTo>
                    <a:pt x="77" y="34"/>
                  </a:lnTo>
                  <a:lnTo>
                    <a:pt x="62" y="34"/>
                  </a:lnTo>
                  <a:lnTo>
                    <a:pt x="56" y="29"/>
                  </a:lnTo>
                  <a:lnTo>
                    <a:pt x="56" y="19"/>
                  </a:lnTo>
                  <a:lnTo>
                    <a:pt x="56" y="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06" name="Freeform 30"/>
            <p:cNvSpPr>
              <a:spLocks/>
            </p:cNvSpPr>
            <p:nvPr/>
          </p:nvSpPr>
          <p:spPr bwMode="auto">
            <a:xfrm>
              <a:off x="2595" y="2960"/>
              <a:ext cx="348" cy="344"/>
            </a:xfrm>
            <a:custGeom>
              <a:avLst/>
              <a:gdLst>
                <a:gd name="T0" fmla="*/ 202 w 348"/>
                <a:gd name="T1" fmla="*/ 15 h 344"/>
                <a:gd name="T2" fmla="*/ 188 w 348"/>
                <a:gd name="T3" fmla="*/ 45 h 344"/>
                <a:gd name="T4" fmla="*/ 173 w 348"/>
                <a:gd name="T5" fmla="*/ 56 h 344"/>
                <a:gd name="T6" fmla="*/ 151 w 348"/>
                <a:gd name="T7" fmla="*/ 71 h 344"/>
                <a:gd name="T8" fmla="*/ 130 w 348"/>
                <a:gd name="T9" fmla="*/ 77 h 344"/>
                <a:gd name="T10" fmla="*/ 108 w 348"/>
                <a:gd name="T11" fmla="*/ 82 h 344"/>
                <a:gd name="T12" fmla="*/ 108 w 348"/>
                <a:gd name="T13" fmla="*/ 117 h 344"/>
                <a:gd name="T14" fmla="*/ 65 w 348"/>
                <a:gd name="T15" fmla="*/ 117 h 344"/>
                <a:gd name="T16" fmla="*/ 65 w 348"/>
                <a:gd name="T17" fmla="*/ 143 h 344"/>
                <a:gd name="T18" fmla="*/ 50 w 348"/>
                <a:gd name="T19" fmla="*/ 148 h 344"/>
                <a:gd name="T20" fmla="*/ 50 w 348"/>
                <a:gd name="T21" fmla="*/ 168 h 344"/>
                <a:gd name="T22" fmla="*/ 0 w 348"/>
                <a:gd name="T23" fmla="*/ 174 h 344"/>
                <a:gd name="T24" fmla="*/ 0 w 348"/>
                <a:gd name="T25" fmla="*/ 189 h 344"/>
                <a:gd name="T26" fmla="*/ 0 w 348"/>
                <a:gd name="T27" fmla="*/ 204 h 344"/>
                <a:gd name="T28" fmla="*/ 0 w 348"/>
                <a:gd name="T29" fmla="*/ 214 h 344"/>
                <a:gd name="T30" fmla="*/ 22 w 348"/>
                <a:gd name="T31" fmla="*/ 214 h 344"/>
                <a:gd name="T32" fmla="*/ 43 w 348"/>
                <a:gd name="T33" fmla="*/ 220 h 344"/>
                <a:gd name="T34" fmla="*/ 57 w 348"/>
                <a:gd name="T35" fmla="*/ 225 h 344"/>
                <a:gd name="T36" fmla="*/ 65 w 348"/>
                <a:gd name="T37" fmla="*/ 245 h 344"/>
                <a:gd name="T38" fmla="*/ 65 w 348"/>
                <a:gd name="T39" fmla="*/ 251 h 344"/>
                <a:gd name="T40" fmla="*/ 43 w 348"/>
                <a:gd name="T41" fmla="*/ 251 h 344"/>
                <a:gd name="T42" fmla="*/ 22 w 348"/>
                <a:gd name="T43" fmla="*/ 256 h 344"/>
                <a:gd name="T44" fmla="*/ 7 w 348"/>
                <a:gd name="T45" fmla="*/ 256 h 344"/>
                <a:gd name="T46" fmla="*/ 22 w 348"/>
                <a:gd name="T47" fmla="*/ 271 h 344"/>
                <a:gd name="T48" fmla="*/ 35 w 348"/>
                <a:gd name="T49" fmla="*/ 286 h 344"/>
                <a:gd name="T50" fmla="*/ 65 w 348"/>
                <a:gd name="T51" fmla="*/ 312 h 344"/>
                <a:gd name="T52" fmla="*/ 87 w 348"/>
                <a:gd name="T53" fmla="*/ 332 h 344"/>
                <a:gd name="T54" fmla="*/ 115 w 348"/>
                <a:gd name="T55" fmla="*/ 343 h 344"/>
                <a:gd name="T56" fmla="*/ 145 w 348"/>
                <a:gd name="T57" fmla="*/ 343 h 344"/>
                <a:gd name="T58" fmla="*/ 173 w 348"/>
                <a:gd name="T59" fmla="*/ 343 h 344"/>
                <a:gd name="T60" fmla="*/ 202 w 348"/>
                <a:gd name="T61" fmla="*/ 337 h 344"/>
                <a:gd name="T62" fmla="*/ 231 w 348"/>
                <a:gd name="T63" fmla="*/ 332 h 344"/>
                <a:gd name="T64" fmla="*/ 260 w 348"/>
                <a:gd name="T65" fmla="*/ 332 h 344"/>
                <a:gd name="T66" fmla="*/ 281 w 348"/>
                <a:gd name="T67" fmla="*/ 332 h 344"/>
                <a:gd name="T68" fmla="*/ 303 w 348"/>
                <a:gd name="T69" fmla="*/ 337 h 344"/>
                <a:gd name="T70" fmla="*/ 332 w 348"/>
                <a:gd name="T71" fmla="*/ 343 h 344"/>
                <a:gd name="T72" fmla="*/ 347 w 348"/>
                <a:gd name="T73" fmla="*/ 343 h 344"/>
                <a:gd name="T74" fmla="*/ 347 w 348"/>
                <a:gd name="T75" fmla="*/ 71 h 344"/>
                <a:gd name="T76" fmla="*/ 339 w 348"/>
                <a:gd name="T77" fmla="*/ 61 h 344"/>
                <a:gd name="T78" fmla="*/ 332 w 348"/>
                <a:gd name="T79" fmla="*/ 51 h 344"/>
                <a:gd name="T80" fmla="*/ 324 w 348"/>
                <a:gd name="T81" fmla="*/ 45 h 344"/>
                <a:gd name="T82" fmla="*/ 318 w 348"/>
                <a:gd name="T83" fmla="*/ 30 h 344"/>
                <a:gd name="T84" fmla="*/ 324 w 348"/>
                <a:gd name="T85" fmla="*/ 25 h 344"/>
                <a:gd name="T86" fmla="*/ 324 w 348"/>
                <a:gd name="T87" fmla="*/ 20 h 344"/>
                <a:gd name="T88" fmla="*/ 324 w 348"/>
                <a:gd name="T89" fmla="*/ 10 h 344"/>
                <a:gd name="T90" fmla="*/ 332 w 348"/>
                <a:gd name="T91" fmla="*/ 5 h 344"/>
                <a:gd name="T92" fmla="*/ 318 w 348"/>
                <a:gd name="T93" fmla="*/ 5 h 344"/>
                <a:gd name="T94" fmla="*/ 296 w 348"/>
                <a:gd name="T95" fmla="*/ 5 h 344"/>
                <a:gd name="T96" fmla="*/ 281 w 348"/>
                <a:gd name="T97" fmla="*/ 0 h 344"/>
                <a:gd name="T98" fmla="*/ 267 w 348"/>
                <a:gd name="T99" fmla="*/ 0 h 344"/>
                <a:gd name="T100" fmla="*/ 246 w 348"/>
                <a:gd name="T101" fmla="*/ 5 h 344"/>
                <a:gd name="T102" fmla="*/ 231 w 348"/>
                <a:gd name="T103" fmla="*/ 5 h 344"/>
                <a:gd name="T104" fmla="*/ 209 w 348"/>
                <a:gd name="T105" fmla="*/ 10 h 344"/>
                <a:gd name="T106" fmla="*/ 202 w 348"/>
                <a:gd name="T107" fmla="*/ 15 h 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8"/>
                <a:gd name="T163" fmla="*/ 0 h 344"/>
                <a:gd name="T164" fmla="*/ 348 w 348"/>
                <a:gd name="T165" fmla="*/ 344 h 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8" h="344">
                  <a:moveTo>
                    <a:pt x="202" y="15"/>
                  </a:moveTo>
                  <a:lnTo>
                    <a:pt x="188" y="45"/>
                  </a:lnTo>
                  <a:lnTo>
                    <a:pt x="173" y="56"/>
                  </a:lnTo>
                  <a:lnTo>
                    <a:pt x="151" y="71"/>
                  </a:lnTo>
                  <a:lnTo>
                    <a:pt x="130" y="77"/>
                  </a:lnTo>
                  <a:lnTo>
                    <a:pt x="108" y="82"/>
                  </a:lnTo>
                  <a:lnTo>
                    <a:pt x="108" y="117"/>
                  </a:lnTo>
                  <a:lnTo>
                    <a:pt x="65" y="117"/>
                  </a:lnTo>
                  <a:lnTo>
                    <a:pt x="65" y="143"/>
                  </a:lnTo>
                  <a:lnTo>
                    <a:pt x="50" y="148"/>
                  </a:lnTo>
                  <a:lnTo>
                    <a:pt x="50" y="168"/>
                  </a:lnTo>
                  <a:lnTo>
                    <a:pt x="0" y="174"/>
                  </a:lnTo>
                  <a:lnTo>
                    <a:pt x="0" y="189"/>
                  </a:lnTo>
                  <a:lnTo>
                    <a:pt x="0" y="204"/>
                  </a:lnTo>
                  <a:lnTo>
                    <a:pt x="0" y="214"/>
                  </a:lnTo>
                  <a:lnTo>
                    <a:pt x="22" y="214"/>
                  </a:lnTo>
                  <a:lnTo>
                    <a:pt x="43" y="220"/>
                  </a:lnTo>
                  <a:lnTo>
                    <a:pt x="57" y="225"/>
                  </a:lnTo>
                  <a:lnTo>
                    <a:pt x="65" y="245"/>
                  </a:lnTo>
                  <a:lnTo>
                    <a:pt x="65" y="251"/>
                  </a:lnTo>
                  <a:lnTo>
                    <a:pt x="43" y="251"/>
                  </a:lnTo>
                  <a:lnTo>
                    <a:pt x="22" y="256"/>
                  </a:lnTo>
                  <a:lnTo>
                    <a:pt x="7" y="256"/>
                  </a:lnTo>
                  <a:lnTo>
                    <a:pt x="22" y="271"/>
                  </a:lnTo>
                  <a:lnTo>
                    <a:pt x="35" y="286"/>
                  </a:lnTo>
                  <a:lnTo>
                    <a:pt x="65" y="312"/>
                  </a:lnTo>
                  <a:lnTo>
                    <a:pt x="87" y="332"/>
                  </a:lnTo>
                  <a:lnTo>
                    <a:pt x="115" y="343"/>
                  </a:lnTo>
                  <a:lnTo>
                    <a:pt x="145" y="343"/>
                  </a:lnTo>
                  <a:lnTo>
                    <a:pt x="173" y="343"/>
                  </a:lnTo>
                  <a:lnTo>
                    <a:pt x="202" y="337"/>
                  </a:lnTo>
                  <a:lnTo>
                    <a:pt x="231" y="332"/>
                  </a:lnTo>
                  <a:lnTo>
                    <a:pt x="260" y="332"/>
                  </a:lnTo>
                  <a:lnTo>
                    <a:pt x="281" y="332"/>
                  </a:lnTo>
                  <a:lnTo>
                    <a:pt x="303" y="337"/>
                  </a:lnTo>
                  <a:lnTo>
                    <a:pt x="332" y="343"/>
                  </a:lnTo>
                  <a:lnTo>
                    <a:pt x="347" y="343"/>
                  </a:lnTo>
                  <a:lnTo>
                    <a:pt x="347" y="71"/>
                  </a:lnTo>
                  <a:lnTo>
                    <a:pt x="339" y="61"/>
                  </a:lnTo>
                  <a:lnTo>
                    <a:pt x="332" y="51"/>
                  </a:lnTo>
                  <a:lnTo>
                    <a:pt x="324" y="45"/>
                  </a:lnTo>
                  <a:lnTo>
                    <a:pt x="318" y="30"/>
                  </a:lnTo>
                  <a:lnTo>
                    <a:pt x="324" y="25"/>
                  </a:lnTo>
                  <a:lnTo>
                    <a:pt x="324" y="20"/>
                  </a:lnTo>
                  <a:lnTo>
                    <a:pt x="324" y="10"/>
                  </a:lnTo>
                  <a:lnTo>
                    <a:pt x="332" y="5"/>
                  </a:lnTo>
                  <a:lnTo>
                    <a:pt x="318" y="5"/>
                  </a:lnTo>
                  <a:lnTo>
                    <a:pt x="296" y="5"/>
                  </a:lnTo>
                  <a:lnTo>
                    <a:pt x="281" y="0"/>
                  </a:lnTo>
                  <a:lnTo>
                    <a:pt x="267" y="0"/>
                  </a:lnTo>
                  <a:lnTo>
                    <a:pt x="246" y="5"/>
                  </a:lnTo>
                  <a:lnTo>
                    <a:pt x="231" y="5"/>
                  </a:lnTo>
                  <a:lnTo>
                    <a:pt x="209" y="10"/>
                  </a:lnTo>
                  <a:lnTo>
                    <a:pt x="202" y="1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07" name="Freeform 31"/>
            <p:cNvSpPr>
              <a:spLocks/>
            </p:cNvSpPr>
            <p:nvPr/>
          </p:nvSpPr>
          <p:spPr bwMode="auto">
            <a:xfrm>
              <a:off x="2889" y="3224"/>
              <a:ext cx="599" cy="381"/>
            </a:xfrm>
            <a:custGeom>
              <a:avLst/>
              <a:gdLst>
                <a:gd name="T0" fmla="*/ 50 w 599"/>
                <a:gd name="T1" fmla="*/ 77 h 381"/>
                <a:gd name="T2" fmla="*/ 44 w 599"/>
                <a:gd name="T3" fmla="*/ 102 h 381"/>
                <a:gd name="T4" fmla="*/ 36 w 599"/>
                <a:gd name="T5" fmla="*/ 128 h 381"/>
                <a:gd name="T6" fmla="*/ 44 w 599"/>
                <a:gd name="T7" fmla="*/ 144 h 381"/>
                <a:gd name="T8" fmla="*/ 80 w 599"/>
                <a:gd name="T9" fmla="*/ 164 h 381"/>
                <a:gd name="T10" fmla="*/ 94 w 599"/>
                <a:gd name="T11" fmla="*/ 200 h 381"/>
                <a:gd name="T12" fmla="*/ 94 w 599"/>
                <a:gd name="T13" fmla="*/ 221 h 381"/>
                <a:gd name="T14" fmla="*/ 94 w 599"/>
                <a:gd name="T15" fmla="*/ 236 h 381"/>
                <a:gd name="T16" fmla="*/ 87 w 599"/>
                <a:gd name="T17" fmla="*/ 252 h 381"/>
                <a:gd name="T18" fmla="*/ 72 w 599"/>
                <a:gd name="T19" fmla="*/ 272 h 381"/>
                <a:gd name="T20" fmla="*/ 72 w 599"/>
                <a:gd name="T21" fmla="*/ 292 h 381"/>
                <a:gd name="T22" fmla="*/ 94 w 599"/>
                <a:gd name="T23" fmla="*/ 292 h 381"/>
                <a:gd name="T24" fmla="*/ 116 w 599"/>
                <a:gd name="T25" fmla="*/ 298 h 381"/>
                <a:gd name="T26" fmla="*/ 167 w 599"/>
                <a:gd name="T27" fmla="*/ 303 h 381"/>
                <a:gd name="T28" fmla="*/ 189 w 599"/>
                <a:gd name="T29" fmla="*/ 303 h 381"/>
                <a:gd name="T30" fmla="*/ 211 w 599"/>
                <a:gd name="T31" fmla="*/ 303 h 381"/>
                <a:gd name="T32" fmla="*/ 226 w 599"/>
                <a:gd name="T33" fmla="*/ 292 h 381"/>
                <a:gd name="T34" fmla="*/ 248 w 599"/>
                <a:gd name="T35" fmla="*/ 292 h 381"/>
                <a:gd name="T36" fmla="*/ 254 w 599"/>
                <a:gd name="T37" fmla="*/ 303 h 381"/>
                <a:gd name="T38" fmla="*/ 276 w 599"/>
                <a:gd name="T39" fmla="*/ 298 h 381"/>
                <a:gd name="T40" fmla="*/ 291 w 599"/>
                <a:gd name="T41" fmla="*/ 292 h 381"/>
                <a:gd name="T42" fmla="*/ 299 w 599"/>
                <a:gd name="T43" fmla="*/ 287 h 381"/>
                <a:gd name="T44" fmla="*/ 328 w 599"/>
                <a:gd name="T45" fmla="*/ 283 h 381"/>
                <a:gd name="T46" fmla="*/ 343 w 599"/>
                <a:gd name="T47" fmla="*/ 287 h 381"/>
                <a:gd name="T48" fmla="*/ 349 w 599"/>
                <a:gd name="T49" fmla="*/ 303 h 381"/>
                <a:gd name="T50" fmla="*/ 349 w 599"/>
                <a:gd name="T51" fmla="*/ 318 h 381"/>
                <a:gd name="T52" fmla="*/ 343 w 599"/>
                <a:gd name="T53" fmla="*/ 344 h 381"/>
                <a:gd name="T54" fmla="*/ 335 w 599"/>
                <a:gd name="T55" fmla="*/ 359 h 381"/>
                <a:gd name="T56" fmla="*/ 343 w 599"/>
                <a:gd name="T57" fmla="*/ 380 h 381"/>
                <a:gd name="T58" fmla="*/ 356 w 599"/>
                <a:gd name="T59" fmla="*/ 380 h 381"/>
                <a:gd name="T60" fmla="*/ 386 w 599"/>
                <a:gd name="T61" fmla="*/ 364 h 381"/>
                <a:gd name="T62" fmla="*/ 386 w 599"/>
                <a:gd name="T63" fmla="*/ 344 h 381"/>
                <a:gd name="T64" fmla="*/ 379 w 599"/>
                <a:gd name="T65" fmla="*/ 323 h 381"/>
                <a:gd name="T66" fmla="*/ 401 w 599"/>
                <a:gd name="T67" fmla="*/ 308 h 381"/>
                <a:gd name="T68" fmla="*/ 423 w 599"/>
                <a:gd name="T69" fmla="*/ 298 h 381"/>
                <a:gd name="T70" fmla="*/ 451 w 599"/>
                <a:gd name="T71" fmla="*/ 283 h 381"/>
                <a:gd name="T72" fmla="*/ 459 w 599"/>
                <a:gd name="T73" fmla="*/ 278 h 381"/>
                <a:gd name="T74" fmla="*/ 466 w 599"/>
                <a:gd name="T75" fmla="*/ 241 h 381"/>
                <a:gd name="T76" fmla="*/ 451 w 599"/>
                <a:gd name="T77" fmla="*/ 226 h 381"/>
                <a:gd name="T78" fmla="*/ 445 w 599"/>
                <a:gd name="T79" fmla="*/ 211 h 381"/>
                <a:gd name="T80" fmla="*/ 445 w 599"/>
                <a:gd name="T81" fmla="*/ 169 h 381"/>
                <a:gd name="T82" fmla="*/ 451 w 599"/>
                <a:gd name="T83" fmla="*/ 154 h 381"/>
                <a:gd name="T84" fmla="*/ 473 w 599"/>
                <a:gd name="T85" fmla="*/ 144 h 381"/>
                <a:gd name="T86" fmla="*/ 495 w 599"/>
                <a:gd name="T87" fmla="*/ 128 h 381"/>
                <a:gd name="T88" fmla="*/ 503 w 599"/>
                <a:gd name="T89" fmla="*/ 118 h 381"/>
                <a:gd name="T90" fmla="*/ 517 w 599"/>
                <a:gd name="T91" fmla="*/ 107 h 381"/>
                <a:gd name="T92" fmla="*/ 540 w 599"/>
                <a:gd name="T93" fmla="*/ 97 h 381"/>
                <a:gd name="T94" fmla="*/ 553 w 599"/>
                <a:gd name="T95" fmla="*/ 82 h 381"/>
                <a:gd name="T96" fmla="*/ 568 w 599"/>
                <a:gd name="T97" fmla="*/ 66 h 381"/>
                <a:gd name="T98" fmla="*/ 590 w 599"/>
                <a:gd name="T99" fmla="*/ 35 h 381"/>
                <a:gd name="T100" fmla="*/ 598 w 599"/>
                <a:gd name="T101" fmla="*/ 5 h 381"/>
                <a:gd name="T102" fmla="*/ 568 w 599"/>
                <a:gd name="T103" fmla="*/ 15 h 381"/>
                <a:gd name="T104" fmla="*/ 540 w 599"/>
                <a:gd name="T105" fmla="*/ 15 h 381"/>
                <a:gd name="T106" fmla="*/ 510 w 599"/>
                <a:gd name="T107" fmla="*/ 10 h 381"/>
                <a:gd name="T108" fmla="*/ 488 w 599"/>
                <a:gd name="T109" fmla="*/ 0 h 381"/>
                <a:gd name="T110" fmla="*/ 0 w 599"/>
                <a:gd name="T111" fmla="*/ 0 h 381"/>
                <a:gd name="T112" fmla="*/ 50 w 599"/>
                <a:gd name="T113" fmla="*/ 77 h 3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9"/>
                <a:gd name="T172" fmla="*/ 0 h 381"/>
                <a:gd name="T173" fmla="*/ 599 w 599"/>
                <a:gd name="T174" fmla="*/ 381 h 3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9" h="381">
                  <a:moveTo>
                    <a:pt x="50" y="77"/>
                  </a:moveTo>
                  <a:lnTo>
                    <a:pt x="44" y="102"/>
                  </a:lnTo>
                  <a:lnTo>
                    <a:pt x="36" y="128"/>
                  </a:lnTo>
                  <a:lnTo>
                    <a:pt x="44" y="144"/>
                  </a:lnTo>
                  <a:lnTo>
                    <a:pt x="80" y="164"/>
                  </a:lnTo>
                  <a:lnTo>
                    <a:pt x="94" y="200"/>
                  </a:lnTo>
                  <a:lnTo>
                    <a:pt x="94" y="221"/>
                  </a:lnTo>
                  <a:lnTo>
                    <a:pt x="94" y="236"/>
                  </a:lnTo>
                  <a:lnTo>
                    <a:pt x="87" y="252"/>
                  </a:lnTo>
                  <a:lnTo>
                    <a:pt x="72" y="272"/>
                  </a:lnTo>
                  <a:lnTo>
                    <a:pt x="72" y="292"/>
                  </a:lnTo>
                  <a:lnTo>
                    <a:pt x="94" y="292"/>
                  </a:lnTo>
                  <a:lnTo>
                    <a:pt x="116" y="298"/>
                  </a:lnTo>
                  <a:lnTo>
                    <a:pt x="167" y="303"/>
                  </a:lnTo>
                  <a:lnTo>
                    <a:pt x="189" y="303"/>
                  </a:lnTo>
                  <a:lnTo>
                    <a:pt x="211" y="303"/>
                  </a:lnTo>
                  <a:lnTo>
                    <a:pt x="226" y="292"/>
                  </a:lnTo>
                  <a:lnTo>
                    <a:pt x="248" y="292"/>
                  </a:lnTo>
                  <a:lnTo>
                    <a:pt x="254" y="303"/>
                  </a:lnTo>
                  <a:lnTo>
                    <a:pt x="276" y="298"/>
                  </a:lnTo>
                  <a:lnTo>
                    <a:pt x="291" y="292"/>
                  </a:lnTo>
                  <a:lnTo>
                    <a:pt x="299" y="287"/>
                  </a:lnTo>
                  <a:lnTo>
                    <a:pt x="328" y="283"/>
                  </a:lnTo>
                  <a:lnTo>
                    <a:pt x="343" y="287"/>
                  </a:lnTo>
                  <a:lnTo>
                    <a:pt x="349" y="303"/>
                  </a:lnTo>
                  <a:lnTo>
                    <a:pt x="349" y="318"/>
                  </a:lnTo>
                  <a:lnTo>
                    <a:pt x="343" y="344"/>
                  </a:lnTo>
                  <a:lnTo>
                    <a:pt x="335" y="359"/>
                  </a:lnTo>
                  <a:lnTo>
                    <a:pt x="343" y="380"/>
                  </a:lnTo>
                  <a:lnTo>
                    <a:pt x="356" y="380"/>
                  </a:lnTo>
                  <a:lnTo>
                    <a:pt x="386" y="364"/>
                  </a:lnTo>
                  <a:lnTo>
                    <a:pt x="386" y="344"/>
                  </a:lnTo>
                  <a:lnTo>
                    <a:pt x="379" y="323"/>
                  </a:lnTo>
                  <a:lnTo>
                    <a:pt x="401" y="308"/>
                  </a:lnTo>
                  <a:lnTo>
                    <a:pt x="423" y="298"/>
                  </a:lnTo>
                  <a:lnTo>
                    <a:pt x="451" y="283"/>
                  </a:lnTo>
                  <a:lnTo>
                    <a:pt x="459" y="278"/>
                  </a:lnTo>
                  <a:lnTo>
                    <a:pt x="466" y="241"/>
                  </a:lnTo>
                  <a:lnTo>
                    <a:pt x="451" y="226"/>
                  </a:lnTo>
                  <a:lnTo>
                    <a:pt x="445" y="211"/>
                  </a:lnTo>
                  <a:lnTo>
                    <a:pt x="445" y="169"/>
                  </a:lnTo>
                  <a:lnTo>
                    <a:pt x="451" y="154"/>
                  </a:lnTo>
                  <a:lnTo>
                    <a:pt x="473" y="144"/>
                  </a:lnTo>
                  <a:lnTo>
                    <a:pt x="495" y="128"/>
                  </a:lnTo>
                  <a:lnTo>
                    <a:pt x="503" y="118"/>
                  </a:lnTo>
                  <a:lnTo>
                    <a:pt x="517" y="107"/>
                  </a:lnTo>
                  <a:lnTo>
                    <a:pt x="540" y="97"/>
                  </a:lnTo>
                  <a:lnTo>
                    <a:pt x="553" y="82"/>
                  </a:lnTo>
                  <a:lnTo>
                    <a:pt x="568" y="66"/>
                  </a:lnTo>
                  <a:lnTo>
                    <a:pt x="590" y="35"/>
                  </a:lnTo>
                  <a:lnTo>
                    <a:pt x="598" y="5"/>
                  </a:lnTo>
                  <a:lnTo>
                    <a:pt x="568" y="15"/>
                  </a:lnTo>
                  <a:lnTo>
                    <a:pt x="540" y="15"/>
                  </a:lnTo>
                  <a:lnTo>
                    <a:pt x="510" y="10"/>
                  </a:lnTo>
                  <a:lnTo>
                    <a:pt x="488" y="0"/>
                  </a:lnTo>
                  <a:lnTo>
                    <a:pt x="0" y="0"/>
                  </a:lnTo>
                  <a:lnTo>
                    <a:pt x="50" y="77"/>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08" name="Freeform 32"/>
            <p:cNvSpPr>
              <a:spLocks/>
            </p:cNvSpPr>
            <p:nvPr/>
          </p:nvSpPr>
          <p:spPr bwMode="auto">
            <a:xfrm>
              <a:off x="2837" y="2996"/>
              <a:ext cx="540" cy="272"/>
            </a:xfrm>
            <a:custGeom>
              <a:avLst/>
              <a:gdLst>
                <a:gd name="T0" fmla="*/ 539 w 540"/>
                <a:gd name="T1" fmla="*/ 214 h 272"/>
                <a:gd name="T2" fmla="*/ 531 w 540"/>
                <a:gd name="T3" fmla="*/ 214 h 272"/>
                <a:gd name="T4" fmla="*/ 509 w 540"/>
                <a:gd name="T5" fmla="*/ 204 h 272"/>
                <a:gd name="T6" fmla="*/ 494 w 540"/>
                <a:gd name="T7" fmla="*/ 194 h 272"/>
                <a:gd name="T8" fmla="*/ 481 w 540"/>
                <a:gd name="T9" fmla="*/ 189 h 272"/>
                <a:gd name="T10" fmla="*/ 473 w 540"/>
                <a:gd name="T11" fmla="*/ 173 h 272"/>
                <a:gd name="T12" fmla="*/ 473 w 540"/>
                <a:gd name="T13" fmla="*/ 168 h 272"/>
                <a:gd name="T14" fmla="*/ 473 w 540"/>
                <a:gd name="T15" fmla="*/ 158 h 272"/>
                <a:gd name="T16" fmla="*/ 466 w 540"/>
                <a:gd name="T17" fmla="*/ 148 h 272"/>
                <a:gd name="T18" fmla="*/ 458 w 540"/>
                <a:gd name="T19" fmla="*/ 132 h 272"/>
                <a:gd name="T20" fmla="*/ 451 w 540"/>
                <a:gd name="T21" fmla="*/ 122 h 272"/>
                <a:gd name="T22" fmla="*/ 436 w 540"/>
                <a:gd name="T23" fmla="*/ 122 h 272"/>
                <a:gd name="T24" fmla="*/ 422 w 540"/>
                <a:gd name="T25" fmla="*/ 127 h 272"/>
                <a:gd name="T26" fmla="*/ 313 w 540"/>
                <a:gd name="T27" fmla="*/ 127 h 272"/>
                <a:gd name="T28" fmla="*/ 313 w 540"/>
                <a:gd name="T29" fmla="*/ 35 h 272"/>
                <a:gd name="T30" fmla="*/ 313 w 540"/>
                <a:gd name="T31" fmla="*/ 30 h 272"/>
                <a:gd name="T32" fmla="*/ 313 w 540"/>
                <a:gd name="T33" fmla="*/ 25 h 272"/>
                <a:gd name="T34" fmla="*/ 298 w 540"/>
                <a:gd name="T35" fmla="*/ 20 h 272"/>
                <a:gd name="T36" fmla="*/ 284 w 540"/>
                <a:gd name="T37" fmla="*/ 15 h 272"/>
                <a:gd name="T38" fmla="*/ 262 w 540"/>
                <a:gd name="T39" fmla="*/ 15 h 272"/>
                <a:gd name="T40" fmla="*/ 240 w 540"/>
                <a:gd name="T41" fmla="*/ 20 h 272"/>
                <a:gd name="T42" fmla="*/ 232 w 540"/>
                <a:gd name="T43" fmla="*/ 30 h 272"/>
                <a:gd name="T44" fmla="*/ 218 w 540"/>
                <a:gd name="T45" fmla="*/ 30 h 272"/>
                <a:gd name="T46" fmla="*/ 204 w 540"/>
                <a:gd name="T47" fmla="*/ 20 h 272"/>
                <a:gd name="T48" fmla="*/ 174 w 540"/>
                <a:gd name="T49" fmla="*/ 20 h 272"/>
                <a:gd name="T50" fmla="*/ 167 w 540"/>
                <a:gd name="T51" fmla="*/ 15 h 272"/>
                <a:gd name="T52" fmla="*/ 145 w 540"/>
                <a:gd name="T53" fmla="*/ 0 h 272"/>
                <a:gd name="T54" fmla="*/ 124 w 540"/>
                <a:gd name="T55" fmla="*/ 0 h 272"/>
                <a:gd name="T56" fmla="*/ 116 w 540"/>
                <a:gd name="T57" fmla="*/ 10 h 272"/>
                <a:gd name="T58" fmla="*/ 116 w 540"/>
                <a:gd name="T59" fmla="*/ 20 h 272"/>
                <a:gd name="T60" fmla="*/ 109 w 540"/>
                <a:gd name="T61" fmla="*/ 25 h 272"/>
                <a:gd name="T62" fmla="*/ 94 w 540"/>
                <a:gd name="T63" fmla="*/ 46 h 272"/>
                <a:gd name="T64" fmla="*/ 0 w 540"/>
                <a:gd name="T65" fmla="*/ 250 h 272"/>
                <a:gd name="T66" fmla="*/ 488 w 540"/>
                <a:gd name="T67" fmla="*/ 271 h 272"/>
                <a:gd name="T68" fmla="*/ 539 w 540"/>
                <a:gd name="T69" fmla="*/ 214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0"/>
                <a:gd name="T106" fmla="*/ 0 h 272"/>
                <a:gd name="T107" fmla="*/ 540 w 540"/>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0" h="272">
                  <a:moveTo>
                    <a:pt x="539" y="214"/>
                  </a:moveTo>
                  <a:lnTo>
                    <a:pt x="531" y="214"/>
                  </a:lnTo>
                  <a:lnTo>
                    <a:pt x="509" y="204"/>
                  </a:lnTo>
                  <a:lnTo>
                    <a:pt x="494" y="194"/>
                  </a:lnTo>
                  <a:lnTo>
                    <a:pt x="481" y="189"/>
                  </a:lnTo>
                  <a:lnTo>
                    <a:pt x="473" y="173"/>
                  </a:lnTo>
                  <a:lnTo>
                    <a:pt x="473" y="168"/>
                  </a:lnTo>
                  <a:lnTo>
                    <a:pt x="473" y="158"/>
                  </a:lnTo>
                  <a:lnTo>
                    <a:pt x="466" y="148"/>
                  </a:lnTo>
                  <a:lnTo>
                    <a:pt x="458" y="132"/>
                  </a:lnTo>
                  <a:lnTo>
                    <a:pt x="451" y="122"/>
                  </a:lnTo>
                  <a:lnTo>
                    <a:pt x="436" y="122"/>
                  </a:lnTo>
                  <a:lnTo>
                    <a:pt x="422" y="127"/>
                  </a:lnTo>
                  <a:lnTo>
                    <a:pt x="313" y="127"/>
                  </a:lnTo>
                  <a:lnTo>
                    <a:pt x="313" y="35"/>
                  </a:lnTo>
                  <a:lnTo>
                    <a:pt x="313" y="30"/>
                  </a:lnTo>
                  <a:lnTo>
                    <a:pt x="313" y="25"/>
                  </a:lnTo>
                  <a:lnTo>
                    <a:pt x="298" y="20"/>
                  </a:lnTo>
                  <a:lnTo>
                    <a:pt x="284" y="15"/>
                  </a:lnTo>
                  <a:lnTo>
                    <a:pt x="262" y="15"/>
                  </a:lnTo>
                  <a:lnTo>
                    <a:pt x="240" y="20"/>
                  </a:lnTo>
                  <a:lnTo>
                    <a:pt x="232" y="30"/>
                  </a:lnTo>
                  <a:lnTo>
                    <a:pt x="218" y="30"/>
                  </a:lnTo>
                  <a:lnTo>
                    <a:pt x="204" y="20"/>
                  </a:lnTo>
                  <a:lnTo>
                    <a:pt x="174" y="20"/>
                  </a:lnTo>
                  <a:lnTo>
                    <a:pt x="167" y="15"/>
                  </a:lnTo>
                  <a:lnTo>
                    <a:pt x="145" y="0"/>
                  </a:lnTo>
                  <a:lnTo>
                    <a:pt x="124" y="0"/>
                  </a:lnTo>
                  <a:lnTo>
                    <a:pt x="116" y="10"/>
                  </a:lnTo>
                  <a:lnTo>
                    <a:pt x="116" y="20"/>
                  </a:lnTo>
                  <a:lnTo>
                    <a:pt x="109" y="25"/>
                  </a:lnTo>
                  <a:lnTo>
                    <a:pt x="94" y="46"/>
                  </a:lnTo>
                  <a:lnTo>
                    <a:pt x="0" y="250"/>
                  </a:lnTo>
                  <a:lnTo>
                    <a:pt x="488" y="271"/>
                  </a:lnTo>
                  <a:lnTo>
                    <a:pt x="539" y="21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09" name="Freeform 33"/>
            <p:cNvSpPr>
              <a:spLocks/>
            </p:cNvSpPr>
            <p:nvPr/>
          </p:nvSpPr>
          <p:spPr bwMode="auto">
            <a:xfrm>
              <a:off x="3374" y="3474"/>
              <a:ext cx="92" cy="136"/>
            </a:xfrm>
            <a:custGeom>
              <a:avLst/>
              <a:gdLst>
                <a:gd name="T0" fmla="*/ 83 w 92"/>
                <a:gd name="T1" fmla="*/ 0 h 136"/>
                <a:gd name="T2" fmla="*/ 91 w 92"/>
                <a:gd name="T3" fmla="*/ 14 h 136"/>
                <a:gd name="T4" fmla="*/ 91 w 92"/>
                <a:gd name="T5" fmla="*/ 34 h 136"/>
                <a:gd name="T6" fmla="*/ 83 w 92"/>
                <a:gd name="T7" fmla="*/ 40 h 136"/>
                <a:gd name="T8" fmla="*/ 83 w 92"/>
                <a:gd name="T9" fmla="*/ 60 h 136"/>
                <a:gd name="T10" fmla="*/ 77 w 92"/>
                <a:gd name="T11" fmla="*/ 94 h 136"/>
                <a:gd name="T12" fmla="*/ 63 w 92"/>
                <a:gd name="T13" fmla="*/ 109 h 136"/>
                <a:gd name="T14" fmla="*/ 55 w 92"/>
                <a:gd name="T15" fmla="*/ 124 h 136"/>
                <a:gd name="T16" fmla="*/ 35 w 92"/>
                <a:gd name="T17" fmla="*/ 135 h 136"/>
                <a:gd name="T18" fmla="*/ 13 w 92"/>
                <a:gd name="T19" fmla="*/ 129 h 136"/>
                <a:gd name="T20" fmla="*/ 0 w 92"/>
                <a:gd name="T21" fmla="*/ 109 h 136"/>
                <a:gd name="T22" fmla="*/ 7 w 92"/>
                <a:gd name="T23" fmla="*/ 94 h 136"/>
                <a:gd name="T24" fmla="*/ 13 w 92"/>
                <a:gd name="T25" fmla="*/ 74 h 136"/>
                <a:gd name="T26" fmla="*/ 13 w 92"/>
                <a:gd name="T27" fmla="*/ 50 h 136"/>
                <a:gd name="T28" fmla="*/ 21 w 92"/>
                <a:gd name="T29" fmla="*/ 34 h 136"/>
                <a:gd name="T30" fmla="*/ 41 w 92"/>
                <a:gd name="T31" fmla="*/ 40 h 136"/>
                <a:gd name="T32" fmla="*/ 55 w 92"/>
                <a:gd name="T33" fmla="*/ 34 h 136"/>
                <a:gd name="T34" fmla="*/ 63 w 92"/>
                <a:gd name="T35" fmla="*/ 25 h 136"/>
                <a:gd name="T36" fmla="*/ 69 w 92"/>
                <a:gd name="T37" fmla="*/ 20 h 136"/>
                <a:gd name="T38" fmla="*/ 77 w 92"/>
                <a:gd name="T39" fmla="*/ 5 h 136"/>
                <a:gd name="T40" fmla="*/ 83 w 92"/>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36"/>
                <a:gd name="T65" fmla="*/ 92 w 92"/>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36">
                  <a:moveTo>
                    <a:pt x="83" y="0"/>
                  </a:moveTo>
                  <a:lnTo>
                    <a:pt x="91" y="14"/>
                  </a:lnTo>
                  <a:lnTo>
                    <a:pt x="91" y="34"/>
                  </a:lnTo>
                  <a:lnTo>
                    <a:pt x="83" y="40"/>
                  </a:lnTo>
                  <a:lnTo>
                    <a:pt x="83" y="60"/>
                  </a:lnTo>
                  <a:lnTo>
                    <a:pt x="77" y="94"/>
                  </a:lnTo>
                  <a:lnTo>
                    <a:pt x="63" y="109"/>
                  </a:lnTo>
                  <a:lnTo>
                    <a:pt x="55" y="124"/>
                  </a:lnTo>
                  <a:lnTo>
                    <a:pt x="35" y="135"/>
                  </a:lnTo>
                  <a:lnTo>
                    <a:pt x="13" y="129"/>
                  </a:lnTo>
                  <a:lnTo>
                    <a:pt x="0" y="109"/>
                  </a:lnTo>
                  <a:lnTo>
                    <a:pt x="7" y="94"/>
                  </a:lnTo>
                  <a:lnTo>
                    <a:pt x="13" y="74"/>
                  </a:lnTo>
                  <a:lnTo>
                    <a:pt x="13" y="50"/>
                  </a:lnTo>
                  <a:lnTo>
                    <a:pt x="21" y="34"/>
                  </a:lnTo>
                  <a:lnTo>
                    <a:pt x="41" y="40"/>
                  </a:lnTo>
                  <a:lnTo>
                    <a:pt x="55" y="34"/>
                  </a:lnTo>
                  <a:lnTo>
                    <a:pt x="63" y="25"/>
                  </a:lnTo>
                  <a:lnTo>
                    <a:pt x="69" y="20"/>
                  </a:lnTo>
                  <a:lnTo>
                    <a:pt x="77" y="5"/>
                  </a:lnTo>
                  <a:lnTo>
                    <a:pt x="83"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10" name="Freeform 34"/>
            <p:cNvSpPr>
              <a:spLocks/>
            </p:cNvSpPr>
            <p:nvPr/>
          </p:nvSpPr>
          <p:spPr bwMode="auto">
            <a:xfrm>
              <a:off x="3271" y="2960"/>
              <a:ext cx="334" cy="262"/>
            </a:xfrm>
            <a:custGeom>
              <a:avLst/>
              <a:gdLst>
                <a:gd name="T0" fmla="*/ 0 w 334"/>
                <a:gd name="T1" fmla="*/ 76 h 262"/>
                <a:gd name="T2" fmla="*/ 7 w 334"/>
                <a:gd name="T3" fmla="*/ 102 h 262"/>
                <a:gd name="T4" fmla="*/ 22 w 334"/>
                <a:gd name="T5" fmla="*/ 127 h 262"/>
                <a:gd name="T6" fmla="*/ 35 w 334"/>
                <a:gd name="T7" fmla="*/ 143 h 262"/>
                <a:gd name="T8" fmla="*/ 50 w 334"/>
                <a:gd name="T9" fmla="*/ 153 h 262"/>
                <a:gd name="T10" fmla="*/ 57 w 334"/>
                <a:gd name="T11" fmla="*/ 174 h 262"/>
                <a:gd name="T12" fmla="*/ 72 w 334"/>
                <a:gd name="T13" fmla="*/ 194 h 262"/>
                <a:gd name="T14" fmla="*/ 86 w 334"/>
                <a:gd name="T15" fmla="*/ 220 h 262"/>
                <a:gd name="T16" fmla="*/ 101 w 334"/>
                <a:gd name="T17" fmla="*/ 230 h 262"/>
                <a:gd name="T18" fmla="*/ 115 w 334"/>
                <a:gd name="T19" fmla="*/ 255 h 262"/>
                <a:gd name="T20" fmla="*/ 137 w 334"/>
                <a:gd name="T21" fmla="*/ 261 h 262"/>
                <a:gd name="T22" fmla="*/ 173 w 334"/>
                <a:gd name="T23" fmla="*/ 245 h 262"/>
                <a:gd name="T24" fmla="*/ 209 w 334"/>
                <a:gd name="T25" fmla="*/ 235 h 262"/>
                <a:gd name="T26" fmla="*/ 246 w 334"/>
                <a:gd name="T27" fmla="*/ 220 h 262"/>
                <a:gd name="T28" fmla="*/ 275 w 334"/>
                <a:gd name="T29" fmla="*/ 214 h 262"/>
                <a:gd name="T30" fmla="*/ 304 w 334"/>
                <a:gd name="T31" fmla="*/ 199 h 262"/>
                <a:gd name="T32" fmla="*/ 318 w 334"/>
                <a:gd name="T33" fmla="*/ 174 h 262"/>
                <a:gd name="T34" fmla="*/ 333 w 334"/>
                <a:gd name="T35" fmla="*/ 163 h 262"/>
                <a:gd name="T36" fmla="*/ 304 w 334"/>
                <a:gd name="T37" fmla="*/ 148 h 262"/>
                <a:gd name="T38" fmla="*/ 289 w 334"/>
                <a:gd name="T39" fmla="*/ 127 h 262"/>
                <a:gd name="T40" fmla="*/ 275 w 334"/>
                <a:gd name="T41" fmla="*/ 133 h 262"/>
                <a:gd name="T42" fmla="*/ 246 w 334"/>
                <a:gd name="T43" fmla="*/ 143 h 262"/>
                <a:gd name="T44" fmla="*/ 217 w 334"/>
                <a:gd name="T45" fmla="*/ 138 h 262"/>
                <a:gd name="T46" fmla="*/ 195 w 334"/>
                <a:gd name="T47" fmla="*/ 122 h 262"/>
                <a:gd name="T48" fmla="*/ 188 w 334"/>
                <a:gd name="T49" fmla="*/ 112 h 262"/>
                <a:gd name="T50" fmla="*/ 173 w 334"/>
                <a:gd name="T51" fmla="*/ 87 h 262"/>
                <a:gd name="T52" fmla="*/ 181 w 334"/>
                <a:gd name="T53" fmla="*/ 76 h 262"/>
                <a:gd name="T54" fmla="*/ 130 w 334"/>
                <a:gd name="T55" fmla="*/ 5 h 262"/>
                <a:gd name="T56" fmla="*/ 115 w 334"/>
                <a:gd name="T57" fmla="*/ 0 h 262"/>
                <a:gd name="T58" fmla="*/ 93 w 334"/>
                <a:gd name="T59" fmla="*/ 0 h 262"/>
                <a:gd name="T60" fmla="*/ 86 w 334"/>
                <a:gd name="T61" fmla="*/ 0 h 262"/>
                <a:gd name="T62" fmla="*/ 65 w 334"/>
                <a:gd name="T63" fmla="*/ 0 h 262"/>
                <a:gd name="T64" fmla="*/ 50 w 334"/>
                <a:gd name="T65" fmla="*/ 0 h 262"/>
                <a:gd name="T66" fmla="*/ 28 w 334"/>
                <a:gd name="T67" fmla="*/ 0 h 262"/>
                <a:gd name="T68" fmla="*/ 22 w 334"/>
                <a:gd name="T69" fmla="*/ 5 h 262"/>
                <a:gd name="T70" fmla="*/ 7 w 334"/>
                <a:gd name="T71" fmla="*/ 20 h 262"/>
                <a:gd name="T72" fmla="*/ 14 w 334"/>
                <a:gd name="T73" fmla="*/ 20 h 262"/>
                <a:gd name="T74" fmla="*/ 14 w 334"/>
                <a:gd name="T75" fmla="*/ 35 h 262"/>
                <a:gd name="T76" fmla="*/ 28 w 334"/>
                <a:gd name="T77" fmla="*/ 46 h 262"/>
                <a:gd name="T78" fmla="*/ 50 w 334"/>
                <a:gd name="T79" fmla="*/ 35 h 262"/>
                <a:gd name="T80" fmla="*/ 72 w 334"/>
                <a:gd name="T81" fmla="*/ 35 h 262"/>
                <a:gd name="T82" fmla="*/ 65 w 334"/>
                <a:gd name="T83" fmla="*/ 51 h 262"/>
                <a:gd name="T84" fmla="*/ 43 w 334"/>
                <a:gd name="T85" fmla="*/ 51 h 262"/>
                <a:gd name="T86" fmla="*/ 35 w 334"/>
                <a:gd name="T87" fmla="*/ 61 h 262"/>
                <a:gd name="T88" fmla="*/ 43 w 334"/>
                <a:gd name="T89" fmla="*/ 71 h 262"/>
                <a:gd name="T90" fmla="*/ 35 w 334"/>
                <a:gd name="T91" fmla="*/ 76 h 262"/>
                <a:gd name="T92" fmla="*/ 22 w 334"/>
                <a:gd name="T93" fmla="*/ 81 h 262"/>
                <a:gd name="T94" fmla="*/ 7 w 334"/>
                <a:gd name="T95" fmla="*/ 81 h 262"/>
                <a:gd name="T96" fmla="*/ 0 w 334"/>
                <a:gd name="T97" fmla="*/ 76 h 2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4"/>
                <a:gd name="T148" fmla="*/ 0 h 262"/>
                <a:gd name="T149" fmla="*/ 334 w 334"/>
                <a:gd name="T150" fmla="*/ 262 h 2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4" h="262">
                  <a:moveTo>
                    <a:pt x="0" y="76"/>
                  </a:moveTo>
                  <a:lnTo>
                    <a:pt x="7" y="102"/>
                  </a:lnTo>
                  <a:lnTo>
                    <a:pt x="22" y="127"/>
                  </a:lnTo>
                  <a:lnTo>
                    <a:pt x="35" y="143"/>
                  </a:lnTo>
                  <a:lnTo>
                    <a:pt x="50" y="153"/>
                  </a:lnTo>
                  <a:lnTo>
                    <a:pt x="57" y="174"/>
                  </a:lnTo>
                  <a:lnTo>
                    <a:pt x="72" y="194"/>
                  </a:lnTo>
                  <a:lnTo>
                    <a:pt x="86" y="220"/>
                  </a:lnTo>
                  <a:lnTo>
                    <a:pt x="101" y="230"/>
                  </a:lnTo>
                  <a:lnTo>
                    <a:pt x="115" y="255"/>
                  </a:lnTo>
                  <a:lnTo>
                    <a:pt x="137" y="261"/>
                  </a:lnTo>
                  <a:lnTo>
                    <a:pt x="173" y="245"/>
                  </a:lnTo>
                  <a:lnTo>
                    <a:pt x="209" y="235"/>
                  </a:lnTo>
                  <a:lnTo>
                    <a:pt x="246" y="220"/>
                  </a:lnTo>
                  <a:lnTo>
                    <a:pt x="275" y="214"/>
                  </a:lnTo>
                  <a:lnTo>
                    <a:pt x="304" y="199"/>
                  </a:lnTo>
                  <a:lnTo>
                    <a:pt x="318" y="174"/>
                  </a:lnTo>
                  <a:lnTo>
                    <a:pt x="333" y="163"/>
                  </a:lnTo>
                  <a:lnTo>
                    <a:pt x="304" y="148"/>
                  </a:lnTo>
                  <a:lnTo>
                    <a:pt x="289" y="127"/>
                  </a:lnTo>
                  <a:lnTo>
                    <a:pt x="275" y="133"/>
                  </a:lnTo>
                  <a:lnTo>
                    <a:pt x="246" y="143"/>
                  </a:lnTo>
                  <a:lnTo>
                    <a:pt x="217" y="138"/>
                  </a:lnTo>
                  <a:lnTo>
                    <a:pt x="195" y="122"/>
                  </a:lnTo>
                  <a:lnTo>
                    <a:pt x="188" y="112"/>
                  </a:lnTo>
                  <a:lnTo>
                    <a:pt x="173" y="87"/>
                  </a:lnTo>
                  <a:lnTo>
                    <a:pt x="181" y="76"/>
                  </a:lnTo>
                  <a:lnTo>
                    <a:pt x="130" y="5"/>
                  </a:lnTo>
                  <a:lnTo>
                    <a:pt x="115" y="0"/>
                  </a:lnTo>
                  <a:lnTo>
                    <a:pt x="93" y="0"/>
                  </a:lnTo>
                  <a:lnTo>
                    <a:pt x="86" y="0"/>
                  </a:lnTo>
                  <a:lnTo>
                    <a:pt x="65" y="0"/>
                  </a:lnTo>
                  <a:lnTo>
                    <a:pt x="50" y="0"/>
                  </a:lnTo>
                  <a:lnTo>
                    <a:pt x="28" y="0"/>
                  </a:lnTo>
                  <a:lnTo>
                    <a:pt x="22" y="5"/>
                  </a:lnTo>
                  <a:lnTo>
                    <a:pt x="7" y="20"/>
                  </a:lnTo>
                  <a:lnTo>
                    <a:pt x="14" y="20"/>
                  </a:lnTo>
                  <a:lnTo>
                    <a:pt x="14" y="35"/>
                  </a:lnTo>
                  <a:lnTo>
                    <a:pt x="28" y="46"/>
                  </a:lnTo>
                  <a:lnTo>
                    <a:pt x="50" y="35"/>
                  </a:lnTo>
                  <a:lnTo>
                    <a:pt x="72" y="35"/>
                  </a:lnTo>
                  <a:lnTo>
                    <a:pt x="65" y="51"/>
                  </a:lnTo>
                  <a:lnTo>
                    <a:pt x="43" y="51"/>
                  </a:lnTo>
                  <a:lnTo>
                    <a:pt x="35" y="61"/>
                  </a:lnTo>
                  <a:lnTo>
                    <a:pt x="43" y="71"/>
                  </a:lnTo>
                  <a:lnTo>
                    <a:pt x="35" y="76"/>
                  </a:lnTo>
                  <a:lnTo>
                    <a:pt x="22" y="81"/>
                  </a:lnTo>
                  <a:lnTo>
                    <a:pt x="7" y="81"/>
                  </a:lnTo>
                  <a:lnTo>
                    <a:pt x="0" y="76"/>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11" name="Freeform 35"/>
            <p:cNvSpPr>
              <a:spLocks/>
            </p:cNvSpPr>
            <p:nvPr/>
          </p:nvSpPr>
          <p:spPr bwMode="auto">
            <a:xfrm>
              <a:off x="2948" y="2695"/>
              <a:ext cx="481" cy="272"/>
            </a:xfrm>
            <a:custGeom>
              <a:avLst/>
              <a:gdLst>
                <a:gd name="T0" fmla="*/ 457 w 481"/>
                <a:gd name="T1" fmla="*/ 265 h 272"/>
                <a:gd name="T2" fmla="*/ 465 w 481"/>
                <a:gd name="T3" fmla="*/ 245 h 272"/>
                <a:gd name="T4" fmla="*/ 457 w 481"/>
                <a:gd name="T5" fmla="*/ 235 h 272"/>
                <a:gd name="T6" fmla="*/ 450 w 481"/>
                <a:gd name="T7" fmla="*/ 224 h 272"/>
                <a:gd name="T8" fmla="*/ 429 w 481"/>
                <a:gd name="T9" fmla="*/ 214 h 272"/>
                <a:gd name="T10" fmla="*/ 422 w 481"/>
                <a:gd name="T11" fmla="*/ 204 h 272"/>
                <a:gd name="T12" fmla="*/ 407 w 481"/>
                <a:gd name="T13" fmla="*/ 194 h 272"/>
                <a:gd name="T14" fmla="*/ 385 w 481"/>
                <a:gd name="T15" fmla="*/ 178 h 272"/>
                <a:gd name="T16" fmla="*/ 356 w 481"/>
                <a:gd name="T17" fmla="*/ 173 h 272"/>
                <a:gd name="T18" fmla="*/ 334 w 481"/>
                <a:gd name="T19" fmla="*/ 163 h 272"/>
                <a:gd name="T20" fmla="*/ 312 w 481"/>
                <a:gd name="T21" fmla="*/ 178 h 272"/>
                <a:gd name="T22" fmla="*/ 305 w 481"/>
                <a:gd name="T23" fmla="*/ 163 h 272"/>
                <a:gd name="T24" fmla="*/ 297 w 481"/>
                <a:gd name="T25" fmla="*/ 158 h 272"/>
                <a:gd name="T26" fmla="*/ 290 w 481"/>
                <a:gd name="T27" fmla="*/ 153 h 272"/>
                <a:gd name="T28" fmla="*/ 269 w 481"/>
                <a:gd name="T29" fmla="*/ 148 h 272"/>
                <a:gd name="T30" fmla="*/ 254 w 481"/>
                <a:gd name="T31" fmla="*/ 148 h 272"/>
                <a:gd name="T32" fmla="*/ 247 w 481"/>
                <a:gd name="T33" fmla="*/ 163 h 272"/>
                <a:gd name="T34" fmla="*/ 232 w 481"/>
                <a:gd name="T35" fmla="*/ 184 h 272"/>
                <a:gd name="T36" fmla="*/ 232 w 481"/>
                <a:gd name="T37" fmla="*/ 199 h 272"/>
                <a:gd name="T38" fmla="*/ 217 w 481"/>
                <a:gd name="T39" fmla="*/ 204 h 272"/>
                <a:gd name="T40" fmla="*/ 217 w 481"/>
                <a:gd name="T41" fmla="*/ 219 h 272"/>
                <a:gd name="T42" fmla="*/ 189 w 481"/>
                <a:gd name="T43" fmla="*/ 219 h 272"/>
                <a:gd name="T44" fmla="*/ 174 w 481"/>
                <a:gd name="T45" fmla="*/ 224 h 272"/>
                <a:gd name="T46" fmla="*/ 182 w 481"/>
                <a:gd name="T47" fmla="*/ 250 h 272"/>
                <a:gd name="T48" fmla="*/ 167 w 481"/>
                <a:gd name="T49" fmla="*/ 271 h 272"/>
                <a:gd name="T50" fmla="*/ 152 w 481"/>
                <a:gd name="T51" fmla="*/ 260 h 272"/>
                <a:gd name="T52" fmla="*/ 130 w 481"/>
                <a:gd name="T53" fmla="*/ 250 h 272"/>
                <a:gd name="T54" fmla="*/ 123 w 481"/>
                <a:gd name="T55" fmla="*/ 235 h 272"/>
                <a:gd name="T56" fmla="*/ 109 w 481"/>
                <a:gd name="T57" fmla="*/ 214 h 272"/>
                <a:gd name="T58" fmla="*/ 87 w 481"/>
                <a:gd name="T59" fmla="*/ 199 h 272"/>
                <a:gd name="T60" fmla="*/ 72 w 481"/>
                <a:gd name="T61" fmla="*/ 189 h 272"/>
                <a:gd name="T62" fmla="*/ 57 w 481"/>
                <a:gd name="T63" fmla="*/ 173 h 272"/>
                <a:gd name="T64" fmla="*/ 43 w 481"/>
                <a:gd name="T65" fmla="*/ 158 h 272"/>
                <a:gd name="T66" fmla="*/ 50 w 481"/>
                <a:gd name="T67" fmla="*/ 148 h 272"/>
                <a:gd name="T68" fmla="*/ 80 w 481"/>
                <a:gd name="T69" fmla="*/ 143 h 272"/>
                <a:gd name="T70" fmla="*/ 80 w 481"/>
                <a:gd name="T71" fmla="*/ 132 h 272"/>
                <a:gd name="T72" fmla="*/ 57 w 481"/>
                <a:gd name="T73" fmla="*/ 122 h 272"/>
                <a:gd name="T74" fmla="*/ 43 w 481"/>
                <a:gd name="T75" fmla="*/ 117 h 272"/>
                <a:gd name="T76" fmla="*/ 29 w 481"/>
                <a:gd name="T77" fmla="*/ 107 h 272"/>
                <a:gd name="T78" fmla="*/ 22 w 481"/>
                <a:gd name="T79" fmla="*/ 97 h 272"/>
                <a:gd name="T80" fmla="*/ 7 w 481"/>
                <a:gd name="T81" fmla="*/ 97 h 272"/>
                <a:gd name="T82" fmla="*/ 7 w 481"/>
                <a:gd name="T83" fmla="*/ 86 h 272"/>
                <a:gd name="T84" fmla="*/ 7 w 481"/>
                <a:gd name="T85" fmla="*/ 71 h 272"/>
                <a:gd name="T86" fmla="*/ 0 w 481"/>
                <a:gd name="T87" fmla="*/ 61 h 272"/>
                <a:gd name="T88" fmla="*/ 14 w 481"/>
                <a:gd name="T89" fmla="*/ 51 h 272"/>
                <a:gd name="T90" fmla="*/ 29 w 481"/>
                <a:gd name="T91" fmla="*/ 46 h 272"/>
                <a:gd name="T92" fmla="*/ 50 w 481"/>
                <a:gd name="T93" fmla="*/ 51 h 272"/>
                <a:gd name="T94" fmla="*/ 65 w 481"/>
                <a:gd name="T95" fmla="*/ 46 h 272"/>
                <a:gd name="T96" fmla="*/ 80 w 481"/>
                <a:gd name="T97" fmla="*/ 40 h 272"/>
                <a:gd name="T98" fmla="*/ 116 w 481"/>
                <a:gd name="T99" fmla="*/ 40 h 272"/>
                <a:gd name="T100" fmla="*/ 137 w 481"/>
                <a:gd name="T101" fmla="*/ 25 h 272"/>
                <a:gd name="T102" fmla="*/ 145 w 481"/>
                <a:gd name="T103" fmla="*/ 20 h 272"/>
                <a:gd name="T104" fmla="*/ 152 w 481"/>
                <a:gd name="T105" fmla="*/ 5 h 272"/>
                <a:gd name="T106" fmla="*/ 167 w 481"/>
                <a:gd name="T107" fmla="*/ 0 h 272"/>
                <a:gd name="T108" fmla="*/ 480 w 481"/>
                <a:gd name="T109" fmla="*/ 204 h 272"/>
                <a:gd name="T110" fmla="*/ 457 w 481"/>
                <a:gd name="T111" fmla="*/ 265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1"/>
                <a:gd name="T169" fmla="*/ 0 h 272"/>
                <a:gd name="T170" fmla="*/ 481 w 481"/>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1" h="272">
                  <a:moveTo>
                    <a:pt x="457" y="265"/>
                  </a:moveTo>
                  <a:lnTo>
                    <a:pt x="465" y="245"/>
                  </a:lnTo>
                  <a:lnTo>
                    <a:pt x="457" y="235"/>
                  </a:lnTo>
                  <a:lnTo>
                    <a:pt x="450" y="224"/>
                  </a:lnTo>
                  <a:lnTo>
                    <a:pt x="429" y="214"/>
                  </a:lnTo>
                  <a:lnTo>
                    <a:pt x="422" y="204"/>
                  </a:lnTo>
                  <a:lnTo>
                    <a:pt x="407" y="194"/>
                  </a:lnTo>
                  <a:lnTo>
                    <a:pt x="385" y="178"/>
                  </a:lnTo>
                  <a:lnTo>
                    <a:pt x="356" y="173"/>
                  </a:lnTo>
                  <a:lnTo>
                    <a:pt x="334" y="163"/>
                  </a:lnTo>
                  <a:lnTo>
                    <a:pt x="312" y="178"/>
                  </a:lnTo>
                  <a:lnTo>
                    <a:pt x="305" y="163"/>
                  </a:lnTo>
                  <a:lnTo>
                    <a:pt x="297" y="158"/>
                  </a:lnTo>
                  <a:lnTo>
                    <a:pt x="290" y="153"/>
                  </a:lnTo>
                  <a:lnTo>
                    <a:pt x="269" y="148"/>
                  </a:lnTo>
                  <a:lnTo>
                    <a:pt x="254" y="148"/>
                  </a:lnTo>
                  <a:lnTo>
                    <a:pt x="247" y="163"/>
                  </a:lnTo>
                  <a:lnTo>
                    <a:pt x="232" y="184"/>
                  </a:lnTo>
                  <a:lnTo>
                    <a:pt x="232" y="199"/>
                  </a:lnTo>
                  <a:lnTo>
                    <a:pt x="217" y="204"/>
                  </a:lnTo>
                  <a:lnTo>
                    <a:pt x="217" y="219"/>
                  </a:lnTo>
                  <a:lnTo>
                    <a:pt x="189" y="219"/>
                  </a:lnTo>
                  <a:lnTo>
                    <a:pt x="174" y="224"/>
                  </a:lnTo>
                  <a:lnTo>
                    <a:pt x="182" y="250"/>
                  </a:lnTo>
                  <a:lnTo>
                    <a:pt x="167" y="271"/>
                  </a:lnTo>
                  <a:lnTo>
                    <a:pt x="152" y="260"/>
                  </a:lnTo>
                  <a:lnTo>
                    <a:pt x="130" y="250"/>
                  </a:lnTo>
                  <a:lnTo>
                    <a:pt x="123" y="235"/>
                  </a:lnTo>
                  <a:lnTo>
                    <a:pt x="109" y="214"/>
                  </a:lnTo>
                  <a:lnTo>
                    <a:pt x="87" y="199"/>
                  </a:lnTo>
                  <a:lnTo>
                    <a:pt x="72" y="189"/>
                  </a:lnTo>
                  <a:lnTo>
                    <a:pt x="57" y="173"/>
                  </a:lnTo>
                  <a:lnTo>
                    <a:pt x="43" y="158"/>
                  </a:lnTo>
                  <a:lnTo>
                    <a:pt x="50" y="148"/>
                  </a:lnTo>
                  <a:lnTo>
                    <a:pt x="80" y="143"/>
                  </a:lnTo>
                  <a:lnTo>
                    <a:pt x="80" y="132"/>
                  </a:lnTo>
                  <a:lnTo>
                    <a:pt x="57" y="122"/>
                  </a:lnTo>
                  <a:lnTo>
                    <a:pt x="43" y="117"/>
                  </a:lnTo>
                  <a:lnTo>
                    <a:pt x="29" y="107"/>
                  </a:lnTo>
                  <a:lnTo>
                    <a:pt x="22" y="97"/>
                  </a:lnTo>
                  <a:lnTo>
                    <a:pt x="7" y="97"/>
                  </a:lnTo>
                  <a:lnTo>
                    <a:pt x="7" y="86"/>
                  </a:lnTo>
                  <a:lnTo>
                    <a:pt x="7" y="71"/>
                  </a:lnTo>
                  <a:lnTo>
                    <a:pt x="0" y="61"/>
                  </a:lnTo>
                  <a:lnTo>
                    <a:pt x="14" y="51"/>
                  </a:lnTo>
                  <a:lnTo>
                    <a:pt x="29" y="46"/>
                  </a:lnTo>
                  <a:lnTo>
                    <a:pt x="50" y="51"/>
                  </a:lnTo>
                  <a:lnTo>
                    <a:pt x="65" y="46"/>
                  </a:lnTo>
                  <a:lnTo>
                    <a:pt x="80" y="40"/>
                  </a:lnTo>
                  <a:lnTo>
                    <a:pt x="116" y="40"/>
                  </a:lnTo>
                  <a:lnTo>
                    <a:pt x="137" y="25"/>
                  </a:lnTo>
                  <a:lnTo>
                    <a:pt x="145" y="20"/>
                  </a:lnTo>
                  <a:lnTo>
                    <a:pt x="152" y="5"/>
                  </a:lnTo>
                  <a:lnTo>
                    <a:pt x="167" y="0"/>
                  </a:lnTo>
                  <a:lnTo>
                    <a:pt x="480" y="204"/>
                  </a:lnTo>
                  <a:lnTo>
                    <a:pt x="457" y="26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12" name="Freeform 36"/>
            <p:cNvSpPr>
              <a:spLocks/>
            </p:cNvSpPr>
            <p:nvPr/>
          </p:nvSpPr>
          <p:spPr bwMode="auto">
            <a:xfrm>
              <a:off x="3110" y="2504"/>
              <a:ext cx="356" cy="453"/>
            </a:xfrm>
            <a:custGeom>
              <a:avLst/>
              <a:gdLst>
                <a:gd name="T0" fmla="*/ 0 w 356"/>
                <a:gd name="T1" fmla="*/ 194 h 453"/>
                <a:gd name="T2" fmla="*/ 14 w 356"/>
                <a:gd name="T3" fmla="*/ 194 h 453"/>
                <a:gd name="T4" fmla="*/ 29 w 356"/>
                <a:gd name="T5" fmla="*/ 189 h 453"/>
                <a:gd name="T6" fmla="*/ 22 w 356"/>
                <a:gd name="T7" fmla="*/ 179 h 453"/>
                <a:gd name="T8" fmla="*/ 22 w 356"/>
                <a:gd name="T9" fmla="*/ 169 h 453"/>
                <a:gd name="T10" fmla="*/ 57 w 356"/>
                <a:gd name="T11" fmla="*/ 169 h 453"/>
                <a:gd name="T12" fmla="*/ 80 w 356"/>
                <a:gd name="T13" fmla="*/ 169 h 453"/>
                <a:gd name="T14" fmla="*/ 80 w 356"/>
                <a:gd name="T15" fmla="*/ 158 h 453"/>
                <a:gd name="T16" fmla="*/ 80 w 356"/>
                <a:gd name="T17" fmla="*/ 138 h 453"/>
                <a:gd name="T18" fmla="*/ 115 w 356"/>
                <a:gd name="T19" fmla="*/ 118 h 453"/>
                <a:gd name="T20" fmla="*/ 115 w 356"/>
                <a:gd name="T21" fmla="*/ 112 h 453"/>
                <a:gd name="T22" fmla="*/ 108 w 356"/>
                <a:gd name="T23" fmla="*/ 97 h 453"/>
                <a:gd name="T24" fmla="*/ 108 w 356"/>
                <a:gd name="T25" fmla="*/ 87 h 453"/>
                <a:gd name="T26" fmla="*/ 101 w 356"/>
                <a:gd name="T27" fmla="*/ 66 h 453"/>
                <a:gd name="T28" fmla="*/ 93 w 356"/>
                <a:gd name="T29" fmla="*/ 56 h 453"/>
                <a:gd name="T30" fmla="*/ 101 w 356"/>
                <a:gd name="T31" fmla="*/ 36 h 453"/>
                <a:gd name="T32" fmla="*/ 93 w 356"/>
                <a:gd name="T33" fmla="*/ 25 h 453"/>
                <a:gd name="T34" fmla="*/ 108 w 356"/>
                <a:gd name="T35" fmla="*/ 0 h 453"/>
                <a:gd name="T36" fmla="*/ 137 w 356"/>
                <a:gd name="T37" fmla="*/ 0 h 453"/>
                <a:gd name="T38" fmla="*/ 181 w 356"/>
                <a:gd name="T39" fmla="*/ 5 h 453"/>
                <a:gd name="T40" fmla="*/ 217 w 356"/>
                <a:gd name="T41" fmla="*/ 20 h 453"/>
                <a:gd name="T42" fmla="*/ 246 w 356"/>
                <a:gd name="T43" fmla="*/ 31 h 453"/>
                <a:gd name="T44" fmla="*/ 246 w 356"/>
                <a:gd name="T45" fmla="*/ 40 h 453"/>
                <a:gd name="T46" fmla="*/ 231 w 356"/>
                <a:gd name="T47" fmla="*/ 51 h 453"/>
                <a:gd name="T48" fmla="*/ 188 w 356"/>
                <a:gd name="T49" fmla="*/ 56 h 453"/>
                <a:gd name="T50" fmla="*/ 159 w 356"/>
                <a:gd name="T51" fmla="*/ 46 h 453"/>
                <a:gd name="T52" fmla="*/ 130 w 356"/>
                <a:gd name="T53" fmla="*/ 46 h 453"/>
                <a:gd name="T54" fmla="*/ 145 w 356"/>
                <a:gd name="T55" fmla="*/ 61 h 453"/>
                <a:gd name="T56" fmla="*/ 159 w 356"/>
                <a:gd name="T57" fmla="*/ 66 h 453"/>
                <a:gd name="T58" fmla="*/ 166 w 356"/>
                <a:gd name="T59" fmla="*/ 87 h 453"/>
                <a:gd name="T60" fmla="*/ 188 w 356"/>
                <a:gd name="T61" fmla="*/ 103 h 453"/>
                <a:gd name="T62" fmla="*/ 203 w 356"/>
                <a:gd name="T63" fmla="*/ 97 h 453"/>
                <a:gd name="T64" fmla="*/ 195 w 356"/>
                <a:gd name="T65" fmla="*/ 87 h 453"/>
                <a:gd name="T66" fmla="*/ 224 w 356"/>
                <a:gd name="T67" fmla="*/ 92 h 453"/>
                <a:gd name="T68" fmla="*/ 239 w 356"/>
                <a:gd name="T69" fmla="*/ 87 h 453"/>
                <a:gd name="T70" fmla="*/ 246 w 356"/>
                <a:gd name="T71" fmla="*/ 66 h 453"/>
                <a:gd name="T72" fmla="*/ 282 w 356"/>
                <a:gd name="T73" fmla="*/ 61 h 453"/>
                <a:gd name="T74" fmla="*/ 289 w 356"/>
                <a:gd name="T75" fmla="*/ 51 h 453"/>
                <a:gd name="T76" fmla="*/ 289 w 356"/>
                <a:gd name="T77" fmla="*/ 20 h 453"/>
                <a:gd name="T78" fmla="*/ 311 w 356"/>
                <a:gd name="T79" fmla="*/ 31 h 453"/>
                <a:gd name="T80" fmla="*/ 319 w 356"/>
                <a:gd name="T81" fmla="*/ 46 h 453"/>
                <a:gd name="T82" fmla="*/ 347 w 356"/>
                <a:gd name="T83" fmla="*/ 46 h 453"/>
                <a:gd name="T84" fmla="*/ 347 w 356"/>
                <a:gd name="T85" fmla="*/ 343 h 453"/>
                <a:gd name="T86" fmla="*/ 332 w 356"/>
                <a:gd name="T87" fmla="*/ 343 h 453"/>
                <a:gd name="T88" fmla="*/ 325 w 356"/>
                <a:gd name="T89" fmla="*/ 354 h 453"/>
                <a:gd name="T90" fmla="*/ 332 w 356"/>
                <a:gd name="T91" fmla="*/ 369 h 453"/>
                <a:gd name="T92" fmla="*/ 340 w 356"/>
                <a:gd name="T93" fmla="*/ 385 h 453"/>
                <a:gd name="T94" fmla="*/ 347 w 356"/>
                <a:gd name="T95" fmla="*/ 400 h 453"/>
                <a:gd name="T96" fmla="*/ 355 w 356"/>
                <a:gd name="T97" fmla="*/ 415 h 453"/>
                <a:gd name="T98" fmla="*/ 355 w 356"/>
                <a:gd name="T99" fmla="*/ 426 h 453"/>
                <a:gd name="T100" fmla="*/ 347 w 356"/>
                <a:gd name="T101" fmla="*/ 415 h 453"/>
                <a:gd name="T102" fmla="*/ 347 w 356"/>
                <a:gd name="T103" fmla="*/ 452 h 453"/>
                <a:gd name="T104" fmla="*/ 246 w 356"/>
                <a:gd name="T105" fmla="*/ 369 h 453"/>
                <a:gd name="T106" fmla="*/ 29 w 356"/>
                <a:gd name="T107" fmla="*/ 236 h 453"/>
                <a:gd name="T108" fmla="*/ 0 w 356"/>
                <a:gd name="T109" fmla="*/ 194 h 4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6"/>
                <a:gd name="T166" fmla="*/ 0 h 453"/>
                <a:gd name="T167" fmla="*/ 356 w 356"/>
                <a:gd name="T168" fmla="*/ 453 h 4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6" h="453">
                  <a:moveTo>
                    <a:pt x="0" y="194"/>
                  </a:moveTo>
                  <a:lnTo>
                    <a:pt x="14" y="194"/>
                  </a:lnTo>
                  <a:lnTo>
                    <a:pt x="29" y="189"/>
                  </a:lnTo>
                  <a:lnTo>
                    <a:pt x="22" y="179"/>
                  </a:lnTo>
                  <a:lnTo>
                    <a:pt x="22" y="169"/>
                  </a:lnTo>
                  <a:lnTo>
                    <a:pt x="57" y="169"/>
                  </a:lnTo>
                  <a:lnTo>
                    <a:pt x="80" y="169"/>
                  </a:lnTo>
                  <a:lnTo>
                    <a:pt x="80" y="158"/>
                  </a:lnTo>
                  <a:lnTo>
                    <a:pt x="80" y="138"/>
                  </a:lnTo>
                  <a:lnTo>
                    <a:pt x="115" y="118"/>
                  </a:lnTo>
                  <a:lnTo>
                    <a:pt x="115" y="112"/>
                  </a:lnTo>
                  <a:lnTo>
                    <a:pt x="108" y="97"/>
                  </a:lnTo>
                  <a:lnTo>
                    <a:pt x="108" y="87"/>
                  </a:lnTo>
                  <a:lnTo>
                    <a:pt x="101" y="66"/>
                  </a:lnTo>
                  <a:lnTo>
                    <a:pt x="93" y="56"/>
                  </a:lnTo>
                  <a:lnTo>
                    <a:pt x="101" y="36"/>
                  </a:lnTo>
                  <a:lnTo>
                    <a:pt x="93" y="25"/>
                  </a:lnTo>
                  <a:lnTo>
                    <a:pt x="108" y="0"/>
                  </a:lnTo>
                  <a:lnTo>
                    <a:pt x="137" y="0"/>
                  </a:lnTo>
                  <a:lnTo>
                    <a:pt x="181" y="5"/>
                  </a:lnTo>
                  <a:lnTo>
                    <a:pt x="217" y="20"/>
                  </a:lnTo>
                  <a:lnTo>
                    <a:pt x="246" y="31"/>
                  </a:lnTo>
                  <a:lnTo>
                    <a:pt x="246" y="40"/>
                  </a:lnTo>
                  <a:lnTo>
                    <a:pt x="231" y="51"/>
                  </a:lnTo>
                  <a:lnTo>
                    <a:pt x="188" y="56"/>
                  </a:lnTo>
                  <a:lnTo>
                    <a:pt x="159" y="46"/>
                  </a:lnTo>
                  <a:lnTo>
                    <a:pt x="130" y="46"/>
                  </a:lnTo>
                  <a:lnTo>
                    <a:pt x="145" y="61"/>
                  </a:lnTo>
                  <a:lnTo>
                    <a:pt x="159" y="66"/>
                  </a:lnTo>
                  <a:lnTo>
                    <a:pt x="166" y="87"/>
                  </a:lnTo>
                  <a:lnTo>
                    <a:pt x="188" y="103"/>
                  </a:lnTo>
                  <a:lnTo>
                    <a:pt x="203" y="97"/>
                  </a:lnTo>
                  <a:lnTo>
                    <a:pt x="195" y="87"/>
                  </a:lnTo>
                  <a:lnTo>
                    <a:pt x="224" y="92"/>
                  </a:lnTo>
                  <a:lnTo>
                    <a:pt x="239" y="87"/>
                  </a:lnTo>
                  <a:lnTo>
                    <a:pt x="246" y="66"/>
                  </a:lnTo>
                  <a:lnTo>
                    <a:pt x="282" y="61"/>
                  </a:lnTo>
                  <a:lnTo>
                    <a:pt x="289" y="51"/>
                  </a:lnTo>
                  <a:lnTo>
                    <a:pt x="289" y="20"/>
                  </a:lnTo>
                  <a:lnTo>
                    <a:pt x="311" y="31"/>
                  </a:lnTo>
                  <a:lnTo>
                    <a:pt x="319" y="46"/>
                  </a:lnTo>
                  <a:lnTo>
                    <a:pt x="347" y="46"/>
                  </a:lnTo>
                  <a:lnTo>
                    <a:pt x="347" y="343"/>
                  </a:lnTo>
                  <a:lnTo>
                    <a:pt x="332" y="343"/>
                  </a:lnTo>
                  <a:lnTo>
                    <a:pt x="325" y="354"/>
                  </a:lnTo>
                  <a:lnTo>
                    <a:pt x="332" y="369"/>
                  </a:lnTo>
                  <a:lnTo>
                    <a:pt x="340" y="385"/>
                  </a:lnTo>
                  <a:lnTo>
                    <a:pt x="347" y="400"/>
                  </a:lnTo>
                  <a:lnTo>
                    <a:pt x="355" y="415"/>
                  </a:lnTo>
                  <a:lnTo>
                    <a:pt x="355" y="426"/>
                  </a:lnTo>
                  <a:lnTo>
                    <a:pt x="347" y="415"/>
                  </a:lnTo>
                  <a:lnTo>
                    <a:pt x="347" y="452"/>
                  </a:lnTo>
                  <a:lnTo>
                    <a:pt x="246" y="369"/>
                  </a:lnTo>
                  <a:lnTo>
                    <a:pt x="29" y="236"/>
                  </a:lnTo>
                  <a:lnTo>
                    <a:pt x="0" y="19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13" name="Freeform 37"/>
            <p:cNvSpPr>
              <a:spLocks/>
            </p:cNvSpPr>
            <p:nvPr/>
          </p:nvSpPr>
          <p:spPr bwMode="auto">
            <a:xfrm>
              <a:off x="3448" y="2400"/>
              <a:ext cx="577" cy="567"/>
            </a:xfrm>
            <a:custGeom>
              <a:avLst/>
              <a:gdLst>
                <a:gd name="T0" fmla="*/ 7 w 577"/>
                <a:gd name="T1" fmla="*/ 149 h 567"/>
                <a:gd name="T2" fmla="*/ 14 w 577"/>
                <a:gd name="T3" fmla="*/ 139 h 567"/>
                <a:gd name="T4" fmla="*/ 36 w 577"/>
                <a:gd name="T5" fmla="*/ 129 h 567"/>
                <a:gd name="T6" fmla="*/ 72 w 577"/>
                <a:gd name="T7" fmla="*/ 129 h 567"/>
                <a:gd name="T8" fmla="*/ 87 w 577"/>
                <a:gd name="T9" fmla="*/ 134 h 567"/>
                <a:gd name="T10" fmla="*/ 124 w 577"/>
                <a:gd name="T11" fmla="*/ 123 h 567"/>
                <a:gd name="T12" fmla="*/ 152 w 577"/>
                <a:gd name="T13" fmla="*/ 134 h 567"/>
                <a:gd name="T14" fmla="*/ 167 w 577"/>
                <a:gd name="T15" fmla="*/ 108 h 567"/>
                <a:gd name="T16" fmla="*/ 196 w 577"/>
                <a:gd name="T17" fmla="*/ 103 h 567"/>
                <a:gd name="T18" fmla="*/ 233 w 577"/>
                <a:gd name="T19" fmla="*/ 113 h 567"/>
                <a:gd name="T20" fmla="*/ 262 w 577"/>
                <a:gd name="T21" fmla="*/ 129 h 567"/>
                <a:gd name="T22" fmla="*/ 269 w 577"/>
                <a:gd name="T23" fmla="*/ 113 h 567"/>
                <a:gd name="T24" fmla="*/ 254 w 577"/>
                <a:gd name="T25" fmla="*/ 103 h 567"/>
                <a:gd name="T26" fmla="*/ 247 w 577"/>
                <a:gd name="T27" fmla="*/ 82 h 567"/>
                <a:gd name="T28" fmla="*/ 276 w 577"/>
                <a:gd name="T29" fmla="*/ 46 h 567"/>
                <a:gd name="T30" fmla="*/ 306 w 577"/>
                <a:gd name="T31" fmla="*/ 41 h 567"/>
                <a:gd name="T32" fmla="*/ 306 w 577"/>
                <a:gd name="T33" fmla="*/ 61 h 567"/>
                <a:gd name="T34" fmla="*/ 313 w 577"/>
                <a:gd name="T35" fmla="*/ 82 h 567"/>
                <a:gd name="T36" fmla="*/ 321 w 577"/>
                <a:gd name="T37" fmla="*/ 108 h 567"/>
                <a:gd name="T38" fmla="*/ 321 w 577"/>
                <a:gd name="T39" fmla="*/ 139 h 567"/>
                <a:gd name="T40" fmla="*/ 299 w 577"/>
                <a:gd name="T41" fmla="*/ 154 h 567"/>
                <a:gd name="T42" fmla="*/ 284 w 577"/>
                <a:gd name="T43" fmla="*/ 164 h 567"/>
                <a:gd name="T44" fmla="*/ 306 w 577"/>
                <a:gd name="T45" fmla="*/ 169 h 567"/>
                <a:gd name="T46" fmla="*/ 335 w 577"/>
                <a:gd name="T47" fmla="*/ 149 h 567"/>
                <a:gd name="T48" fmla="*/ 349 w 577"/>
                <a:gd name="T49" fmla="*/ 129 h 567"/>
                <a:gd name="T50" fmla="*/ 371 w 577"/>
                <a:gd name="T51" fmla="*/ 129 h 567"/>
                <a:gd name="T52" fmla="*/ 386 w 577"/>
                <a:gd name="T53" fmla="*/ 134 h 567"/>
                <a:gd name="T54" fmla="*/ 386 w 577"/>
                <a:gd name="T55" fmla="*/ 113 h 567"/>
                <a:gd name="T56" fmla="*/ 357 w 577"/>
                <a:gd name="T57" fmla="*/ 113 h 567"/>
                <a:gd name="T58" fmla="*/ 335 w 577"/>
                <a:gd name="T59" fmla="*/ 108 h 567"/>
                <a:gd name="T60" fmla="*/ 342 w 577"/>
                <a:gd name="T61" fmla="*/ 92 h 567"/>
                <a:gd name="T62" fmla="*/ 328 w 577"/>
                <a:gd name="T63" fmla="*/ 77 h 567"/>
                <a:gd name="T64" fmla="*/ 349 w 577"/>
                <a:gd name="T65" fmla="*/ 56 h 567"/>
                <a:gd name="T66" fmla="*/ 364 w 577"/>
                <a:gd name="T67" fmla="*/ 61 h 567"/>
                <a:gd name="T68" fmla="*/ 364 w 577"/>
                <a:gd name="T69" fmla="*/ 77 h 567"/>
                <a:gd name="T70" fmla="*/ 393 w 577"/>
                <a:gd name="T71" fmla="*/ 82 h 567"/>
                <a:gd name="T72" fmla="*/ 386 w 577"/>
                <a:gd name="T73" fmla="*/ 71 h 567"/>
                <a:gd name="T74" fmla="*/ 401 w 577"/>
                <a:gd name="T75" fmla="*/ 66 h 567"/>
                <a:gd name="T76" fmla="*/ 415 w 577"/>
                <a:gd name="T77" fmla="*/ 61 h 567"/>
                <a:gd name="T78" fmla="*/ 437 w 577"/>
                <a:gd name="T79" fmla="*/ 77 h 567"/>
                <a:gd name="T80" fmla="*/ 444 w 577"/>
                <a:gd name="T81" fmla="*/ 87 h 567"/>
                <a:gd name="T82" fmla="*/ 466 w 577"/>
                <a:gd name="T83" fmla="*/ 103 h 567"/>
                <a:gd name="T84" fmla="*/ 459 w 577"/>
                <a:gd name="T85" fmla="*/ 87 h 567"/>
                <a:gd name="T86" fmla="*/ 466 w 577"/>
                <a:gd name="T87" fmla="*/ 71 h 567"/>
                <a:gd name="T88" fmla="*/ 444 w 577"/>
                <a:gd name="T89" fmla="*/ 56 h 567"/>
                <a:gd name="T90" fmla="*/ 444 w 577"/>
                <a:gd name="T91" fmla="*/ 31 h 567"/>
                <a:gd name="T92" fmla="*/ 481 w 577"/>
                <a:gd name="T93" fmla="*/ 31 h 567"/>
                <a:gd name="T94" fmla="*/ 503 w 577"/>
                <a:gd name="T95" fmla="*/ 25 h 567"/>
                <a:gd name="T96" fmla="*/ 510 w 577"/>
                <a:gd name="T97" fmla="*/ 10 h 567"/>
                <a:gd name="T98" fmla="*/ 539 w 577"/>
                <a:gd name="T99" fmla="*/ 0 h 567"/>
                <a:gd name="T100" fmla="*/ 576 w 577"/>
                <a:gd name="T101" fmla="*/ 0 h 567"/>
                <a:gd name="T102" fmla="*/ 349 w 577"/>
                <a:gd name="T103" fmla="*/ 566 h 567"/>
                <a:gd name="T104" fmla="*/ 65 w 577"/>
                <a:gd name="T105" fmla="*/ 519 h 567"/>
                <a:gd name="T106" fmla="*/ 57 w 577"/>
                <a:gd name="T107" fmla="*/ 509 h 567"/>
                <a:gd name="T108" fmla="*/ 50 w 577"/>
                <a:gd name="T109" fmla="*/ 499 h 567"/>
                <a:gd name="T110" fmla="*/ 36 w 577"/>
                <a:gd name="T111" fmla="*/ 478 h 567"/>
                <a:gd name="T112" fmla="*/ 44 w 577"/>
                <a:gd name="T113" fmla="*/ 473 h 567"/>
                <a:gd name="T114" fmla="*/ 57 w 577"/>
                <a:gd name="T115" fmla="*/ 457 h 567"/>
                <a:gd name="T116" fmla="*/ 57 w 577"/>
                <a:gd name="T117" fmla="*/ 447 h 567"/>
                <a:gd name="T118" fmla="*/ 0 w 577"/>
                <a:gd name="T119" fmla="*/ 431 h 567"/>
                <a:gd name="T120" fmla="*/ 7 w 577"/>
                <a:gd name="T121" fmla="*/ 149 h 5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7"/>
                <a:gd name="T184" fmla="*/ 0 h 567"/>
                <a:gd name="T185" fmla="*/ 577 w 577"/>
                <a:gd name="T186" fmla="*/ 567 h 5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7" h="567">
                  <a:moveTo>
                    <a:pt x="7" y="149"/>
                  </a:moveTo>
                  <a:lnTo>
                    <a:pt x="14" y="139"/>
                  </a:lnTo>
                  <a:lnTo>
                    <a:pt x="36" y="129"/>
                  </a:lnTo>
                  <a:lnTo>
                    <a:pt x="72" y="129"/>
                  </a:lnTo>
                  <a:lnTo>
                    <a:pt x="87" y="134"/>
                  </a:lnTo>
                  <a:lnTo>
                    <a:pt x="124" y="123"/>
                  </a:lnTo>
                  <a:lnTo>
                    <a:pt x="152" y="134"/>
                  </a:lnTo>
                  <a:lnTo>
                    <a:pt x="167" y="108"/>
                  </a:lnTo>
                  <a:lnTo>
                    <a:pt x="196" y="103"/>
                  </a:lnTo>
                  <a:lnTo>
                    <a:pt x="233" y="113"/>
                  </a:lnTo>
                  <a:lnTo>
                    <a:pt x="262" y="129"/>
                  </a:lnTo>
                  <a:lnTo>
                    <a:pt x="269" y="113"/>
                  </a:lnTo>
                  <a:lnTo>
                    <a:pt x="254" y="103"/>
                  </a:lnTo>
                  <a:lnTo>
                    <a:pt x="247" y="82"/>
                  </a:lnTo>
                  <a:lnTo>
                    <a:pt x="276" y="46"/>
                  </a:lnTo>
                  <a:lnTo>
                    <a:pt x="306" y="41"/>
                  </a:lnTo>
                  <a:lnTo>
                    <a:pt x="306" y="61"/>
                  </a:lnTo>
                  <a:lnTo>
                    <a:pt x="313" y="82"/>
                  </a:lnTo>
                  <a:lnTo>
                    <a:pt x="321" y="108"/>
                  </a:lnTo>
                  <a:lnTo>
                    <a:pt x="321" y="139"/>
                  </a:lnTo>
                  <a:lnTo>
                    <a:pt x="299" y="154"/>
                  </a:lnTo>
                  <a:lnTo>
                    <a:pt x="284" y="164"/>
                  </a:lnTo>
                  <a:lnTo>
                    <a:pt x="306" y="169"/>
                  </a:lnTo>
                  <a:lnTo>
                    <a:pt x="335" y="149"/>
                  </a:lnTo>
                  <a:lnTo>
                    <a:pt x="349" y="129"/>
                  </a:lnTo>
                  <a:lnTo>
                    <a:pt x="371" y="129"/>
                  </a:lnTo>
                  <a:lnTo>
                    <a:pt x="386" y="134"/>
                  </a:lnTo>
                  <a:lnTo>
                    <a:pt x="386" y="113"/>
                  </a:lnTo>
                  <a:lnTo>
                    <a:pt x="357" y="113"/>
                  </a:lnTo>
                  <a:lnTo>
                    <a:pt x="335" y="108"/>
                  </a:lnTo>
                  <a:lnTo>
                    <a:pt x="342" y="92"/>
                  </a:lnTo>
                  <a:lnTo>
                    <a:pt x="328" y="77"/>
                  </a:lnTo>
                  <a:lnTo>
                    <a:pt x="349" y="56"/>
                  </a:lnTo>
                  <a:lnTo>
                    <a:pt x="364" y="61"/>
                  </a:lnTo>
                  <a:lnTo>
                    <a:pt x="364" y="77"/>
                  </a:lnTo>
                  <a:lnTo>
                    <a:pt x="393" y="82"/>
                  </a:lnTo>
                  <a:lnTo>
                    <a:pt x="386" y="71"/>
                  </a:lnTo>
                  <a:lnTo>
                    <a:pt x="401" y="66"/>
                  </a:lnTo>
                  <a:lnTo>
                    <a:pt x="415" y="61"/>
                  </a:lnTo>
                  <a:lnTo>
                    <a:pt x="437" y="77"/>
                  </a:lnTo>
                  <a:lnTo>
                    <a:pt x="444" y="87"/>
                  </a:lnTo>
                  <a:lnTo>
                    <a:pt x="466" y="103"/>
                  </a:lnTo>
                  <a:lnTo>
                    <a:pt x="459" y="87"/>
                  </a:lnTo>
                  <a:lnTo>
                    <a:pt x="466" y="71"/>
                  </a:lnTo>
                  <a:lnTo>
                    <a:pt x="444" y="56"/>
                  </a:lnTo>
                  <a:lnTo>
                    <a:pt x="444" y="31"/>
                  </a:lnTo>
                  <a:lnTo>
                    <a:pt x="481" y="31"/>
                  </a:lnTo>
                  <a:lnTo>
                    <a:pt x="503" y="25"/>
                  </a:lnTo>
                  <a:lnTo>
                    <a:pt x="510" y="10"/>
                  </a:lnTo>
                  <a:lnTo>
                    <a:pt x="539" y="0"/>
                  </a:lnTo>
                  <a:lnTo>
                    <a:pt x="576" y="0"/>
                  </a:lnTo>
                  <a:lnTo>
                    <a:pt x="349" y="566"/>
                  </a:lnTo>
                  <a:lnTo>
                    <a:pt x="65" y="519"/>
                  </a:lnTo>
                  <a:lnTo>
                    <a:pt x="57" y="509"/>
                  </a:lnTo>
                  <a:lnTo>
                    <a:pt x="50" y="499"/>
                  </a:lnTo>
                  <a:lnTo>
                    <a:pt x="36" y="478"/>
                  </a:lnTo>
                  <a:lnTo>
                    <a:pt x="44" y="473"/>
                  </a:lnTo>
                  <a:lnTo>
                    <a:pt x="57" y="457"/>
                  </a:lnTo>
                  <a:lnTo>
                    <a:pt x="57" y="447"/>
                  </a:lnTo>
                  <a:lnTo>
                    <a:pt x="0" y="431"/>
                  </a:lnTo>
                  <a:lnTo>
                    <a:pt x="7" y="14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14" name="Freeform 38"/>
            <p:cNvSpPr>
              <a:spLocks/>
            </p:cNvSpPr>
            <p:nvPr/>
          </p:nvSpPr>
          <p:spPr bwMode="auto">
            <a:xfrm>
              <a:off x="3808" y="2348"/>
              <a:ext cx="451" cy="910"/>
            </a:xfrm>
            <a:custGeom>
              <a:avLst/>
              <a:gdLst>
                <a:gd name="T0" fmla="*/ 0 w 451"/>
                <a:gd name="T1" fmla="*/ 614 h 910"/>
                <a:gd name="T2" fmla="*/ 14 w 451"/>
                <a:gd name="T3" fmla="*/ 614 h 910"/>
                <a:gd name="T4" fmla="*/ 36 w 451"/>
                <a:gd name="T5" fmla="*/ 619 h 910"/>
                <a:gd name="T6" fmla="*/ 57 w 451"/>
                <a:gd name="T7" fmla="*/ 624 h 910"/>
                <a:gd name="T8" fmla="*/ 57 w 451"/>
                <a:gd name="T9" fmla="*/ 635 h 910"/>
                <a:gd name="T10" fmla="*/ 57 w 451"/>
                <a:gd name="T11" fmla="*/ 650 h 910"/>
                <a:gd name="T12" fmla="*/ 50 w 451"/>
                <a:gd name="T13" fmla="*/ 671 h 910"/>
                <a:gd name="T14" fmla="*/ 57 w 451"/>
                <a:gd name="T15" fmla="*/ 681 h 910"/>
                <a:gd name="T16" fmla="*/ 72 w 451"/>
                <a:gd name="T17" fmla="*/ 691 h 910"/>
                <a:gd name="T18" fmla="*/ 167 w 451"/>
                <a:gd name="T19" fmla="*/ 733 h 910"/>
                <a:gd name="T20" fmla="*/ 167 w 451"/>
                <a:gd name="T21" fmla="*/ 753 h 910"/>
                <a:gd name="T22" fmla="*/ 174 w 451"/>
                <a:gd name="T23" fmla="*/ 769 h 910"/>
                <a:gd name="T24" fmla="*/ 196 w 451"/>
                <a:gd name="T25" fmla="*/ 779 h 910"/>
                <a:gd name="T26" fmla="*/ 210 w 451"/>
                <a:gd name="T27" fmla="*/ 774 h 910"/>
                <a:gd name="T28" fmla="*/ 232 w 451"/>
                <a:gd name="T29" fmla="*/ 779 h 910"/>
                <a:gd name="T30" fmla="*/ 240 w 451"/>
                <a:gd name="T31" fmla="*/ 805 h 910"/>
                <a:gd name="T32" fmla="*/ 254 w 451"/>
                <a:gd name="T33" fmla="*/ 821 h 910"/>
                <a:gd name="T34" fmla="*/ 254 w 451"/>
                <a:gd name="T35" fmla="*/ 841 h 910"/>
                <a:gd name="T36" fmla="*/ 276 w 451"/>
                <a:gd name="T37" fmla="*/ 836 h 910"/>
                <a:gd name="T38" fmla="*/ 290 w 451"/>
                <a:gd name="T39" fmla="*/ 851 h 910"/>
                <a:gd name="T40" fmla="*/ 298 w 451"/>
                <a:gd name="T41" fmla="*/ 883 h 910"/>
                <a:gd name="T42" fmla="*/ 312 w 451"/>
                <a:gd name="T43" fmla="*/ 898 h 910"/>
                <a:gd name="T44" fmla="*/ 327 w 451"/>
                <a:gd name="T45" fmla="*/ 883 h 910"/>
                <a:gd name="T46" fmla="*/ 320 w 451"/>
                <a:gd name="T47" fmla="*/ 872 h 910"/>
                <a:gd name="T48" fmla="*/ 305 w 451"/>
                <a:gd name="T49" fmla="*/ 851 h 910"/>
                <a:gd name="T50" fmla="*/ 305 w 451"/>
                <a:gd name="T51" fmla="*/ 836 h 910"/>
                <a:gd name="T52" fmla="*/ 298 w 451"/>
                <a:gd name="T53" fmla="*/ 826 h 910"/>
                <a:gd name="T54" fmla="*/ 305 w 451"/>
                <a:gd name="T55" fmla="*/ 800 h 910"/>
                <a:gd name="T56" fmla="*/ 320 w 451"/>
                <a:gd name="T57" fmla="*/ 795 h 910"/>
                <a:gd name="T58" fmla="*/ 327 w 451"/>
                <a:gd name="T59" fmla="*/ 805 h 910"/>
                <a:gd name="T60" fmla="*/ 334 w 451"/>
                <a:gd name="T61" fmla="*/ 821 h 910"/>
                <a:gd name="T62" fmla="*/ 356 w 451"/>
                <a:gd name="T63" fmla="*/ 821 h 910"/>
                <a:gd name="T64" fmla="*/ 369 w 451"/>
                <a:gd name="T65" fmla="*/ 821 h 910"/>
                <a:gd name="T66" fmla="*/ 384 w 451"/>
                <a:gd name="T67" fmla="*/ 831 h 910"/>
                <a:gd name="T68" fmla="*/ 384 w 451"/>
                <a:gd name="T69" fmla="*/ 841 h 910"/>
                <a:gd name="T70" fmla="*/ 369 w 451"/>
                <a:gd name="T71" fmla="*/ 846 h 910"/>
                <a:gd name="T72" fmla="*/ 356 w 451"/>
                <a:gd name="T73" fmla="*/ 857 h 910"/>
                <a:gd name="T74" fmla="*/ 348 w 451"/>
                <a:gd name="T75" fmla="*/ 877 h 910"/>
                <a:gd name="T76" fmla="*/ 356 w 451"/>
                <a:gd name="T77" fmla="*/ 893 h 910"/>
                <a:gd name="T78" fmla="*/ 384 w 451"/>
                <a:gd name="T79" fmla="*/ 893 h 910"/>
                <a:gd name="T80" fmla="*/ 377 w 451"/>
                <a:gd name="T81" fmla="*/ 909 h 910"/>
                <a:gd name="T82" fmla="*/ 406 w 451"/>
                <a:gd name="T83" fmla="*/ 909 h 910"/>
                <a:gd name="T84" fmla="*/ 427 w 451"/>
                <a:gd name="T85" fmla="*/ 893 h 910"/>
                <a:gd name="T86" fmla="*/ 450 w 451"/>
                <a:gd name="T87" fmla="*/ 883 h 910"/>
                <a:gd name="T88" fmla="*/ 442 w 451"/>
                <a:gd name="T89" fmla="*/ 857 h 910"/>
                <a:gd name="T90" fmla="*/ 427 w 451"/>
                <a:gd name="T91" fmla="*/ 841 h 910"/>
                <a:gd name="T92" fmla="*/ 406 w 451"/>
                <a:gd name="T93" fmla="*/ 826 h 910"/>
                <a:gd name="T94" fmla="*/ 399 w 451"/>
                <a:gd name="T95" fmla="*/ 816 h 910"/>
                <a:gd name="T96" fmla="*/ 413 w 451"/>
                <a:gd name="T97" fmla="*/ 779 h 910"/>
                <a:gd name="T98" fmla="*/ 392 w 451"/>
                <a:gd name="T99" fmla="*/ 97 h 910"/>
                <a:gd name="T100" fmla="*/ 420 w 451"/>
                <a:gd name="T101" fmla="*/ 20 h 910"/>
                <a:gd name="T102" fmla="*/ 406 w 451"/>
                <a:gd name="T103" fmla="*/ 25 h 910"/>
                <a:gd name="T104" fmla="*/ 392 w 451"/>
                <a:gd name="T105" fmla="*/ 10 h 910"/>
                <a:gd name="T106" fmla="*/ 369 w 451"/>
                <a:gd name="T107" fmla="*/ 0 h 910"/>
                <a:gd name="T108" fmla="*/ 356 w 451"/>
                <a:gd name="T109" fmla="*/ 0 h 910"/>
                <a:gd name="T110" fmla="*/ 334 w 451"/>
                <a:gd name="T111" fmla="*/ 10 h 910"/>
                <a:gd name="T112" fmla="*/ 320 w 451"/>
                <a:gd name="T113" fmla="*/ 25 h 910"/>
                <a:gd name="T114" fmla="*/ 283 w 451"/>
                <a:gd name="T115" fmla="*/ 51 h 910"/>
                <a:gd name="T116" fmla="*/ 268 w 451"/>
                <a:gd name="T117" fmla="*/ 51 h 910"/>
                <a:gd name="T118" fmla="*/ 218 w 451"/>
                <a:gd name="T119" fmla="*/ 62 h 910"/>
                <a:gd name="T120" fmla="*/ 0 w 451"/>
                <a:gd name="T121" fmla="*/ 614 h 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1"/>
                <a:gd name="T184" fmla="*/ 0 h 910"/>
                <a:gd name="T185" fmla="*/ 451 w 451"/>
                <a:gd name="T186" fmla="*/ 910 h 9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1" h="910">
                  <a:moveTo>
                    <a:pt x="0" y="614"/>
                  </a:moveTo>
                  <a:lnTo>
                    <a:pt x="14" y="614"/>
                  </a:lnTo>
                  <a:lnTo>
                    <a:pt x="36" y="619"/>
                  </a:lnTo>
                  <a:lnTo>
                    <a:pt x="57" y="624"/>
                  </a:lnTo>
                  <a:lnTo>
                    <a:pt x="57" y="635"/>
                  </a:lnTo>
                  <a:lnTo>
                    <a:pt x="57" y="650"/>
                  </a:lnTo>
                  <a:lnTo>
                    <a:pt x="50" y="671"/>
                  </a:lnTo>
                  <a:lnTo>
                    <a:pt x="57" y="681"/>
                  </a:lnTo>
                  <a:lnTo>
                    <a:pt x="72" y="691"/>
                  </a:lnTo>
                  <a:lnTo>
                    <a:pt x="167" y="733"/>
                  </a:lnTo>
                  <a:lnTo>
                    <a:pt x="167" y="753"/>
                  </a:lnTo>
                  <a:lnTo>
                    <a:pt x="174" y="769"/>
                  </a:lnTo>
                  <a:lnTo>
                    <a:pt x="196" y="779"/>
                  </a:lnTo>
                  <a:lnTo>
                    <a:pt x="210" y="774"/>
                  </a:lnTo>
                  <a:lnTo>
                    <a:pt x="232" y="779"/>
                  </a:lnTo>
                  <a:lnTo>
                    <a:pt x="240" y="805"/>
                  </a:lnTo>
                  <a:lnTo>
                    <a:pt x="254" y="821"/>
                  </a:lnTo>
                  <a:lnTo>
                    <a:pt x="254" y="841"/>
                  </a:lnTo>
                  <a:lnTo>
                    <a:pt x="276" y="836"/>
                  </a:lnTo>
                  <a:lnTo>
                    <a:pt x="290" y="851"/>
                  </a:lnTo>
                  <a:lnTo>
                    <a:pt x="298" y="883"/>
                  </a:lnTo>
                  <a:lnTo>
                    <a:pt x="312" y="898"/>
                  </a:lnTo>
                  <a:lnTo>
                    <a:pt x="327" y="883"/>
                  </a:lnTo>
                  <a:lnTo>
                    <a:pt x="320" y="872"/>
                  </a:lnTo>
                  <a:lnTo>
                    <a:pt x="305" y="851"/>
                  </a:lnTo>
                  <a:lnTo>
                    <a:pt x="305" y="836"/>
                  </a:lnTo>
                  <a:lnTo>
                    <a:pt x="298" y="826"/>
                  </a:lnTo>
                  <a:lnTo>
                    <a:pt x="305" y="800"/>
                  </a:lnTo>
                  <a:lnTo>
                    <a:pt x="320" y="795"/>
                  </a:lnTo>
                  <a:lnTo>
                    <a:pt x="327" y="805"/>
                  </a:lnTo>
                  <a:lnTo>
                    <a:pt x="334" y="821"/>
                  </a:lnTo>
                  <a:lnTo>
                    <a:pt x="356" y="821"/>
                  </a:lnTo>
                  <a:lnTo>
                    <a:pt x="369" y="821"/>
                  </a:lnTo>
                  <a:lnTo>
                    <a:pt x="384" y="831"/>
                  </a:lnTo>
                  <a:lnTo>
                    <a:pt x="384" y="841"/>
                  </a:lnTo>
                  <a:lnTo>
                    <a:pt x="369" y="846"/>
                  </a:lnTo>
                  <a:lnTo>
                    <a:pt x="356" y="857"/>
                  </a:lnTo>
                  <a:lnTo>
                    <a:pt x="348" y="877"/>
                  </a:lnTo>
                  <a:lnTo>
                    <a:pt x="356" y="893"/>
                  </a:lnTo>
                  <a:lnTo>
                    <a:pt x="384" y="893"/>
                  </a:lnTo>
                  <a:lnTo>
                    <a:pt x="377" y="909"/>
                  </a:lnTo>
                  <a:lnTo>
                    <a:pt x="406" y="909"/>
                  </a:lnTo>
                  <a:lnTo>
                    <a:pt x="427" y="893"/>
                  </a:lnTo>
                  <a:lnTo>
                    <a:pt x="450" y="883"/>
                  </a:lnTo>
                  <a:lnTo>
                    <a:pt x="442" y="857"/>
                  </a:lnTo>
                  <a:lnTo>
                    <a:pt x="427" y="841"/>
                  </a:lnTo>
                  <a:lnTo>
                    <a:pt x="406" y="826"/>
                  </a:lnTo>
                  <a:lnTo>
                    <a:pt x="399" y="816"/>
                  </a:lnTo>
                  <a:lnTo>
                    <a:pt x="413" y="779"/>
                  </a:lnTo>
                  <a:lnTo>
                    <a:pt x="392" y="97"/>
                  </a:lnTo>
                  <a:lnTo>
                    <a:pt x="420" y="20"/>
                  </a:lnTo>
                  <a:lnTo>
                    <a:pt x="406" y="25"/>
                  </a:lnTo>
                  <a:lnTo>
                    <a:pt x="392" y="10"/>
                  </a:lnTo>
                  <a:lnTo>
                    <a:pt x="369" y="0"/>
                  </a:lnTo>
                  <a:lnTo>
                    <a:pt x="356" y="0"/>
                  </a:lnTo>
                  <a:lnTo>
                    <a:pt x="334" y="10"/>
                  </a:lnTo>
                  <a:lnTo>
                    <a:pt x="320" y="25"/>
                  </a:lnTo>
                  <a:lnTo>
                    <a:pt x="283" y="51"/>
                  </a:lnTo>
                  <a:lnTo>
                    <a:pt x="268" y="51"/>
                  </a:lnTo>
                  <a:lnTo>
                    <a:pt x="218" y="62"/>
                  </a:lnTo>
                  <a:lnTo>
                    <a:pt x="0" y="61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15" name="Freeform 39"/>
            <p:cNvSpPr>
              <a:spLocks/>
            </p:cNvSpPr>
            <p:nvPr/>
          </p:nvSpPr>
          <p:spPr bwMode="auto">
            <a:xfrm>
              <a:off x="4036" y="2369"/>
              <a:ext cx="503" cy="795"/>
            </a:xfrm>
            <a:custGeom>
              <a:avLst/>
              <a:gdLst>
                <a:gd name="T0" fmla="*/ 166 w 503"/>
                <a:gd name="T1" fmla="*/ 794 h 795"/>
                <a:gd name="T2" fmla="*/ 196 w 503"/>
                <a:gd name="T3" fmla="*/ 762 h 795"/>
                <a:gd name="T4" fmla="*/ 210 w 503"/>
                <a:gd name="T5" fmla="*/ 773 h 795"/>
                <a:gd name="T6" fmla="*/ 224 w 503"/>
                <a:gd name="T7" fmla="*/ 762 h 795"/>
                <a:gd name="T8" fmla="*/ 246 w 503"/>
                <a:gd name="T9" fmla="*/ 762 h 795"/>
                <a:gd name="T10" fmla="*/ 268 w 503"/>
                <a:gd name="T11" fmla="*/ 757 h 795"/>
                <a:gd name="T12" fmla="*/ 283 w 503"/>
                <a:gd name="T13" fmla="*/ 752 h 795"/>
                <a:gd name="T14" fmla="*/ 319 w 503"/>
                <a:gd name="T15" fmla="*/ 736 h 795"/>
                <a:gd name="T16" fmla="*/ 349 w 503"/>
                <a:gd name="T17" fmla="*/ 722 h 795"/>
                <a:gd name="T18" fmla="*/ 356 w 503"/>
                <a:gd name="T19" fmla="*/ 716 h 795"/>
                <a:gd name="T20" fmla="*/ 371 w 503"/>
                <a:gd name="T21" fmla="*/ 690 h 795"/>
                <a:gd name="T22" fmla="*/ 363 w 503"/>
                <a:gd name="T23" fmla="*/ 680 h 795"/>
                <a:gd name="T24" fmla="*/ 371 w 503"/>
                <a:gd name="T25" fmla="*/ 665 h 795"/>
                <a:gd name="T26" fmla="*/ 363 w 503"/>
                <a:gd name="T27" fmla="*/ 644 h 795"/>
                <a:gd name="T28" fmla="*/ 356 w 503"/>
                <a:gd name="T29" fmla="*/ 618 h 795"/>
                <a:gd name="T30" fmla="*/ 371 w 503"/>
                <a:gd name="T31" fmla="*/ 597 h 795"/>
                <a:gd name="T32" fmla="*/ 349 w 503"/>
                <a:gd name="T33" fmla="*/ 593 h 795"/>
                <a:gd name="T34" fmla="*/ 334 w 503"/>
                <a:gd name="T35" fmla="*/ 582 h 795"/>
                <a:gd name="T36" fmla="*/ 341 w 503"/>
                <a:gd name="T37" fmla="*/ 567 h 795"/>
                <a:gd name="T38" fmla="*/ 371 w 503"/>
                <a:gd name="T39" fmla="*/ 556 h 795"/>
                <a:gd name="T40" fmla="*/ 371 w 503"/>
                <a:gd name="T41" fmla="*/ 567 h 795"/>
                <a:gd name="T42" fmla="*/ 392 w 503"/>
                <a:gd name="T43" fmla="*/ 561 h 795"/>
                <a:gd name="T44" fmla="*/ 399 w 503"/>
                <a:gd name="T45" fmla="*/ 572 h 795"/>
                <a:gd name="T46" fmla="*/ 421 w 503"/>
                <a:gd name="T47" fmla="*/ 582 h 795"/>
                <a:gd name="T48" fmla="*/ 443 w 503"/>
                <a:gd name="T49" fmla="*/ 582 h 795"/>
                <a:gd name="T50" fmla="*/ 458 w 503"/>
                <a:gd name="T51" fmla="*/ 577 h 795"/>
                <a:gd name="T52" fmla="*/ 465 w 503"/>
                <a:gd name="T53" fmla="*/ 567 h 795"/>
                <a:gd name="T54" fmla="*/ 472 w 503"/>
                <a:gd name="T55" fmla="*/ 556 h 795"/>
                <a:gd name="T56" fmla="*/ 502 w 503"/>
                <a:gd name="T57" fmla="*/ 530 h 795"/>
                <a:gd name="T58" fmla="*/ 502 w 503"/>
                <a:gd name="T59" fmla="*/ 118 h 795"/>
                <a:gd name="T60" fmla="*/ 479 w 503"/>
                <a:gd name="T61" fmla="*/ 103 h 795"/>
                <a:gd name="T62" fmla="*/ 479 w 503"/>
                <a:gd name="T63" fmla="*/ 92 h 795"/>
                <a:gd name="T64" fmla="*/ 472 w 503"/>
                <a:gd name="T65" fmla="*/ 77 h 795"/>
                <a:gd name="T66" fmla="*/ 451 w 503"/>
                <a:gd name="T67" fmla="*/ 71 h 795"/>
                <a:gd name="T68" fmla="*/ 421 w 503"/>
                <a:gd name="T69" fmla="*/ 62 h 795"/>
                <a:gd name="T70" fmla="*/ 385 w 503"/>
                <a:gd name="T71" fmla="*/ 71 h 795"/>
                <a:gd name="T72" fmla="*/ 371 w 503"/>
                <a:gd name="T73" fmla="*/ 77 h 795"/>
                <a:gd name="T74" fmla="*/ 356 w 503"/>
                <a:gd name="T75" fmla="*/ 71 h 795"/>
                <a:gd name="T76" fmla="*/ 334 w 503"/>
                <a:gd name="T77" fmla="*/ 66 h 795"/>
                <a:gd name="T78" fmla="*/ 312 w 503"/>
                <a:gd name="T79" fmla="*/ 62 h 795"/>
                <a:gd name="T80" fmla="*/ 268 w 503"/>
                <a:gd name="T81" fmla="*/ 62 h 795"/>
                <a:gd name="T82" fmla="*/ 254 w 503"/>
                <a:gd name="T83" fmla="*/ 57 h 795"/>
                <a:gd name="T84" fmla="*/ 210 w 503"/>
                <a:gd name="T85" fmla="*/ 62 h 795"/>
                <a:gd name="T86" fmla="*/ 174 w 503"/>
                <a:gd name="T87" fmla="*/ 66 h 795"/>
                <a:gd name="T88" fmla="*/ 174 w 503"/>
                <a:gd name="T89" fmla="*/ 62 h 795"/>
                <a:gd name="T90" fmla="*/ 203 w 503"/>
                <a:gd name="T91" fmla="*/ 41 h 795"/>
                <a:gd name="T92" fmla="*/ 239 w 503"/>
                <a:gd name="T93" fmla="*/ 36 h 795"/>
                <a:gd name="T94" fmla="*/ 261 w 503"/>
                <a:gd name="T95" fmla="*/ 25 h 795"/>
                <a:gd name="T96" fmla="*/ 246 w 503"/>
                <a:gd name="T97" fmla="*/ 5 h 795"/>
                <a:gd name="T98" fmla="*/ 224 w 503"/>
                <a:gd name="T99" fmla="*/ 0 h 795"/>
                <a:gd name="T100" fmla="*/ 188 w 503"/>
                <a:gd name="T101" fmla="*/ 0 h 795"/>
                <a:gd name="T102" fmla="*/ 0 w 503"/>
                <a:gd name="T103" fmla="*/ 572 h 795"/>
                <a:gd name="T104" fmla="*/ 102 w 503"/>
                <a:gd name="T105" fmla="*/ 747 h 795"/>
                <a:gd name="T106" fmla="*/ 166 w 503"/>
                <a:gd name="T107" fmla="*/ 794 h 7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3"/>
                <a:gd name="T163" fmla="*/ 0 h 795"/>
                <a:gd name="T164" fmla="*/ 503 w 503"/>
                <a:gd name="T165" fmla="*/ 795 h 7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3" h="795">
                  <a:moveTo>
                    <a:pt x="166" y="794"/>
                  </a:moveTo>
                  <a:lnTo>
                    <a:pt x="196" y="762"/>
                  </a:lnTo>
                  <a:lnTo>
                    <a:pt x="210" y="773"/>
                  </a:lnTo>
                  <a:lnTo>
                    <a:pt x="224" y="762"/>
                  </a:lnTo>
                  <a:lnTo>
                    <a:pt x="246" y="762"/>
                  </a:lnTo>
                  <a:lnTo>
                    <a:pt x="268" y="757"/>
                  </a:lnTo>
                  <a:lnTo>
                    <a:pt x="283" y="752"/>
                  </a:lnTo>
                  <a:lnTo>
                    <a:pt x="319" y="736"/>
                  </a:lnTo>
                  <a:lnTo>
                    <a:pt x="349" y="722"/>
                  </a:lnTo>
                  <a:lnTo>
                    <a:pt x="356" y="716"/>
                  </a:lnTo>
                  <a:lnTo>
                    <a:pt x="371" y="690"/>
                  </a:lnTo>
                  <a:lnTo>
                    <a:pt x="363" y="680"/>
                  </a:lnTo>
                  <a:lnTo>
                    <a:pt x="371" y="665"/>
                  </a:lnTo>
                  <a:lnTo>
                    <a:pt x="363" y="644"/>
                  </a:lnTo>
                  <a:lnTo>
                    <a:pt x="356" y="618"/>
                  </a:lnTo>
                  <a:lnTo>
                    <a:pt x="371" y="597"/>
                  </a:lnTo>
                  <a:lnTo>
                    <a:pt x="349" y="593"/>
                  </a:lnTo>
                  <a:lnTo>
                    <a:pt x="334" y="582"/>
                  </a:lnTo>
                  <a:lnTo>
                    <a:pt x="341" y="567"/>
                  </a:lnTo>
                  <a:lnTo>
                    <a:pt x="371" y="556"/>
                  </a:lnTo>
                  <a:lnTo>
                    <a:pt x="371" y="567"/>
                  </a:lnTo>
                  <a:lnTo>
                    <a:pt x="392" y="561"/>
                  </a:lnTo>
                  <a:lnTo>
                    <a:pt x="399" y="572"/>
                  </a:lnTo>
                  <a:lnTo>
                    <a:pt x="421" y="582"/>
                  </a:lnTo>
                  <a:lnTo>
                    <a:pt x="443" y="582"/>
                  </a:lnTo>
                  <a:lnTo>
                    <a:pt x="458" y="577"/>
                  </a:lnTo>
                  <a:lnTo>
                    <a:pt x="465" y="567"/>
                  </a:lnTo>
                  <a:lnTo>
                    <a:pt x="472" y="556"/>
                  </a:lnTo>
                  <a:lnTo>
                    <a:pt x="502" y="530"/>
                  </a:lnTo>
                  <a:lnTo>
                    <a:pt x="502" y="118"/>
                  </a:lnTo>
                  <a:lnTo>
                    <a:pt x="479" y="103"/>
                  </a:lnTo>
                  <a:lnTo>
                    <a:pt x="479" y="92"/>
                  </a:lnTo>
                  <a:lnTo>
                    <a:pt x="472" y="77"/>
                  </a:lnTo>
                  <a:lnTo>
                    <a:pt x="451" y="71"/>
                  </a:lnTo>
                  <a:lnTo>
                    <a:pt x="421" y="62"/>
                  </a:lnTo>
                  <a:lnTo>
                    <a:pt x="385" y="71"/>
                  </a:lnTo>
                  <a:lnTo>
                    <a:pt x="371" y="77"/>
                  </a:lnTo>
                  <a:lnTo>
                    <a:pt x="356" y="71"/>
                  </a:lnTo>
                  <a:lnTo>
                    <a:pt x="334" y="66"/>
                  </a:lnTo>
                  <a:lnTo>
                    <a:pt x="312" y="62"/>
                  </a:lnTo>
                  <a:lnTo>
                    <a:pt x="268" y="62"/>
                  </a:lnTo>
                  <a:lnTo>
                    <a:pt x="254" y="57"/>
                  </a:lnTo>
                  <a:lnTo>
                    <a:pt x="210" y="62"/>
                  </a:lnTo>
                  <a:lnTo>
                    <a:pt x="174" y="66"/>
                  </a:lnTo>
                  <a:lnTo>
                    <a:pt x="174" y="62"/>
                  </a:lnTo>
                  <a:lnTo>
                    <a:pt x="203" y="41"/>
                  </a:lnTo>
                  <a:lnTo>
                    <a:pt x="239" y="36"/>
                  </a:lnTo>
                  <a:lnTo>
                    <a:pt x="261" y="25"/>
                  </a:lnTo>
                  <a:lnTo>
                    <a:pt x="246" y="5"/>
                  </a:lnTo>
                  <a:lnTo>
                    <a:pt x="224" y="0"/>
                  </a:lnTo>
                  <a:lnTo>
                    <a:pt x="188" y="0"/>
                  </a:lnTo>
                  <a:lnTo>
                    <a:pt x="0" y="572"/>
                  </a:lnTo>
                  <a:lnTo>
                    <a:pt x="102" y="747"/>
                  </a:lnTo>
                  <a:lnTo>
                    <a:pt x="166" y="79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16" name="Freeform 40"/>
            <p:cNvSpPr>
              <a:spLocks/>
            </p:cNvSpPr>
            <p:nvPr/>
          </p:nvSpPr>
          <p:spPr bwMode="auto">
            <a:xfrm>
              <a:off x="4425" y="2457"/>
              <a:ext cx="423" cy="443"/>
            </a:xfrm>
            <a:custGeom>
              <a:avLst/>
              <a:gdLst>
                <a:gd name="T0" fmla="*/ 108 w 423"/>
                <a:gd name="T1" fmla="*/ 442 h 443"/>
                <a:gd name="T2" fmla="*/ 130 w 423"/>
                <a:gd name="T3" fmla="*/ 436 h 443"/>
                <a:gd name="T4" fmla="*/ 160 w 423"/>
                <a:gd name="T5" fmla="*/ 426 h 443"/>
                <a:gd name="T6" fmla="*/ 188 w 423"/>
                <a:gd name="T7" fmla="*/ 395 h 443"/>
                <a:gd name="T8" fmla="*/ 203 w 423"/>
                <a:gd name="T9" fmla="*/ 375 h 443"/>
                <a:gd name="T10" fmla="*/ 211 w 423"/>
                <a:gd name="T11" fmla="*/ 354 h 443"/>
                <a:gd name="T12" fmla="*/ 233 w 423"/>
                <a:gd name="T13" fmla="*/ 333 h 443"/>
                <a:gd name="T14" fmla="*/ 233 w 423"/>
                <a:gd name="T15" fmla="*/ 308 h 443"/>
                <a:gd name="T16" fmla="*/ 203 w 423"/>
                <a:gd name="T17" fmla="*/ 297 h 443"/>
                <a:gd name="T18" fmla="*/ 167 w 423"/>
                <a:gd name="T19" fmla="*/ 282 h 443"/>
                <a:gd name="T20" fmla="*/ 181 w 423"/>
                <a:gd name="T21" fmla="*/ 261 h 443"/>
                <a:gd name="T22" fmla="*/ 225 w 423"/>
                <a:gd name="T23" fmla="*/ 231 h 443"/>
                <a:gd name="T24" fmla="*/ 261 w 423"/>
                <a:gd name="T25" fmla="*/ 215 h 443"/>
                <a:gd name="T26" fmla="*/ 298 w 423"/>
                <a:gd name="T27" fmla="*/ 215 h 443"/>
                <a:gd name="T28" fmla="*/ 356 w 423"/>
                <a:gd name="T29" fmla="*/ 220 h 443"/>
                <a:gd name="T30" fmla="*/ 386 w 423"/>
                <a:gd name="T31" fmla="*/ 215 h 443"/>
                <a:gd name="T32" fmla="*/ 407 w 423"/>
                <a:gd name="T33" fmla="*/ 225 h 443"/>
                <a:gd name="T34" fmla="*/ 422 w 423"/>
                <a:gd name="T35" fmla="*/ 220 h 443"/>
                <a:gd name="T36" fmla="*/ 422 w 423"/>
                <a:gd name="T37" fmla="*/ 25 h 443"/>
                <a:gd name="T38" fmla="*/ 399 w 423"/>
                <a:gd name="T39" fmla="*/ 20 h 443"/>
                <a:gd name="T40" fmla="*/ 378 w 423"/>
                <a:gd name="T41" fmla="*/ 10 h 443"/>
                <a:gd name="T42" fmla="*/ 356 w 423"/>
                <a:gd name="T43" fmla="*/ 10 h 443"/>
                <a:gd name="T44" fmla="*/ 334 w 423"/>
                <a:gd name="T45" fmla="*/ 5 h 443"/>
                <a:gd name="T46" fmla="*/ 305 w 423"/>
                <a:gd name="T47" fmla="*/ 10 h 443"/>
                <a:gd name="T48" fmla="*/ 305 w 423"/>
                <a:gd name="T49" fmla="*/ 0 h 443"/>
                <a:gd name="T50" fmla="*/ 283 w 423"/>
                <a:gd name="T51" fmla="*/ 0 h 443"/>
                <a:gd name="T52" fmla="*/ 240 w 423"/>
                <a:gd name="T53" fmla="*/ 0 h 443"/>
                <a:gd name="T54" fmla="*/ 225 w 423"/>
                <a:gd name="T55" fmla="*/ 5 h 443"/>
                <a:gd name="T56" fmla="*/ 211 w 423"/>
                <a:gd name="T57" fmla="*/ 15 h 443"/>
                <a:gd name="T58" fmla="*/ 196 w 423"/>
                <a:gd name="T59" fmla="*/ 15 h 443"/>
                <a:gd name="T60" fmla="*/ 188 w 423"/>
                <a:gd name="T61" fmla="*/ 15 h 443"/>
                <a:gd name="T62" fmla="*/ 175 w 423"/>
                <a:gd name="T63" fmla="*/ 20 h 443"/>
                <a:gd name="T64" fmla="*/ 152 w 423"/>
                <a:gd name="T65" fmla="*/ 15 h 443"/>
                <a:gd name="T66" fmla="*/ 145 w 423"/>
                <a:gd name="T67" fmla="*/ 10 h 443"/>
                <a:gd name="T68" fmla="*/ 130 w 423"/>
                <a:gd name="T69" fmla="*/ 10 h 443"/>
                <a:gd name="T70" fmla="*/ 108 w 423"/>
                <a:gd name="T71" fmla="*/ 25 h 443"/>
                <a:gd name="T72" fmla="*/ 0 w 423"/>
                <a:gd name="T73" fmla="*/ 364 h 443"/>
                <a:gd name="T74" fmla="*/ 108 w 423"/>
                <a:gd name="T75" fmla="*/ 442 h 4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3"/>
                <a:gd name="T115" fmla="*/ 0 h 443"/>
                <a:gd name="T116" fmla="*/ 423 w 423"/>
                <a:gd name="T117" fmla="*/ 443 h 4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3" h="443">
                  <a:moveTo>
                    <a:pt x="108" y="442"/>
                  </a:moveTo>
                  <a:lnTo>
                    <a:pt x="130" y="436"/>
                  </a:lnTo>
                  <a:lnTo>
                    <a:pt x="160" y="426"/>
                  </a:lnTo>
                  <a:lnTo>
                    <a:pt x="188" y="395"/>
                  </a:lnTo>
                  <a:lnTo>
                    <a:pt x="203" y="375"/>
                  </a:lnTo>
                  <a:lnTo>
                    <a:pt x="211" y="354"/>
                  </a:lnTo>
                  <a:lnTo>
                    <a:pt x="233" y="333"/>
                  </a:lnTo>
                  <a:lnTo>
                    <a:pt x="233" y="308"/>
                  </a:lnTo>
                  <a:lnTo>
                    <a:pt x="203" y="297"/>
                  </a:lnTo>
                  <a:lnTo>
                    <a:pt x="167" y="282"/>
                  </a:lnTo>
                  <a:lnTo>
                    <a:pt x="181" y="261"/>
                  </a:lnTo>
                  <a:lnTo>
                    <a:pt x="225" y="231"/>
                  </a:lnTo>
                  <a:lnTo>
                    <a:pt x="261" y="215"/>
                  </a:lnTo>
                  <a:lnTo>
                    <a:pt x="298" y="215"/>
                  </a:lnTo>
                  <a:lnTo>
                    <a:pt x="356" y="220"/>
                  </a:lnTo>
                  <a:lnTo>
                    <a:pt x="386" y="215"/>
                  </a:lnTo>
                  <a:lnTo>
                    <a:pt x="407" y="225"/>
                  </a:lnTo>
                  <a:lnTo>
                    <a:pt x="422" y="220"/>
                  </a:lnTo>
                  <a:lnTo>
                    <a:pt x="422" y="25"/>
                  </a:lnTo>
                  <a:lnTo>
                    <a:pt x="399" y="20"/>
                  </a:lnTo>
                  <a:lnTo>
                    <a:pt x="378" y="10"/>
                  </a:lnTo>
                  <a:lnTo>
                    <a:pt x="356" y="10"/>
                  </a:lnTo>
                  <a:lnTo>
                    <a:pt x="334" y="5"/>
                  </a:lnTo>
                  <a:lnTo>
                    <a:pt x="305" y="10"/>
                  </a:lnTo>
                  <a:lnTo>
                    <a:pt x="305" y="0"/>
                  </a:lnTo>
                  <a:lnTo>
                    <a:pt x="283" y="0"/>
                  </a:lnTo>
                  <a:lnTo>
                    <a:pt x="240" y="0"/>
                  </a:lnTo>
                  <a:lnTo>
                    <a:pt x="225" y="5"/>
                  </a:lnTo>
                  <a:lnTo>
                    <a:pt x="211" y="15"/>
                  </a:lnTo>
                  <a:lnTo>
                    <a:pt x="196" y="15"/>
                  </a:lnTo>
                  <a:lnTo>
                    <a:pt x="188" y="15"/>
                  </a:lnTo>
                  <a:lnTo>
                    <a:pt x="175" y="20"/>
                  </a:lnTo>
                  <a:lnTo>
                    <a:pt x="152" y="15"/>
                  </a:lnTo>
                  <a:lnTo>
                    <a:pt x="145" y="10"/>
                  </a:lnTo>
                  <a:lnTo>
                    <a:pt x="130" y="10"/>
                  </a:lnTo>
                  <a:lnTo>
                    <a:pt x="108" y="25"/>
                  </a:lnTo>
                  <a:lnTo>
                    <a:pt x="0" y="364"/>
                  </a:lnTo>
                  <a:lnTo>
                    <a:pt x="108" y="44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17" name="Freeform 41"/>
            <p:cNvSpPr>
              <a:spLocks/>
            </p:cNvSpPr>
            <p:nvPr/>
          </p:nvSpPr>
          <p:spPr bwMode="auto">
            <a:xfrm>
              <a:off x="4756" y="2483"/>
              <a:ext cx="533" cy="297"/>
            </a:xfrm>
            <a:custGeom>
              <a:avLst/>
              <a:gdLst>
                <a:gd name="T0" fmla="*/ 94 w 533"/>
                <a:gd name="T1" fmla="*/ 183 h 297"/>
                <a:gd name="T2" fmla="*/ 109 w 533"/>
                <a:gd name="T3" fmla="*/ 163 h 297"/>
                <a:gd name="T4" fmla="*/ 138 w 533"/>
                <a:gd name="T5" fmla="*/ 158 h 297"/>
                <a:gd name="T6" fmla="*/ 160 w 533"/>
                <a:gd name="T7" fmla="*/ 158 h 297"/>
                <a:gd name="T8" fmla="*/ 196 w 533"/>
                <a:gd name="T9" fmla="*/ 143 h 297"/>
                <a:gd name="T10" fmla="*/ 204 w 533"/>
                <a:gd name="T11" fmla="*/ 158 h 297"/>
                <a:gd name="T12" fmla="*/ 167 w 533"/>
                <a:gd name="T13" fmla="*/ 178 h 297"/>
                <a:gd name="T14" fmla="*/ 145 w 533"/>
                <a:gd name="T15" fmla="*/ 193 h 297"/>
                <a:gd name="T16" fmla="*/ 131 w 533"/>
                <a:gd name="T17" fmla="*/ 204 h 297"/>
                <a:gd name="T18" fmla="*/ 109 w 533"/>
                <a:gd name="T19" fmla="*/ 224 h 297"/>
                <a:gd name="T20" fmla="*/ 102 w 533"/>
                <a:gd name="T21" fmla="*/ 270 h 297"/>
                <a:gd name="T22" fmla="*/ 102 w 533"/>
                <a:gd name="T23" fmla="*/ 296 h 297"/>
                <a:gd name="T24" fmla="*/ 124 w 533"/>
                <a:gd name="T25" fmla="*/ 290 h 297"/>
                <a:gd name="T26" fmla="*/ 145 w 533"/>
                <a:gd name="T27" fmla="*/ 275 h 297"/>
                <a:gd name="T28" fmla="*/ 174 w 533"/>
                <a:gd name="T29" fmla="*/ 255 h 297"/>
                <a:gd name="T30" fmla="*/ 189 w 533"/>
                <a:gd name="T31" fmla="*/ 224 h 297"/>
                <a:gd name="T32" fmla="*/ 189 w 533"/>
                <a:gd name="T33" fmla="*/ 198 h 297"/>
                <a:gd name="T34" fmla="*/ 219 w 533"/>
                <a:gd name="T35" fmla="*/ 168 h 297"/>
                <a:gd name="T36" fmla="*/ 262 w 533"/>
                <a:gd name="T37" fmla="*/ 168 h 297"/>
                <a:gd name="T38" fmla="*/ 291 w 533"/>
                <a:gd name="T39" fmla="*/ 168 h 297"/>
                <a:gd name="T40" fmla="*/ 327 w 533"/>
                <a:gd name="T41" fmla="*/ 158 h 297"/>
                <a:gd name="T42" fmla="*/ 357 w 533"/>
                <a:gd name="T43" fmla="*/ 148 h 297"/>
                <a:gd name="T44" fmla="*/ 400 w 533"/>
                <a:gd name="T45" fmla="*/ 143 h 297"/>
                <a:gd name="T46" fmla="*/ 415 w 533"/>
                <a:gd name="T47" fmla="*/ 132 h 297"/>
                <a:gd name="T48" fmla="*/ 407 w 533"/>
                <a:gd name="T49" fmla="*/ 123 h 297"/>
                <a:gd name="T50" fmla="*/ 429 w 533"/>
                <a:gd name="T51" fmla="*/ 97 h 297"/>
                <a:gd name="T52" fmla="*/ 444 w 533"/>
                <a:gd name="T53" fmla="*/ 81 h 297"/>
                <a:gd name="T54" fmla="*/ 474 w 533"/>
                <a:gd name="T55" fmla="*/ 97 h 297"/>
                <a:gd name="T56" fmla="*/ 517 w 533"/>
                <a:gd name="T57" fmla="*/ 107 h 297"/>
                <a:gd name="T58" fmla="*/ 532 w 533"/>
                <a:gd name="T59" fmla="*/ 91 h 297"/>
                <a:gd name="T60" fmla="*/ 517 w 533"/>
                <a:gd name="T61" fmla="*/ 66 h 297"/>
                <a:gd name="T62" fmla="*/ 502 w 533"/>
                <a:gd name="T63" fmla="*/ 71 h 297"/>
                <a:gd name="T64" fmla="*/ 487 w 533"/>
                <a:gd name="T65" fmla="*/ 61 h 297"/>
                <a:gd name="T66" fmla="*/ 459 w 533"/>
                <a:gd name="T67" fmla="*/ 51 h 297"/>
                <a:gd name="T68" fmla="*/ 407 w 533"/>
                <a:gd name="T69" fmla="*/ 30 h 297"/>
                <a:gd name="T70" fmla="*/ 357 w 533"/>
                <a:gd name="T71" fmla="*/ 20 h 297"/>
                <a:gd name="T72" fmla="*/ 327 w 533"/>
                <a:gd name="T73" fmla="*/ 15 h 297"/>
                <a:gd name="T74" fmla="*/ 299 w 533"/>
                <a:gd name="T75" fmla="*/ 20 h 297"/>
                <a:gd name="T76" fmla="*/ 277 w 533"/>
                <a:gd name="T77" fmla="*/ 30 h 297"/>
                <a:gd name="T78" fmla="*/ 254 w 533"/>
                <a:gd name="T79" fmla="*/ 25 h 297"/>
                <a:gd name="T80" fmla="*/ 219 w 533"/>
                <a:gd name="T81" fmla="*/ 25 h 297"/>
                <a:gd name="T82" fmla="*/ 167 w 533"/>
                <a:gd name="T83" fmla="*/ 20 h 297"/>
                <a:gd name="T84" fmla="*/ 138 w 533"/>
                <a:gd name="T85" fmla="*/ 10 h 297"/>
                <a:gd name="T86" fmla="*/ 124 w 533"/>
                <a:gd name="T87" fmla="*/ 5 h 297"/>
                <a:gd name="T88" fmla="*/ 65 w 533"/>
                <a:gd name="T89" fmla="*/ 0 h 297"/>
                <a:gd name="T90" fmla="*/ 0 w 533"/>
                <a:gd name="T91" fmla="*/ 97 h 297"/>
                <a:gd name="T92" fmla="*/ 94 w 533"/>
                <a:gd name="T93" fmla="*/ 183 h 2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3"/>
                <a:gd name="T142" fmla="*/ 0 h 297"/>
                <a:gd name="T143" fmla="*/ 533 w 533"/>
                <a:gd name="T144" fmla="*/ 297 h 2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3" h="297">
                  <a:moveTo>
                    <a:pt x="94" y="183"/>
                  </a:moveTo>
                  <a:lnTo>
                    <a:pt x="109" y="163"/>
                  </a:lnTo>
                  <a:lnTo>
                    <a:pt x="138" y="158"/>
                  </a:lnTo>
                  <a:lnTo>
                    <a:pt x="160" y="158"/>
                  </a:lnTo>
                  <a:lnTo>
                    <a:pt x="196" y="143"/>
                  </a:lnTo>
                  <a:lnTo>
                    <a:pt x="204" y="158"/>
                  </a:lnTo>
                  <a:lnTo>
                    <a:pt x="167" y="178"/>
                  </a:lnTo>
                  <a:lnTo>
                    <a:pt x="145" y="193"/>
                  </a:lnTo>
                  <a:lnTo>
                    <a:pt x="131" y="204"/>
                  </a:lnTo>
                  <a:lnTo>
                    <a:pt x="109" y="224"/>
                  </a:lnTo>
                  <a:lnTo>
                    <a:pt x="102" y="270"/>
                  </a:lnTo>
                  <a:lnTo>
                    <a:pt x="102" y="296"/>
                  </a:lnTo>
                  <a:lnTo>
                    <a:pt x="124" y="290"/>
                  </a:lnTo>
                  <a:lnTo>
                    <a:pt x="145" y="275"/>
                  </a:lnTo>
                  <a:lnTo>
                    <a:pt x="174" y="255"/>
                  </a:lnTo>
                  <a:lnTo>
                    <a:pt x="189" y="224"/>
                  </a:lnTo>
                  <a:lnTo>
                    <a:pt x="189" y="198"/>
                  </a:lnTo>
                  <a:lnTo>
                    <a:pt x="219" y="168"/>
                  </a:lnTo>
                  <a:lnTo>
                    <a:pt x="262" y="168"/>
                  </a:lnTo>
                  <a:lnTo>
                    <a:pt x="291" y="168"/>
                  </a:lnTo>
                  <a:lnTo>
                    <a:pt x="327" y="158"/>
                  </a:lnTo>
                  <a:lnTo>
                    <a:pt x="357" y="148"/>
                  </a:lnTo>
                  <a:lnTo>
                    <a:pt x="400" y="143"/>
                  </a:lnTo>
                  <a:lnTo>
                    <a:pt x="415" y="132"/>
                  </a:lnTo>
                  <a:lnTo>
                    <a:pt x="407" y="123"/>
                  </a:lnTo>
                  <a:lnTo>
                    <a:pt x="429" y="97"/>
                  </a:lnTo>
                  <a:lnTo>
                    <a:pt x="444" y="81"/>
                  </a:lnTo>
                  <a:lnTo>
                    <a:pt x="474" y="97"/>
                  </a:lnTo>
                  <a:lnTo>
                    <a:pt x="517" y="107"/>
                  </a:lnTo>
                  <a:lnTo>
                    <a:pt x="532" y="91"/>
                  </a:lnTo>
                  <a:lnTo>
                    <a:pt x="517" y="66"/>
                  </a:lnTo>
                  <a:lnTo>
                    <a:pt x="502" y="71"/>
                  </a:lnTo>
                  <a:lnTo>
                    <a:pt x="487" y="61"/>
                  </a:lnTo>
                  <a:lnTo>
                    <a:pt x="459" y="51"/>
                  </a:lnTo>
                  <a:lnTo>
                    <a:pt x="407" y="30"/>
                  </a:lnTo>
                  <a:lnTo>
                    <a:pt x="357" y="20"/>
                  </a:lnTo>
                  <a:lnTo>
                    <a:pt x="327" y="15"/>
                  </a:lnTo>
                  <a:lnTo>
                    <a:pt x="299" y="20"/>
                  </a:lnTo>
                  <a:lnTo>
                    <a:pt x="277" y="30"/>
                  </a:lnTo>
                  <a:lnTo>
                    <a:pt x="254" y="25"/>
                  </a:lnTo>
                  <a:lnTo>
                    <a:pt x="219" y="25"/>
                  </a:lnTo>
                  <a:lnTo>
                    <a:pt x="167" y="20"/>
                  </a:lnTo>
                  <a:lnTo>
                    <a:pt x="138" y="10"/>
                  </a:lnTo>
                  <a:lnTo>
                    <a:pt x="124" y="5"/>
                  </a:lnTo>
                  <a:lnTo>
                    <a:pt x="65" y="0"/>
                  </a:lnTo>
                  <a:lnTo>
                    <a:pt x="0" y="97"/>
                  </a:lnTo>
                  <a:lnTo>
                    <a:pt x="94" y="183"/>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18" name="Freeform 42"/>
            <p:cNvSpPr>
              <a:spLocks/>
            </p:cNvSpPr>
            <p:nvPr/>
          </p:nvSpPr>
          <p:spPr bwMode="auto">
            <a:xfrm>
              <a:off x="4066" y="3297"/>
              <a:ext cx="142" cy="111"/>
            </a:xfrm>
            <a:custGeom>
              <a:avLst/>
              <a:gdLst>
                <a:gd name="T0" fmla="*/ 0 w 142"/>
                <a:gd name="T1" fmla="*/ 9 h 111"/>
                <a:gd name="T2" fmla="*/ 21 w 142"/>
                <a:gd name="T3" fmla="*/ 20 h 111"/>
                <a:gd name="T4" fmla="*/ 49 w 142"/>
                <a:gd name="T5" fmla="*/ 34 h 111"/>
                <a:gd name="T6" fmla="*/ 57 w 142"/>
                <a:gd name="T7" fmla="*/ 55 h 111"/>
                <a:gd name="T8" fmla="*/ 78 w 142"/>
                <a:gd name="T9" fmla="*/ 80 h 111"/>
                <a:gd name="T10" fmla="*/ 99 w 142"/>
                <a:gd name="T11" fmla="*/ 100 h 111"/>
                <a:gd name="T12" fmla="*/ 119 w 142"/>
                <a:gd name="T13" fmla="*/ 110 h 111"/>
                <a:gd name="T14" fmla="*/ 141 w 142"/>
                <a:gd name="T15" fmla="*/ 95 h 111"/>
                <a:gd name="T16" fmla="*/ 133 w 142"/>
                <a:gd name="T17" fmla="*/ 80 h 111"/>
                <a:gd name="T18" fmla="*/ 112 w 142"/>
                <a:gd name="T19" fmla="*/ 64 h 111"/>
                <a:gd name="T20" fmla="*/ 99 w 142"/>
                <a:gd name="T21" fmla="*/ 45 h 111"/>
                <a:gd name="T22" fmla="*/ 78 w 142"/>
                <a:gd name="T23" fmla="*/ 34 h 111"/>
                <a:gd name="T24" fmla="*/ 49 w 142"/>
                <a:gd name="T25" fmla="*/ 25 h 111"/>
                <a:gd name="T26" fmla="*/ 35 w 142"/>
                <a:gd name="T27" fmla="*/ 14 h 111"/>
                <a:gd name="T28" fmla="*/ 21 w 142"/>
                <a:gd name="T29" fmla="*/ 5 h 111"/>
                <a:gd name="T30" fmla="*/ 0 w 142"/>
                <a:gd name="T31" fmla="*/ 0 h 111"/>
                <a:gd name="T32" fmla="*/ 0 w 142"/>
                <a:gd name="T33" fmla="*/ 9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11"/>
                <a:gd name="T53" fmla="*/ 142 w 142"/>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11">
                  <a:moveTo>
                    <a:pt x="0" y="9"/>
                  </a:moveTo>
                  <a:lnTo>
                    <a:pt x="21" y="20"/>
                  </a:lnTo>
                  <a:lnTo>
                    <a:pt x="49" y="34"/>
                  </a:lnTo>
                  <a:lnTo>
                    <a:pt x="57" y="55"/>
                  </a:lnTo>
                  <a:lnTo>
                    <a:pt x="78" y="80"/>
                  </a:lnTo>
                  <a:lnTo>
                    <a:pt x="99" y="100"/>
                  </a:lnTo>
                  <a:lnTo>
                    <a:pt x="119" y="110"/>
                  </a:lnTo>
                  <a:lnTo>
                    <a:pt x="141" y="95"/>
                  </a:lnTo>
                  <a:lnTo>
                    <a:pt x="133" y="80"/>
                  </a:lnTo>
                  <a:lnTo>
                    <a:pt x="112" y="64"/>
                  </a:lnTo>
                  <a:lnTo>
                    <a:pt x="99" y="45"/>
                  </a:lnTo>
                  <a:lnTo>
                    <a:pt x="78" y="34"/>
                  </a:lnTo>
                  <a:lnTo>
                    <a:pt x="49" y="25"/>
                  </a:lnTo>
                  <a:lnTo>
                    <a:pt x="35" y="14"/>
                  </a:lnTo>
                  <a:lnTo>
                    <a:pt x="21" y="5"/>
                  </a:lnTo>
                  <a:lnTo>
                    <a:pt x="0" y="0"/>
                  </a:lnTo>
                  <a:lnTo>
                    <a:pt x="0" y="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19" name="Freeform 43"/>
            <p:cNvSpPr>
              <a:spLocks/>
            </p:cNvSpPr>
            <p:nvPr/>
          </p:nvSpPr>
          <p:spPr bwMode="auto">
            <a:xfrm>
              <a:off x="4197" y="3406"/>
              <a:ext cx="180" cy="44"/>
            </a:xfrm>
            <a:custGeom>
              <a:avLst/>
              <a:gdLst>
                <a:gd name="T0" fmla="*/ 0 w 180"/>
                <a:gd name="T1" fmla="*/ 18 h 44"/>
                <a:gd name="T2" fmla="*/ 28 w 180"/>
                <a:gd name="T3" fmla="*/ 28 h 44"/>
                <a:gd name="T4" fmla="*/ 57 w 180"/>
                <a:gd name="T5" fmla="*/ 33 h 44"/>
                <a:gd name="T6" fmla="*/ 107 w 180"/>
                <a:gd name="T7" fmla="*/ 38 h 44"/>
                <a:gd name="T8" fmla="*/ 143 w 180"/>
                <a:gd name="T9" fmla="*/ 43 h 44"/>
                <a:gd name="T10" fmla="*/ 179 w 180"/>
                <a:gd name="T11" fmla="*/ 38 h 44"/>
                <a:gd name="T12" fmla="*/ 164 w 180"/>
                <a:gd name="T13" fmla="*/ 33 h 44"/>
                <a:gd name="T14" fmla="*/ 135 w 180"/>
                <a:gd name="T15" fmla="*/ 28 h 44"/>
                <a:gd name="T16" fmla="*/ 100 w 180"/>
                <a:gd name="T17" fmla="*/ 24 h 44"/>
                <a:gd name="T18" fmla="*/ 85 w 180"/>
                <a:gd name="T19" fmla="*/ 4 h 44"/>
                <a:gd name="T20" fmla="*/ 57 w 180"/>
                <a:gd name="T21" fmla="*/ 4 h 44"/>
                <a:gd name="T22" fmla="*/ 28 w 180"/>
                <a:gd name="T23" fmla="*/ 0 h 44"/>
                <a:gd name="T24" fmla="*/ 7 w 180"/>
                <a:gd name="T25" fmla="*/ 0 h 44"/>
                <a:gd name="T26" fmla="*/ 0 w 180"/>
                <a:gd name="T27" fmla="*/ 4 h 44"/>
                <a:gd name="T28" fmla="*/ 0 w 180"/>
                <a:gd name="T29" fmla="*/ 18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44"/>
                <a:gd name="T47" fmla="*/ 180 w 180"/>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44">
                  <a:moveTo>
                    <a:pt x="0" y="18"/>
                  </a:moveTo>
                  <a:lnTo>
                    <a:pt x="28" y="28"/>
                  </a:lnTo>
                  <a:lnTo>
                    <a:pt x="57" y="33"/>
                  </a:lnTo>
                  <a:lnTo>
                    <a:pt x="107" y="38"/>
                  </a:lnTo>
                  <a:lnTo>
                    <a:pt x="143" y="43"/>
                  </a:lnTo>
                  <a:lnTo>
                    <a:pt x="179" y="38"/>
                  </a:lnTo>
                  <a:lnTo>
                    <a:pt x="164" y="33"/>
                  </a:lnTo>
                  <a:lnTo>
                    <a:pt x="135" y="28"/>
                  </a:lnTo>
                  <a:lnTo>
                    <a:pt x="100" y="24"/>
                  </a:lnTo>
                  <a:lnTo>
                    <a:pt x="85" y="4"/>
                  </a:lnTo>
                  <a:lnTo>
                    <a:pt x="57" y="4"/>
                  </a:lnTo>
                  <a:lnTo>
                    <a:pt x="28" y="0"/>
                  </a:lnTo>
                  <a:lnTo>
                    <a:pt x="7" y="0"/>
                  </a:lnTo>
                  <a:lnTo>
                    <a:pt x="0" y="4"/>
                  </a:lnTo>
                  <a:lnTo>
                    <a:pt x="0" y="1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20" name="Freeform 44"/>
            <p:cNvSpPr>
              <a:spLocks/>
            </p:cNvSpPr>
            <p:nvPr/>
          </p:nvSpPr>
          <p:spPr bwMode="auto">
            <a:xfrm>
              <a:off x="4242" y="3313"/>
              <a:ext cx="120" cy="74"/>
            </a:xfrm>
            <a:custGeom>
              <a:avLst/>
              <a:gdLst>
                <a:gd name="T0" fmla="*/ 105 w 120"/>
                <a:gd name="T1" fmla="*/ 63 h 74"/>
                <a:gd name="T2" fmla="*/ 111 w 120"/>
                <a:gd name="T3" fmla="*/ 48 h 74"/>
                <a:gd name="T4" fmla="*/ 119 w 120"/>
                <a:gd name="T5" fmla="*/ 39 h 74"/>
                <a:gd name="T6" fmla="*/ 119 w 120"/>
                <a:gd name="T7" fmla="*/ 9 h 74"/>
                <a:gd name="T8" fmla="*/ 111 w 120"/>
                <a:gd name="T9" fmla="*/ 0 h 74"/>
                <a:gd name="T10" fmla="*/ 90 w 120"/>
                <a:gd name="T11" fmla="*/ 5 h 74"/>
                <a:gd name="T12" fmla="*/ 84 w 120"/>
                <a:gd name="T13" fmla="*/ 14 h 74"/>
                <a:gd name="T14" fmla="*/ 63 w 120"/>
                <a:gd name="T15" fmla="*/ 19 h 74"/>
                <a:gd name="T16" fmla="*/ 49 w 120"/>
                <a:gd name="T17" fmla="*/ 19 h 74"/>
                <a:gd name="T18" fmla="*/ 34 w 120"/>
                <a:gd name="T19" fmla="*/ 24 h 74"/>
                <a:gd name="T20" fmla="*/ 21 w 120"/>
                <a:gd name="T21" fmla="*/ 24 h 74"/>
                <a:gd name="T22" fmla="*/ 0 w 120"/>
                <a:gd name="T23" fmla="*/ 19 h 74"/>
                <a:gd name="T24" fmla="*/ 0 w 120"/>
                <a:gd name="T25" fmla="*/ 39 h 74"/>
                <a:gd name="T26" fmla="*/ 13 w 120"/>
                <a:gd name="T27" fmla="*/ 48 h 74"/>
                <a:gd name="T28" fmla="*/ 13 w 120"/>
                <a:gd name="T29" fmla="*/ 63 h 74"/>
                <a:gd name="T30" fmla="*/ 34 w 120"/>
                <a:gd name="T31" fmla="*/ 67 h 74"/>
                <a:gd name="T32" fmla="*/ 55 w 120"/>
                <a:gd name="T33" fmla="*/ 73 h 74"/>
                <a:gd name="T34" fmla="*/ 76 w 120"/>
                <a:gd name="T35" fmla="*/ 73 h 74"/>
                <a:gd name="T36" fmla="*/ 90 w 120"/>
                <a:gd name="T37" fmla="*/ 73 h 74"/>
                <a:gd name="T38" fmla="*/ 105 w 120"/>
                <a:gd name="T39" fmla="*/ 63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74"/>
                <a:gd name="T62" fmla="*/ 120 w 120"/>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74">
                  <a:moveTo>
                    <a:pt x="105" y="63"/>
                  </a:moveTo>
                  <a:lnTo>
                    <a:pt x="111" y="48"/>
                  </a:lnTo>
                  <a:lnTo>
                    <a:pt x="119" y="39"/>
                  </a:lnTo>
                  <a:lnTo>
                    <a:pt x="119" y="9"/>
                  </a:lnTo>
                  <a:lnTo>
                    <a:pt x="111" y="0"/>
                  </a:lnTo>
                  <a:lnTo>
                    <a:pt x="90" y="5"/>
                  </a:lnTo>
                  <a:lnTo>
                    <a:pt x="84" y="14"/>
                  </a:lnTo>
                  <a:lnTo>
                    <a:pt x="63" y="19"/>
                  </a:lnTo>
                  <a:lnTo>
                    <a:pt x="49" y="19"/>
                  </a:lnTo>
                  <a:lnTo>
                    <a:pt x="34" y="24"/>
                  </a:lnTo>
                  <a:lnTo>
                    <a:pt x="21" y="24"/>
                  </a:lnTo>
                  <a:lnTo>
                    <a:pt x="0" y="19"/>
                  </a:lnTo>
                  <a:lnTo>
                    <a:pt x="0" y="39"/>
                  </a:lnTo>
                  <a:lnTo>
                    <a:pt x="13" y="48"/>
                  </a:lnTo>
                  <a:lnTo>
                    <a:pt x="13" y="63"/>
                  </a:lnTo>
                  <a:lnTo>
                    <a:pt x="34" y="67"/>
                  </a:lnTo>
                  <a:lnTo>
                    <a:pt x="55" y="73"/>
                  </a:lnTo>
                  <a:lnTo>
                    <a:pt x="76" y="73"/>
                  </a:lnTo>
                  <a:lnTo>
                    <a:pt x="90" y="73"/>
                  </a:lnTo>
                  <a:lnTo>
                    <a:pt x="105" y="63"/>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21" name="Freeform 45"/>
            <p:cNvSpPr>
              <a:spLocks/>
            </p:cNvSpPr>
            <p:nvPr/>
          </p:nvSpPr>
          <p:spPr bwMode="auto">
            <a:xfrm>
              <a:off x="4374" y="3334"/>
              <a:ext cx="84" cy="80"/>
            </a:xfrm>
            <a:custGeom>
              <a:avLst/>
              <a:gdLst>
                <a:gd name="T0" fmla="*/ 83 w 84"/>
                <a:gd name="T1" fmla="*/ 0 h 80"/>
                <a:gd name="T2" fmla="*/ 55 w 84"/>
                <a:gd name="T3" fmla="*/ 5 h 80"/>
                <a:gd name="T4" fmla="*/ 35 w 84"/>
                <a:gd name="T5" fmla="*/ 5 h 80"/>
                <a:gd name="T6" fmla="*/ 13 w 84"/>
                <a:gd name="T7" fmla="*/ 5 h 80"/>
                <a:gd name="T8" fmla="*/ 7 w 84"/>
                <a:gd name="T9" fmla="*/ 9 h 80"/>
                <a:gd name="T10" fmla="*/ 0 w 84"/>
                <a:gd name="T11" fmla="*/ 34 h 80"/>
                <a:gd name="T12" fmla="*/ 0 w 84"/>
                <a:gd name="T13" fmla="*/ 49 h 80"/>
                <a:gd name="T14" fmla="*/ 0 w 84"/>
                <a:gd name="T15" fmla="*/ 69 h 80"/>
                <a:gd name="T16" fmla="*/ 7 w 84"/>
                <a:gd name="T17" fmla="*/ 79 h 80"/>
                <a:gd name="T18" fmla="*/ 13 w 84"/>
                <a:gd name="T19" fmla="*/ 64 h 80"/>
                <a:gd name="T20" fmla="*/ 21 w 84"/>
                <a:gd name="T21" fmla="*/ 49 h 80"/>
                <a:gd name="T22" fmla="*/ 35 w 84"/>
                <a:gd name="T23" fmla="*/ 69 h 80"/>
                <a:gd name="T24" fmla="*/ 48 w 84"/>
                <a:gd name="T25" fmla="*/ 59 h 80"/>
                <a:gd name="T26" fmla="*/ 35 w 84"/>
                <a:gd name="T27" fmla="*/ 49 h 80"/>
                <a:gd name="T28" fmla="*/ 35 w 84"/>
                <a:gd name="T29" fmla="*/ 34 h 80"/>
                <a:gd name="T30" fmla="*/ 48 w 84"/>
                <a:gd name="T31" fmla="*/ 29 h 80"/>
                <a:gd name="T32" fmla="*/ 35 w 84"/>
                <a:gd name="T33" fmla="*/ 29 h 80"/>
                <a:gd name="T34" fmla="*/ 21 w 84"/>
                <a:gd name="T35" fmla="*/ 29 h 80"/>
                <a:gd name="T36" fmla="*/ 35 w 84"/>
                <a:gd name="T37" fmla="*/ 24 h 80"/>
                <a:gd name="T38" fmla="*/ 48 w 84"/>
                <a:gd name="T39" fmla="*/ 20 h 80"/>
                <a:gd name="T40" fmla="*/ 69 w 84"/>
                <a:gd name="T41" fmla="*/ 9 h 80"/>
                <a:gd name="T42" fmla="*/ 83 w 84"/>
                <a:gd name="T43" fmla="*/ 0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80"/>
                <a:gd name="T68" fmla="*/ 84 w 84"/>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80">
                  <a:moveTo>
                    <a:pt x="83" y="0"/>
                  </a:moveTo>
                  <a:lnTo>
                    <a:pt x="55" y="5"/>
                  </a:lnTo>
                  <a:lnTo>
                    <a:pt x="35" y="5"/>
                  </a:lnTo>
                  <a:lnTo>
                    <a:pt x="13" y="5"/>
                  </a:lnTo>
                  <a:lnTo>
                    <a:pt x="7" y="9"/>
                  </a:lnTo>
                  <a:lnTo>
                    <a:pt x="0" y="34"/>
                  </a:lnTo>
                  <a:lnTo>
                    <a:pt x="0" y="49"/>
                  </a:lnTo>
                  <a:lnTo>
                    <a:pt x="0" y="69"/>
                  </a:lnTo>
                  <a:lnTo>
                    <a:pt x="7" y="79"/>
                  </a:lnTo>
                  <a:lnTo>
                    <a:pt x="13" y="64"/>
                  </a:lnTo>
                  <a:lnTo>
                    <a:pt x="21" y="49"/>
                  </a:lnTo>
                  <a:lnTo>
                    <a:pt x="35" y="69"/>
                  </a:lnTo>
                  <a:lnTo>
                    <a:pt x="48" y="59"/>
                  </a:lnTo>
                  <a:lnTo>
                    <a:pt x="35" y="49"/>
                  </a:lnTo>
                  <a:lnTo>
                    <a:pt x="35" y="34"/>
                  </a:lnTo>
                  <a:lnTo>
                    <a:pt x="48" y="29"/>
                  </a:lnTo>
                  <a:lnTo>
                    <a:pt x="35" y="29"/>
                  </a:lnTo>
                  <a:lnTo>
                    <a:pt x="21" y="29"/>
                  </a:lnTo>
                  <a:lnTo>
                    <a:pt x="35" y="24"/>
                  </a:lnTo>
                  <a:lnTo>
                    <a:pt x="48" y="20"/>
                  </a:lnTo>
                  <a:lnTo>
                    <a:pt x="69" y="9"/>
                  </a:lnTo>
                  <a:lnTo>
                    <a:pt x="83"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22" name="Freeform 46"/>
            <p:cNvSpPr>
              <a:spLocks/>
            </p:cNvSpPr>
            <p:nvPr/>
          </p:nvSpPr>
          <p:spPr bwMode="auto">
            <a:xfrm>
              <a:off x="4536" y="3359"/>
              <a:ext cx="128" cy="80"/>
            </a:xfrm>
            <a:custGeom>
              <a:avLst/>
              <a:gdLst>
                <a:gd name="T0" fmla="*/ 127 w 128"/>
                <a:gd name="T1" fmla="*/ 20 h 80"/>
                <a:gd name="T2" fmla="*/ 84 w 128"/>
                <a:gd name="T3" fmla="*/ 9 h 80"/>
                <a:gd name="T4" fmla="*/ 70 w 128"/>
                <a:gd name="T5" fmla="*/ 20 h 80"/>
                <a:gd name="T6" fmla="*/ 49 w 128"/>
                <a:gd name="T7" fmla="*/ 20 h 80"/>
                <a:gd name="T8" fmla="*/ 42 w 128"/>
                <a:gd name="T9" fmla="*/ 14 h 80"/>
                <a:gd name="T10" fmla="*/ 28 w 128"/>
                <a:gd name="T11" fmla="*/ 0 h 80"/>
                <a:gd name="T12" fmla="*/ 0 w 128"/>
                <a:gd name="T13" fmla="*/ 0 h 80"/>
                <a:gd name="T14" fmla="*/ 13 w 128"/>
                <a:gd name="T15" fmla="*/ 9 h 80"/>
                <a:gd name="T16" fmla="*/ 21 w 128"/>
                <a:gd name="T17" fmla="*/ 14 h 80"/>
                <a:gd name="T18" fmla="*/ 21 w 128"/>
                <a:gd name="T19" fmla="*/ 29 h 80"/>
                <a:gd name="T20" fmla="*/ 42 w 128"/>
                <a:gd name="T21" fmla="*/ 24 h 80"/>
                <a:gd name="T22" fmla="*/ 56 w 128"/>
                <a:gd name="T23" fmla="*/ 34 h 80"/>
                <a:gd name="T24" fmla="*/ 77 w 128"/>
                <a:gd name="T25" fmla="*/ 44 h 80"/>
                <a:gd name="T26" fmla="*/ 84 w 128"/>
                <a:gd name="T27" fmla="*/ 64 h 80"/>
                <a:gd name="T28" fmla="*/ 98 w 128"/>
                <a:gd name="T29" fmla="*/ 79 h 80"/>
                <a:gd name="T30" fmla="*/ 119 w 128"/>
                <a:gd name="T31" fmla="*/ 79 h 80"/>
                <a:gd name="T32" fmla="*/ 127 w 128"/>
                <a:gd name="T33" fmla="*/ 64 h 80"/>
                <a:gd name="T34" fmla="*/ 127 w 128"/>
                <a:gd name="T35" fmla="*/ 44 h 80"/>
                <a:gd name="T36" fmla="*/ 127 w 128"/>
                <a:gd name="T37" fmla="*/ 34 h 80"/>
                <a:gd name="T38" fmla="*/ 127 w 128"/>
                <a:gd name="T39" fmla="*/ 24 h 80"/>
                <a:gd name="T40" fmla="*/ 127 w 128"/>
                <a:gd name="T41" fmla="*/ 2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80"/>
                <a:gd name="T65" fmla="*/ 128 w 128"/>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80">
                  <a:moveTo>
                    <a:pt x="127" y="20"/>
                  </a:moveTo>
                  <a:lnTo>
                    <a:pt x="84" y="9"/>
                  </a:lnTo>
                  <a:lnTo>
                    <a:pt x="70" y="20"/>
                  </a:lnTo>
                  <a:lnTo>
                    <a:pt x="49" y="20"/>
                  </a:lnTo>
                  <a:lnTo>
                    <a:pt x="42" y="14"/>
                  </a:lnTo>
                  <a:lnTo>
                    <a:pt x="28" y="0"/>
                  </a:lnTo>
                  <a:lnTo>
                    <a:pt x="0" y="0"/>
                  </a:lnTo>
                  <a:lnTo>
                    <a:pt x="13" y="9"/>
                  </a:lnTo>
                  <a:lnTo>
                    <a:pt x="21" y="14"/>
                  </a:lnTo>
                  <a:lnTo>
                    <a:pt x="21" y="29"/>
                  </a:lnTo>
                  <a:lnTo>
                    <a:pt x="42" y="24"/>
                  </a:lnTo>
                  <a:lnTo>
                    <a:pt x="56" y="34"/>
                  </a:lnTo>
                  <a:lnTo>
                    <a:pt x="77" y="44"/>
                  </a:lnTo>
                  <a:lnTo>
                    <a:pt x="84" y="64"/>
                  </a:lnTo>
                  <a:lnTo>
                    <a:pt x="98" y="79"/>
                  </a:lnTo>
                  <a:lnTo>
                    <a:pt x="119" y="79"/>
                  </a:lnTo>
                  <a:lnTo>
                    <a:pt x="127" y="64"/>
                  </a:lnTo>
                  <a:lnTo>
                    <a:pt x="127" y="44"/>
                  </a:lnTo>
                  <a:lnTo>
                    <a:pt x="127" y="34"/>
                  </a:lnTo>
                  <a:lnTo>
                    <a:pt x="127" y="24"/>
                  </a:lnTo>
                  <a:lnTo>
                    <a:pt x="127" y="2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23" name="Freeform 47"/>
            <p:cNvSpPr>
              <a:spLocks/>
            </p:cNvSpPr>
            <p:nvPr/>
          </p:nvSpPr>
          <p:spPr bwMode="auto">
            <a:xfrm>
              <a:off x="3492" y="2364"/>
              <a:ext cx="231" cy="127"/>
            </a:xfrm>
            <a:custGeom>
              <a:avLst/>
              <a:gdLst>
                <a:gd name="T0" fmla="*/ 71 w 231"/>
                <a:gd name="T1" fmla="*/ 115 h 127"/>
                <a:gd name="T2" fmla="*/ 57 w 231"/>
                <a:gd name="T3" fmla="*/ 100 h 127"/>
                <a:gd name="T4" fmla="*/ 64 w 231"/>
                <a:gd name="T5" fmla="*/ 75 h 127"/>
                <a:gd name="T6" fmla="*/ 93 w 231"/>
                <a:gd name="T7" fmla="*/ 55 h 127"/>
                <a:gd name="T8" fmla="*/ 122 w 231"/>
                <a:gd name="T9" fmla="*/ 45 h 127"/>
                <a:gd name="T10" fmla="*/ 165 w 231"/>
                <a:gd name="T11" fmla="*/ 35 h 127"/>
                <a:gd name="T12" fmla="*/ 201 w 231"/>
                <a:gd name="T13" fmla="*/ 30 h 127"/>
                <a:gd name="T14" fmla="*/ 230 w 231"/>
                <a:gd name="T15" fmla="*/ 10 h 127"/>
                <a:gd name="T16" fmla="*/ 215 w 231"/>
                <a:gd name="T17" fmla="*/ 0 h 127"/>
                <a:gd name="T18" fmla="*/ 186 w 231"/>
                <a:gd name="T19" fmla="*/ 5 h 127"/>
                <a:gd name="T20" fmla="*/ 158 w 231"/>
                <a:gd name="T21" fmla="*/ 10 h 127"/>
                <a:gd name="T22" fmla="*/ 129 w 231"/>
                <a:gd name="T23" fmla="*/ 10 h 127"/>
                <a:gd name="T24" fmla="*/ 115 w 231"/>
                <a:gd name="T25" fmla="*/ 14 h 127"/>
                <a:gd name="T26" fmla="*/ 93 w 231"/>
                <a:gd name="T27" fmla="*/ 25 h 127"/>
                <a:gd name="T28" fmla="*/ 71 w 231"/>
                <a:gd name="T29" fmla="*/ 35 h 127"/>
                <a:gd name="T30" fmla="*/ 57 w 231"/>
                <a:gd name="T31" fmla="*/ 40 h 127"/>
                <a:gd name="T32" fmla="*/ 50 w 231"/>
                <a:gd name="T33" fmla="*/ 55 h 127"/>
                <a:gd name="T34" fmla="*/ 35 w 231"/>
                <a:gd name="T35" fmla="*/ 65 h 127"/>
                <a:gd name="T36" fmla="*/ 21 w 231"/>
                <a:gd name="T37" fmla="*/ 75 h 127"/>
                <a:gd name="T38" fmla="*/ 7 w 231"/>
                <a:gd name="T39" fmla="*/ 95 h 127"/>
                <a:gd name="T40" fmla="*/ 0 w 231"/>
                <a:gd name="T41" fmla="*/ 111 h 127"/>
                <a:gd name="T42" fmla="*/ 28 w 231"/>
                <a:gd name="T43" fmla="*/ 120 h 127"/>
                <a:gd name="T44" fmla="*/ 50 w 231"/>
                <a:gd name="T45" fmla="*/ 126 h 127"/>
                <a:gd name="T46" fmla="*/ 71 w 231"/>
                <a:gd name="T47" fmla="*/ 126 h 127"/>
                <a:gd name="T48" fmla="*/ 71 w 231"/>
                <a:gd name="T49" fmla="*/ 115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1"/>
                <a:gd name="T76" fmla="*/ 0 h 127"/>
                <a:gd name="T77" fmla="*/ 231 w 231"/>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1" h="127">
                  <a:moveTo>
                    <a:pt x="71" y="115"/>
                  </a:moveTo>
                  <a:lnTo>
                    <a:pt x="57" y="100"/>
                  </a:lnTo>
                  <a:lnTo>
                    <a:pt x="64" y="75"/>
                  </a:lnTo>
                  <a:lnTo>
                    <a:pt x="93" y="55"/>
                  </a:lnTo>
                  <a:lnTo>
                    <a:pt x="122" y="45"/>
                  </a:lnTo>
                  <a:lnTo>
                    <a:pt x="165" y="35"/>
                  </a:lnTo>
                  <a:lnTo>
                    <a:pt x="201" y="30"/>
                  </a:lnTo>
                  <a:lnTo>
                    <a:pt x="230" y="10"/>
                  </a:lnTo>
                  <a:lnTo>
                    <a:pt x="215" y="0"/>
                  </a:lnTo>
                  <a:lnTo>
                    <a:pt x="186" y="5"/>
                  </a:lnTo>
                  <a:lnTo>
                    <a:pt x="158" y="10"/>
                  </a:lnTo>
                  <a:lnTo>
                    <a:pt x="129" y="10"/>
                  </a:lnTo>
                  <a:lnTo>
                    <a:pt x="115" y="14"/>
                  </a:lnTo>
                  <a:lnTo>
                    <a:pt x="93" y="25"/>
                  </a:lnTo>
                  <a:lnTo>
                    <a:pt x="71" y="35"/>
                  </a:lnTo>
                  <a:lnTo>
                    <a:pt x="57" y="40"/>
                  </a:lnTo>
                  <a:lnTo>
                    <a:pt x="50" y="55"/>
                  </a:lnTo>
                  <a:lnTo>
                    <a:pt x="35" y="65"/>
                  </a:lnTo>
                  <a:lnTo>
                    <a:pt x="21" y="75"/>
                  </a:lnTo>
                  <a:lnTo>
                    <a:pt x="7" y="95"/>
                  </a:lnTo>
                  <a:lnTo>
                    <a:pt x="0" y="111"/>
                  </a:lnTo>
                  <a:lnTo>
                    <a:pt x="28" y="120"/>
                  </a:lnTo>
                  <a:lnTo>
                    <a:pt x="50" y="126"/>
                  </a:lnTo>
                  <a:lnTo>
                    <a:pt x="71" y="126"/>
                  </a:lnTo>
                  <a:lnTo>
                    <a:pt x="71" y="11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24" name="Freeform 48"/>
            <p:cNvSpPr>
              <a:spLocks/>
            </p:cNvSpPr>
            <p:nvPr/>
          </p:nvSpPr>
          <p:spPr bwMode="auto">
            <a:xfrm>
              <a:off x="4125" y="2306"/>
              <a:ext cx="68" cy="39"/>
            </a:xfrm>
            <a:custGeom>
              <a:avLst/>
              <a:gdLst>
                <a:gd name="T0" fmla="*/ 6 w 68"/>
                <a:gd name="T1" fmla="*/ 38 h 39"/>
                <a:gd name="T2" fmla="*/ 20 w 68"/>
                <a:gd name="T3" fmla="*/ 28 h 39"/>
                <a:gd name="T4" fmla="*/ 47 w 68"/>
                <a:gd name="T5" fmla="*/ 33 h 39"/>
                <a:gd name="T6" fmla="*/ 67 w 68"/>
                <a:gd name="T7" fmla="*/ 28 h 39"/>
                <a:gd name="T8" fmla="*/ 53 w 68"/>
                <a:gd name="T9" fmla="*/ 14 h 39"/>
                <a:gd name="T10" fmla="*/ 33 w 68"/>
                <a:gd name="T11" fmla="*/ 0 h 39"/>
                <a:gd name="T12" fmla="*/ 20 w 68"/>
                <a:gd name="T13" fmla="*/ 14 h 39"/>
                <a:gd name="T14" fmla="*/ 6 w 68"/>
                <a:gd name="T15" fmla="*/ 28 h 39"/>
                <a:gd name="T16" fmla="*/ 0 w 68"/>
                <a:gd name="T17" fmla="*/ 38 h 39"/>
                <a:gd name="T18" fmla="*/ 6 w 68"/>
                <a:gd name="T19" fmla="*/ 38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39"/>
                <a:gd name="T32" fmla="*/ 68 w 68"/>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39">
                  <a:moveTo>
                    <a:pt x="6" y="38"/>
                  </a:moveTo>
                  <a:lnTo>
                    <a:pt x="20" y="28"/>
                  </a:lnTo>
                  <a:lnTo>
                    <a:pt x="47" y="33"/>
                  </a:lnTo>
                  <a:lnTo>
                    <a:pt x="67" y="28"/>
                  </a:lnTo>
                  <a:lnTo>
                    <a:pt x="53" y="14"/>
                  </a:lnTo>
                  <a:lnTo>
                    <a:pt x="33" y="0"/>
                  </a:lnTo>
                  <a:lnTo>
                    <a:pt x="20" y="14"/>
                  </a:lnTo>
                  <a:lnTo>
                    <a:pt x="6" y="28"/>
                  </a:lnTo>
                  <a:lnTo>
                    <a:pt x="0" y="38"/>
                  </a:lnTo>
                  <a:lnTo>
                    <a:pt x="6" y="3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25" name="Freeform 49"/>
            <p:cNvSpPr>
              <a:spLocks/>
            </p:cNvSpPr>
            <p:nvPr/>
          </p:nvSpPr>
          <p:spPr bwMode="auto">
            <a:xfrm>
              <a:off x="4044" y="2275"/>
              <a:ext cx="91" cy="54"/>
            </a:xfrm>
            <a:custGeom>
              <a:avLst/>
              <a:gdLst>
                <a:gd name="T0" fmla="*/ 90 w 91"/>
                <a:gd name="T1" fmla="*/ 43 h 54"/>
                <a:gd name="T2" fmla="*/ 82 w 91"/>
                <a:gd name="T3" fmla="*/ 29 h 54"/>
                <a:gd name="T4" fmla="*/ 68 w 91"/>
                <a:gd name="T5" fmla="*/ 29 h 54"/>
                <a:gd name="T6" fmla="*/ 62 w 91"/>
                <a:gd name="T7" fmla="*/ 19 h 54"/>
                <a:gd name="T8" fmla="*/ 62 w 91"/>
                <a:gd name="T9" fmla="*/ 14 h 54"/>
                <a:gd name="T10" fmla="*/ 41 w 91"/>
                <a:gd name="T11" fmla="*/ 0 h 54"/>
                <a:gd name="T12" fmla="*/ 7 w 91"/>
                <a:gd name="T13" fmla="*/ 0 h 54"/>
                <a:gd name="T14" fmla="*/ 0 w 91"/>
                <a:gd name="T15" fmla="*/ 14 h 54"/>
                <a:gd name="T16" fmla="*/ 13 w 91"/>
                <a:gd name="T17" fmla="*/ 19 h 54"/>
                <a:gd name="T18" fmla="*/ 13 w 91"/>
                <a:gd name="T19" fmla="*/ 33 h 54"/>
                <a:gd name="T20" fmla="*/ 27 w 91"/>
                <a:gd name="T21" fmla="*/ 48 h 54"/>
                <a:gd name="T22" fmla="*/ 55 w 91"/>
                <a:gd name="T23" fmla="*/ 48 h 54"/>
                <a:gd name="T24" fmla="*/ 76 w 91"/>
                <a:gd name="T25" fmla="*/ 53 h 54"/>
                <a:gd name="T26" fmla="*/ 90 w 91"/>
                <a:gd name="T27" fmla="*/ 48 h 54"/>
                <a:gd name="T28" fmla="*/ 90 w 91"/>
                <a:gd name="T29" fmla="*/ 33 h 54"/>
                <a:gd name="T30" fmla="*/ 90 w 91"/>
                <a:gd name="T31" fmla="*/ 43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54"/>
                <a:gd name="T50" fmla="*/ 91 w 91"/>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54">
                  <a:moveTo>
                    <a:pt x="90" y="43"/>
                  </a:moveTo>
                  <a:lnTo>
                    <a:pt x="82" y="29"/>
                  </a:lnTo>
                  <a:lnTo>
                    <a:pt x="68" y="29"/>
                  </a:lnTo>
                  <a:lnTo>
                    <a:pt x="62" y="19"/>
                  </a:lnTo>
                  <a:lnTo>
                    <a:pt x="62" y="14"/>
                  </a:lnTo>
                  <a:lnTo>
                    <a:pt x="41" y="0"/>
                  </a:lnTo>
                  <a:lnTo>
                    <a:pt x="7" y="0"/>
                  </a:lnTo>
                  <a:lnTo>
                    <a:pt x="0" y="14"/>
                  </a:lnTo>
                  <a:lnTo>
                    <a:pt x="13" y="19"/>
                  </a:lnTo>
                  <a:lnTo>
                    <a:pt x="13" y="33"/>
                  </a:lnTo>
                  <a:lnTo>
                    <a:pt x="27" y="48"/>
                  </a:lnTo>
                  <a:lnTo>
                    <a:pt x="55" y="48"/>
                  </a:lnTo>
                  <a:lnTo>
                    <a:pt x="76" y="53"/>
                  </a:lnTo>
                  <a:lnTo>
                    <a:pt x="90" y="48"/>
                  </a:lnTo>
                  <a:lnTo>
                    <a:pt x="90" y="33"/>
                  </a:lnTo>
                  <a:lnTo>
                    <a:pt x="90" y="43"/>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26" name="Freeform 50"/>
            <p:cNvSpPr>
              <a:spLocks/>
            </p:cNvSpPr>
            <p:nvPr/>
          </p:nvSpPr>
          <p:spPr bwMode="auto">
            <a:xfrm>
              <a:off x="4617" y="2379"/>
              <a:ext cx="39" cy="29"/>
            </a:xfrm>
            <a:custGeom>
              <a:avLst/>
              <a:gdLst>
                <a:gd name="T0" fmla="*/ 38 w 39"/>
                <a:gd name="T1" fmla="*/ 18 h 29"/>
                <a:gd name="T2" fmla="*/ 19 w 39"/>
                <a:gd name="T3" fmla="*/ 0 h 29"/>
                <a:gd name="T4" fmla="*/ 0 w 39"/>
                <a:gd name="T5" fmla="*/ 9 h 29"/>
                <a:gd name="T6" fmla="*/ 12 w 39"/>
                <a:gd name="T7" fmla="*/ 28 h 29"/>
                <a:gd name="T8" fmla="*/ 31 w 39"/>
                <a:gd name="T9" fmla="*/ 28 h 29"/>
                <a:gd name="T10" fmla="*/ 38 w 39"/>
                <a:gd name="T11" fmla="*/ 23 h 29"/>
                <a:gd name="T12" fmla="*/ 38 w 39"/>
                <a:gd name="T13" fmla="*/ 18 h 29"/>
                <a:gd name="T14" fmla="*/ 0 60000 65536"/>
                <a:gd name="T15" fmla="*/ 0 60000 65536"/>
                <a:gd name="T16" fmla="*/ 0 60000 65536"/>
                <a:gd name="T17" fmla="*/ 0 60000 65536"/>
                <a:gd name="T18" fmla="*/ 0 60000 65536"/>
                <a:gd name="T19" fmla="*/ 0 60000 65536"/>
                <a:gd name="T20" fmla="*/ 0 60000 65536"/>
                <a:gd name="T21" fmla="*/ 0 w 39"/>
                <a:gd name="T22" fmla="*/ 0 h 29"/>
                <a:gd name="T23" fmla="*/ 39 w 3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9">
                  <a:moveTo>
                    <a:pt x="38" y="18"/>
                  </a:moveTo>
                  <a:lnTo>
                    <a:pt x="19" y="0"/>
                  </a:lnTo>
                  <a:lnTo>
                    <a:pt x="0" y="9"/>
                  </a:lnTo>
                  <a:lnTo>
                    <a:pt x="12" y="28"/>
                  </a:lnTo>
                  <a:lnTo>
                    <a:pt x="31" y="28"/>
                  </a:lnTo>
                  <a:lnTo>
                    <a:pt x="38" y="23"/>
                  </a:lnTo>
                  <a:lnTo>
                    <a:pt x="38" y="1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27" name="Freeform 51"/>
            <p:cNvSpPr>
              <a:spLocks/>
            </p:cNvSpPr>
            <p:nvPr/>
          </p:nvSpPr>
          <p:spPr bwMode="auto">
            <a:xfrm>
              <a:off x="3065" y="2281"/>
              <a:ext cx="121" cy="28"/>
            </a:xfrm>
            <a:custGeom>
              <a:avLst/>
              <a:gdLst>
                <a:gd name="T0" fmla="*/ 112 w 121"/>
                <a:gd name="T1" fmla="*/ 18 h 28"/>
                <a:gd name="T2" fmla="*/ 84 w 121"/>
                <a:gd name="T3" fmla="*/ 9 h 28"/>
                <a:gd name="T4" fmla="*/ 49 w 121"/>
                <a:gd name="T5" fmla="*/ 13 h 28"/>
                <a:gd name="T6" fmla="*/ 0 w 121"/>
                <a:gd name="T7" fmla="*/ 0 h 28"/>
                <a:gd name="T8" fmla="*/ 0 w 121"/>
                <a:gd name="T9" fmla="*/ 18 h 28"/>
                <a:gd name="T10" fmla="*/ 21 w 121"/>
                <a:gd name="T11" fmla="*/ 22 h 28"/>
                <a:gd name="T12" fmla="*/ 63 w 121"/>
                <a:gd name="T13" fmla="*/ 27 h 28"/>
                <a:gd name="T14" fmla="*/ 106 w 121"/>
                <a:gd name="T15" fmla="*/ 22 h 28"/>
                <a:gd name="T16" fmla="*/ 120 w 121"/>
                <a:gd name="T17" fmla="*/ 18 h 28"/>
                <a:gd name="T18" fmla="*/ 112 w 121"/>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28"/>
                <a:gd name="T32" fmla="*/ 121 w 121"/>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28">
                  <a:moveTo>
                    <a:pt x="112" y="18"/>
                  </a:moveTo>
                  <a:lnTo>
                    <a:pt x="84" y="9"/>
                  </a:lnTo>
                  <a:lnTo>
                    <a:pt x="49" y="13"/>
                  </a:lnTo>
                  <a:lnTo>
                    <a:pt x="0" y="0"/>
                  </a:lnTo>
                  <a:lnTo>
                    <a:pt x="0" y="18"/>
                  </a:lnTo>
                  <a:lnTo>
                    <a:pt x="21" y="22"/>
                  </a:lnTo>
                  <a:lnTo>
                    <a:pt x="63" y="27"/>
                  </a:lnTo>
                  <a:lnTo>
                    <a:pt x="106" y="22"/>
                  </a:lnTo>
                  <a:lnTo>
                    <a:pt x="120" y="18"/>
                  </a:lnTo>
                  <a:lnTo>
                    <a:pt x="112" y="1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28" name="Freeform 52"/>
            <p:cNvSpPr>
              <a:spLocks/>
            </p:cNvSpPr>
            <p:nvPr/>
          </p:nvSpPr>
          <p:spPr bwMode="auto">
            <a:xfrm>
              <a:off x="2970" y="2296"/>
              <a:ext cx="113" cy="70"/>
            </a:xfrm>
            <a:custGeom>
              <a:avLst/>
              <a:gdLst>
                <a:gd name="T0" fmla="*/ 90 w 113"/>
                <a:gd name="T1" fmla="*/ 24 h 70"/>
                <a:gd name="T2" fmla="*/ 69 w 113"/>
                <a:gd name="T3" fmla="*/ 0 h 70"/>
                <a:gd name="T4" fmla="*/ 56 w 113"/>
                <a:gd name="T5" fmla="*/ 5 h 70"/>
                <a:gd name="T6" fmla="*/ 48 w 113"/>
                <a:gd name="T7" fmla="*/ 9 h 70"/>
                <a:gd name="T8" fmla="*/ 28 w 113"/>
                <a:gd name="T9" fmla="*/ 5 h 70"/>
                <a:gd name="T10" fmla="*/ 13 w 113"/>
                <a:gd name="T11" fmla="*/ 5 h 70"/>
                <a:gd name="T12" fmla="*/ 0 w 113"/>
                <a:gd name="T13" fmla="*/ 0 h 70"/>
                <a:gd name="T14" fmla="*/ 21 w 113"/>
                <a:gd name="T15" fmla="*/ 34 h 70"/>
                <a:gd name="T16" fmla="*/ 56 w 113"/>
                <a:gd name="T17" fmla="*/ 24 h 70"/>
                <a:gd name="T18" fmla="*/ 42 w 113"/>
                <a:gd name="T19" fmla="*/ 34 h 70"/>
                <a:gd name="T20" fmla="*/ 34 w 113"/>
                <a:gd name="T21" fmla="*/ 49 h 70"/>
                <a:gd name="T22" fmla="*/ 48 w 113"/>
                <a:gd name="T23" fmla="*/ 59 h 70"/>
                <a:gd name="T24" fmla="*/ 63 w 113"/>
                <a:gd name="T25" fmla="*/ 69 h 70"/>
                <a:gd name="T26" fmla="*/ 77 w 113"/>
                <a:gd name="T27" fmla="*/ 54 h 70"/>
                <a:gd name="T28" fmla="*/ 90 w 113"/>
                <a:gd name="T29" fmla="*/ 34 h 70"/>
                <a:gd name="T30" fmla="*/ 112 w 113"/>
                <a:gd name="T31" fmla="*/ 24 h 70"/>
                <a:gd name="T32" fmla="*/ 90 w 113"/>
                <a:gd name="T33" fmla="*/ 9 h 70"/>
                <a:gd name="T34" fmla="*/ 69 w 113"/>
                <a:gd name="T35" fmla="*/ 9 h 70"/>
                <a:gd name="T36" fmla="*/ 90 w 113"/>
                <a:gd name="T37" fmla="*/ 24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70"/>
                <a:gd name="T59" fmla="*/ 113 w 113"/>
                <a:gd name="T60" fmla="*/ 70 h 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70">
                  <a:moveTo>
                    <a:pt x="90" y="24"/>
                  </a:moveTo>
                  <a:lnTo>
                    <a:pt x="69" y="0"/>
                  </a:lnTo>
                  <a:lnTo>
                    <a:pt x="56" y="5"/>
                  </a:lnTo>
                  <a:lnTo>
                    <a:pt x="48" y="9"/>
                  </a:lnTo>
                  <a:lnTo>
                    <a:pt x="28" y="5"/>
                  </a:lnTo>
                  <a:lnTo>
                    <a:pt x="13" y="5"/>
                  </a:lnTo>
                  <a:lnTo>
                    <a:pt x="0" y="0"/>
                  </a:lnTo>
                  <a:lnTo>
                    <a:pt x="21" y="34"/>
                  </a:lnTo>
                  <a:lnTo>
                    <a:pt x="56" y="24"/>
                  </a:lnTo>
                  <a:lnTo>
                    <a:pt x="42" y="34"/>
                  </a:lnTo>
                  <a:lnTo>
                    <a:pt x="34" y="49"/>
                  </a:lnTo>
                  <a:lnTo>
                    <a:pt x="48" y="59"/>
                  </a:lnTo>
                  <a:lnTo>
                    <a:pt x="63" y="69"/>
                  </a:lnTo>
                  <a:lnTo>
                    <a:pt x="77" y="54"/>
                  </a:lnTo>
                  <a:lnTo>
                    <a:pt x="90" y="34"/>
                  </a:lnTo>
                  <a:lnTo>
                    <a:pt x="112" y="24"/>
                  </a:lnTo>
                  <a:lnTo>
                    <a:pt x="90" y="9"/>
                  </a:lnTo>
                  <a:lnTo>
                    <a:pt x="69" y="9"/>
                  </a:lnTo>
                  <a:lnTo>
                    <a:pt x="90" y="2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29" name="Freeform 53"/>
            <p:cNvSpPr>
              <a:spLocks/>
            </p:cNvSpPr>
            <p:nvPr/>
          </p:nvSpPr>
          <p:spPr bwMode="auto">
            <a:xfrm>
              <a:off x="3389" y="2270"/>
              <a:ext cx="54" cy="18"/>
            </a:xfrm>
            <a:custGeom>
              <a:avLst/>
              <a:gdLst>
                <a:gd name="T0" fmla="*/ 53 w 54"/>
                <a:gd name="T1" fmla="*/ 0 h 18"/>
                <a:gd name="T2" fmla="*/ 26 w 54"/>
                <a:gd name="T3" fmla="*/ 0 h 18"/>
                <a:gd name="T4" fmla="*/ 0 w 54"/>
                <a:gd name="T5" fmla="*/ 13 h 18"/>
                <a:gd name="T6" fmla="*/ 13 w 54"/>
                <a:gd name="T7" fmla="*/ 17 h 18"/>
                <a:gd name="T8" fmla="*/ 46 w 54"/>
                <a:gd name="T9" fmla="*/ 8 h 18"/>
                <a:gd name="T10" fmla="*/ 53 w 54"/>
                <a:gd name="T11" fmla="*/ 0 h 18"/>
                <a:gd name="T12" fmla="*/ 0 60000 65536"/>
                <a:gd name="T13" fmla="*/ 0 60000 65536"/>
                <a:gd name="T14" fmla="*/ 0 60000 65536"/>
                <a:gd name="T15" fmla="*/ 0 60000 65536"/>
                <a:gd name="T16" fmla="*/ 0 60000 65536"/>
                <a:gd name="T17" fmla="*/ 0 60000 65536"/>
                <a:gd name="T18" fmla="*/ 0 w 54"/>
                <a:gd name="T19" fmla="*/ 0 h 18"/>
                <a:gd name="T20" fmla="*/ 54 w 5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54" h="18">
                  <a:moveTo>
                    <a:pt x="53" y="0"/>
                  </a:moveTo>
                  <a:lnTo>
                    <a:pt x="26" y="0"/>
                  </a:lnTo>
                  <a:lnTo>
                    <a:pt x="0" y="13"/>
                  </a:lnTo>
                  <a:lnTo>
                    <a:pt x="13" y="17"/>
                  </a:lnTo>
                  <a:lnTo>
                    <a:pt x="46" y="8"/>
                  </a:lnTo>
                  <a:lnTo>
                    <a:pt x="53"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30" name="Freeform 54"/>
            <p:cNvSpPr>
              <a:spLocks/>
            </p:cNvSpPr>
            <p:nvPr/>
          </p:nvSpPr>
          <p:spPr bwMode="auto">
            <a:xfrm>
              <a:off x="3441" y="2275"/>
              <a:ext cx="47" cy="19"/>
            </a:xfrm>
            <a:custGeom>
              <a:avLst/>
              <a:gdLst>
                <a:gd name="T0" fmla="*/ 46 w 47"/>
                <a:gd name="T1" fmla="*/ 9 h 19"/>
                <a:gd name="T2" fmla="*/ 46 w 47"/>
                <a:gd name="T3" fmla="*/ 0 h 19"/>
                <a:gd name="T4" fmla="*/ 6 w 47"/>
                <a:gd name="T5" fmla="*/ 9 h 19"/>
                <a:gd name="T6" fmla="*/ 0 w 47"/>
                <a:gd name="T7" fmla="*/ 18 h 19"/>
                <a:gd name="T8" fmla="*/ 19 w 47"/>
                <a:gd name="T9" fmla="*/ 18 h 19"/>
                <a:gd name="T10" fmla="*/ 33 w 47"/>
                <a:gd name="T11" fmla="*/ 13 h 19"/>
                <a:gd name="T12" fmla="*/ 39 w 47"/>
                <a:gd name="T13" fmla="*/ 13 h 19"/>
                <a:gd name="T14" fmla="*/ 46 w 47"/>
                <a:gd name="T15" fmla="*/ 9 h 19"/>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9"/>
                <a:gd name="T26" fmla="*/ 47 w 47"/>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9">
                  <a:moveTo>
                    <a:pt x="46" y="9"/>
                  </a:moveTo>
                  <a:lnTo>
                    <a:pt x="46" y="0"/>
                  </a:lnTo>
                  <a:lnTo>
                    <a:pt x="6" y="9"/>
                  </a:lnTo>
                  <a:lnTo>
                    <a:pt x="0" y="18"/>
                  </a:lnTo>
                  <a:lnTo>
                    <a:pt x="19" y="18"/>
                  </a:lnTo>
                  <a:lnTo>
                    <a:pt x="33" y="13"/>
                  </a:lnTo>
                  <a:lnTo>
                    <a:pt x="39" y="13"/>
                  </a:lnTo>
                  <a:lnTo>
                    <a:pt x="46" y="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31" name="Freeform 55"/>
            <p:cNvSpPr>
              <a:spLocks/>
            </p:cNvSpPr>
            <p:nvPr/>
          </p:nvSpPr>
          <p:spPr bwMode="auto">
            <a:xfrm>
              <a:off x="3617" y="2275"/>
              <a:ext cx="25" cy="17"/>
            </a:xfrm>
            <a:custGeom>
              <a:avLst/>
              <a:gdLst>
                <a:gd name="T0" fmla="*/ 6 w 25"/>
                <a:gd name="T1" fmla="*/ 0 h 17"/>
                <a:gd name="T2" fmla="*/ 0 w 25"/>
                <a:gd name="T3" fmla="*/ 10 h 17"/>
                <a:gd name="T4" fmla="*/ 6 w 25"/>
                <a:gd name="T5" fmla="*/ 16 h 17"/>
                <a:gd name="T6" fmla="*/ 24 w 25"/>
                <a:gd name="T7" fmla="*/ 10 h 17"/>
                <a:gd name="T8" fmla="*/ 12 w 25"/>
                <a:gd name="T9" fmla="*/ 0 h 17"/>
                <a:gd name="T10" fmla="*/ 6 w 25"/>
                <a:gd name="T11" fmla="*/ 0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6" y="0"/>
                  </a:moveTo>
                  <a:lnTo>
                    <a:pt x="0" y="10"/>
                  </a:lnTo>
                  <a:lnTo>
                    <a:pt x="6" y="16"/>
                  </a:lnTo>
                  <a:lnTo>
                    <a:pt x="24" y="10"/>
                  </a:lnTo>
                  <a:lnTo>
                    <a:pt x="12" y="0"/>
                  </a:lnTo>
                  <a:lnTo>
                    <a:pt x="6"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32" name="Freeform 56"/>
            <p:cNvSpPr>
              <a:spLocks/>
            </p:cNvSpPr>
            <p:nvPr/>
          </p:nvSpPr>
          <p:spPr bwMode="auto">
            <a:xfrm>
              <a:off x="2955" y="3515"/>
              <a:ext cx="238" cy="131"/>
            </a:xfrm>
            <a:custGeom>
              <a:avLst/>
              <a:gdLst>
                <a:gd name="T0" fmla="*/ 7 w 238"/>
                <a:gd name="T1" fmla="*/ 0 h 131"/>
                <a:gd name="T2" fmla="*/ 35 w 238"/>
                <a:gd name="T3" fmla="*/ 5 h 131"/>
                <a:gd name="T4" fmla="*/ 57 w 238"/>
                <a:gd name="T5" fmla="*/ 5 h 131"/>
                <a:gd name="T6" fmla="*/ 100 w 238"/>
                <a:gd name="T7" fmla="*/ 10 h 131"/>
                <a:gd name="T8" fmla="*/ 122 w 238"/>
                <a:gd name="T9" fmla="*/ 10 h 131"/>
                <a:gd name="T10" fmla="*/ 136 w 238"/>
                <a:gd name="T11" fmla="*/ 14 h 131"/>
                <a:gd name="T12" fmla="*/ 158 w 238"/>
                <a:gd name="T13" fmla="*/ 10 h 131"/>
                <a:gd name="T14" fmla="*/ 179 w 238"/>
                <a:gd name="T15" fmla="*/ 10 h 131"/>
                <a:gd name="T16" fmla="*/ 201 w 238"/>
                <a:gd name="T17" fmla="*/ 14 h 131"/>
                <a:gd name="T18" fmla="*/ 208 w 238"/>
                <a:gd name="T19" fmla="*/ 25 h 131"/>
                <a:gd name="T20" fmla="*/ 222 w 238"/>
                <a:gd name="T21" fmla="*/ 44 h 131"/>
                <a:gd name="T22" fmla="*/ 237 w 238"/>
                <a:gd name="T23" fmla="*/ 59 h 131"/>
                <a:gd name="T24" fmla="*/ 222 w 238"/>
                <a:gd name="T25" fmla="*/ 69 h 131"/>
                <a:gd name="T26" fmla="*/ 215 w 238"/>
                <a:gd name="T27" fmla="*/ 84 h 131"/>
                <a:gd name="T28" fmla="*/ 201 w 238"/>
                <a:gd name="T29" fmla="*/ 95 h 131"/>
                <a:gd name="T30" fmla="*/ 172 w 238"/>
                <a:gd name="T31" fmla="*/ 95 h 131"/>
                <a:gd name="T32" fmla="*/ 158 w 238"/>
                <a:gd name="T33" fmla="*/ 104 h 131"/>
                <a:gd name="T34" fmla="*/ 136 w 238"/>
                <a:gd name="T35" fmla="*/ 115 h 131"/>
                <a:gd name="T36" fmla="*/ 129 w 238"/>
                <a:gd name="T37" fmla="*/ 115 h 131"/>
                <a:gd name="T38" fmla="*/ 114 w 238"/>
                <a:gd name="T39" fmla="*/ 124 h 131"/>
                <a:gd name="T40" fmla="*/ 100 w 238"/>
                <a:gd name="T41" fmla="*/ 130 h 131"/>
                <a:gd name="T42" fmla="*/ 79 w 238"/>
                <a:gd name="T43" fmla="*/ 124 h 131"/>
                <a:gd name="T44" fmla="*/ 64 w 238"/>
                <a:gd name="T45" fmla="*/ 130 h 131"/>
                <a:gd name="T46" fmla="*/ 57 w 238"/>
                <a:gd name="T47" fmla="*/ 119 h 131"/>
                <a:gd name="T48" fmla="*/ 43 w 238"/>
                <a:gd name="T49" fmla="*/ 104 h 131"/>
                <a:gd name="T50" fmla="*/ 43 w 238"/>
                <a:gd name="T51" fmla="*/ 84 h 131"/>
                <a:gd name="T52" fmla="*/ 43 w 238"/>
                <a:gd name="T53" fmla="*/ 64 h 131"/>
                <a:gd name="T54" fmla="*/ 35 w 238"/>
                <a:gd name="T55" fmla="*/ 49 h 131"/>
                <a:gd name="T56" fmla="*/ 28 w 238"/>
                <a:gd name="T57" fmla="*/ 30 h 131"/>
                <a:gd name="T58" fmla="*/ 14 w 238"/>
                <a:gd name="T59" fmla="*/ 14 h 131"/>
                <a:gd name="T60" fmla="*/ 0 w 238"/>
                <a:gd name="T61" fmla="*/ 5 h 131"/>
                <a:gd name="T62" fmla="*/ 7 w 238"/>
                <a:gd name="T63" fmla="*/ 0 h 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8"/>
                <a:gd name="T97" fmla="*/ 0 h 131"/>
                <a:gd name="T98" fmla="*/ 238 w 238"/>
                <a:gd name="T99" fmla="*/ 131 h 1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8" h="131">
                  <a:moveTo>
                    <a:pt x="7" y="0"/>
                  </a:moveTo>
                  <a:lnTo>
                    <a:pt x="35" y="5"/>
                  </a:lnTo>
                  <a:lnTo>
                    <a:pt x="57" y="5"/>
                  </a:lnTo>
                  <a:lnTo>
                    <a:pt x="100" y="10"/>
                  </a:lnTo>
                  <a:lnTo>
                    <a:pt x="122" y="10"/>
                  </a:lnTo>
                  <a:lnTo>
                    <a:pt x="136" y="14"/>
                  </a:lnTo>
                  <a:lnTo>
                    <a:pt x="158" y="10"/>
                  </a:lnTo>
                  <a:lnTo>
                    <a:pt x="179" y="10"/>
                  </a:lnTo>
                  <a:lnTo>
                    <a:pt x="201" y="14"/>
                  </a:lnTo>
                  <a:lnTo>
                    <a:pt x="208" y="25"/>
                  </a:lnTo>
                  <a:lnTo>
                    <a:pt x="222" y="44"/>
                  </a:lnTo>
                  <a:lnTo>
                    <a:pt x="237" y="59"/>
                  </a:lnTo>
                  <a:lnTo>
                    <a:pt x="222" y="69"/>
                  </a:lnTo>
                  <a:lnTo>
                    <a:pt x="215" y="84"/>
                  </a:lnTo>
                  <a:lnTo>
                    <a:pt x="201" y="95"/>
                  </a:lnTo>
                  <a:lnTo>
                    <a:pt x="172" y="95"/>
                  </a:lnTo>
                  <a:lnTo>
                    <a:pt x="158" y="104"/>
                  </a:lnTo>
                  <a:lnTo>
                    <a:pt x="136" y="115"/>
                  </a:lnTo>
                  <a:lnTo>
                    <a:pt x="129" y="115"/>
                  </a:lnTo>
                  <a:lnTo>
                    <a:pt x="114" y="124"/>
                  </a:lnTo>
                  <a:lnTo>
                    <a:pt x="100" y="130"/>
                  </a:lnTo>
                  <a:lnTo>
                    <a:pt x="79" y="124"/>
                  </a:lnTo>
                  <a:lnTo>
                    <a:pt x="64" y="130"/>
                  </a:lnTo>
                  <a:lnTo>
                    <a:pt x="57" y="119"/>
                  </a:lnTo>
                  <a:lnTo>
                    <a:pt x="43" y="104"/>
                  </a:lnTo>
                  <a:lnTo>
                    <a:pt x="43" y="84"/>
                  </a:lnTo>
                  <a:lnTo>
                    <a:pt x="43" y="64"/>
                  </a:lnTo>
                  <a:lnTo>
                    <a:pt x="35" y="49"/>
                  </a:lnTo>
                  <a:lnTo>
                    <a:pt x="28" y="30"/>
                  </a:lnTo>
                  <a:lnTo>
                    <a:pt x="14" y="14"/>
                  </a:lnTo>
                  <a:lnTo>
                    <a:pt x="0" y="5"/>
                  </a:lnTo>
                  <a:lnTo>
                    <a:pt x="7"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33" name="Freeform 57"/>
            <p:cNvSpPr>
              <a:spLocks/>
            </p:cNvSpPr>
            <p:nvPr/>
          </p:nvSpPr>
          <p:spPr bwMode="auto">
            <a:xfrm>
              <a:off x="3396" y="2913"/>
              <a:ext cx="408" cy="195"/>
            </a:xfrm>
            <a:custGeom>
              <a:avLst/>
              <a:gdLst>
                <a:gd name="T0" fmla="*/ 58 w 408"/>
                <a:gd name="T1" fmla="*/ 132 h 195"/>
                <a:gd name="T2" fmla="*/ 87 w 408"/>
                <a:gd name="T3" fmla="*/ 132 h 195"/>
                <a:gd name="T4" fmla="*/ 108 w 408"/>
                <a:gd name="T5" fmla="*/ 152 h 195"/>
                <a:gd name="T6" fmla="*/ 138 w 408"/>
                <a:gd name="T7" fmla="*/ 163 h 195"/>
                <a:gd name="T8" fmla="*/ 160 w 408"/>
                <a:gd name="T9" fmla="*/ 163 h 195"/>
                <a:gd name="T10" fmla="*/ 174 w 408"/>
                <a:gd name="T11" fmla="*/ 173 h 195"/>
                <a:gd name="T12" fmla="*/ 210 w 408"/>
                <a:gd name="T13" fmla="*/ 178 h 195"/>
                <a:gd name="T14" fmla="*/ 254 w 408"/>
                <a:gd name="T15" fmla="*/ 188 h 195"/>
                <a:gd name="T16" fmla="*/ 290 w 408"/>
                <a:gd name="T17" fmla="*/ 178 h 195"/>
                <a:gd name="T18" fmla="*/ 305 w 408"/>
                <a:gd name="T19" fmla="*/ 194 h 195"/>
                <a:gd name="T20" fmla="*/ 356 w 408"/>
                <a:gd name="T21" fmla="*/ 188 h 195"/>
                <a:gd name="T22" fmla="*/ 341 w 408"/>
                <a:gd name="T23" fmla="*/ 168 h 195"/>
                <a:gd name="T24" fmla="*/ 356 w 408"/>
                <a:gd name="T25" fmla="*/ 147 h 195"/>
                <a:gd name="T26" fmla="*/ 377 w 408"/>
                <a:gd name="T27" fmla="*/ 138 h 195"/>
                <a:gd name="T28" fmla="*/ 399 w 408"/>
                <a:gd name="T29" fmla="*/ 122 h 195"/>
                <a:gd name="T30" fmla="*/ 407 w 408"/>
                <a:gd name="T31" fmla="*/ 107 h 195"/>
                <a:gd name="T32" fmla="*/ 392 w 408"/>
                <a:gd name="T33" fmla="*/ 97 h 195"/>
                <a:gd name="T34" fmla="*/ 371 w 408"/>
                <a:gd name="T35" fmla="*/ 81 h 195"/>
                <a:gd name="T36" fmla="*/ 356 w 408"/>
                <a:gd name="T37" fmla="*/ 81 h 195"/>
                <a:gd name="T38" fmla="*/ 363 w 408"/>
                <a:gd name="T39" fmla="*/ 71 h 195"/>
                <a:gd name="T40" fmla="*/ 371 w 408"/>
                <a:gd name="T41" fmla="*/ 61 h 195"/>
                <a:gd name="T42" fmla="*/ 384 w 408"/>
                <a:gd name="T43" fmla="*/ 55 h 195"/>
                <a:gd name="T44" fmla="*/ 384 w 408"/>
                <a:gd name="T45" fmla="*/ 25 h 195"/>
                <a:gd name="T46" fmla="*/ 130 w 408"/>
                <a:gd name="T47" fmla="*/ 10 h 195"/>
                <a:gd name="T48" fmla="*/ 130 w 408"/>
                <a:gd name="T49" fmla="*/ 30 h 195"/>
                <a:gd name="T50" fmla="*/ 130 w 408"/>
                <a:gd name="T51" fmla="*/ 46 h 195"/>
                <a:gd name="T52" fmla="*/ 108 w 408"/>
                <a:gd name="T53" fmla="*/ 50 h 195"/>
                <a:gd name="T54" fmla="*/ 87 w 408"/>
                <a:gd name="T55" fmla="*/ 50 h 195"/>
                <a:gd name="T56" fmla="*/ 65 w 408"/>
                <a:gd name="T57" fmla="*/ 41 h 195"/>
                <a:gd name="T58" fmla="*/ 22 w 408"/>
                <a:gd name="T59" fmla="*/ 0 h 195"/>
                <a:gd name="T60" fmla="*/ 0 w 408"/>
                <a:gd name="T61" fmla="*/ 66 h 195"/>
                <a:gd name="T62" fmla="*/ 14 w 408"/>
                <a:gd name="T63" fmla="*/ 127 h 195"/>
                <a:gd name="T64" fmla="*/ 58 w 408"/>
                <a:gd name="T65" fmla="*/ 132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195"/>
                <a:gd name="T101" fmla="*/ 408 w 408"/>
                <a:gd name="T102" fmla="*/ 195 h 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195">
                  <a:moveTo>
                    <a:pt x="58" y="132"/>
                  </a:moveTo>
                  <a:lnTo>
                    <a:pt x="87" y="132"/>
                  </a:lnTo>
                  <a:lnTo>
                    <a:pt x="108" y="152"/>
                  </a:lnTo>
                  <a:lnTo>
                    <a:pt x="138" y="163"/>
                  </a:lnTo>
                  <a:lnTo>
                    <a:pt x="160" y="163"/>
                  </a:lnTo>
                  <a:lnTo>
                    <a:pt x="174" y="173"/>
                  </a:lnTo>
                  <a:lnTo>
                    <a:pt x="210" y="178"/>
                  </a:lnTo>
                  <a:lnTo>
                    <a:pt x="254" y="188"/>
                  </a:lnTo>
                  <a:lnTo>
                    <a:pt x="290" y="178"/>
                  </a:lnTo>
                  <a:lnTo>
                    <a:pt x="305" y="194"/>
                  </a:lnTo>
                  <a:lnTo>
                    <a:pt x="356" y="188"/>
                  </a:lnTo>
                  <a:lnTo>
                    <a:pt x="341" y="168"/>
                  </a:lnTo>
                  <a:lnTo>
                    <a:pt x="356" y="147"/>
                  </a:lnTo>
                  <a:lnTo>
                    <a:pt x="377" y="138"/>
                  </a:lnTo>
                  <a:lnTo>
                    <a:pt x="399" y="122"/>
                  </a:lnTo>
                  <a:lnTo>
                    <a:pt x="407" y="107"/>
                  </a:lnTo>
                  <a:lnTo>
                    <a:pt x="392" y="97"/>
                  </a:lnTo>
                  <a:lnTo>
                    <a:pt x="371" y="81"/>
                  </a:lnTo>
                  <a:lnTo>
                    <a:pt x="356" y="81"/>
                  </a:lnTo>
                  <a:lnTo>
                    <a:pt x="363" y="71"/>
                  </a:lnTo>
                  <a:lnTo>
                    <a:pt x="371" y="61"/>
                  </a:lnTo>
                  <a:lnTo>
                    <a:pt x="384" y="55"/>
                  </a:lnTo>
                  <a:lnTo>
                    <a:pt x="384" y="25"/>
                  </a:lnTo>
                  <a:lnTo>
                    <a:pt x="130" y="10"/>
                  </a:lnTo>
                  <a:lnTo>
                    <a:pt x="130" y="30"/>
                  </a:lnTo>
                  <a:lnTo>
                    <a:pt x="130" y="46"/>
                  </a:lnTo>
                  <a:lnTo>
                    <a:pt x="108" y="50"/>
                  </a:lnTo>
                  <a:lnTo>
                    <a:pt x="87" y="50"/>
                  </a:lnTo>
                  <a:lnTo>
                    <a:pt x="65" y="41"/>
                  </a:lnTo>
                  <a:lnTo>
                    <a:pt x="22" y="0"/>
                  </a:lnTo>
                  <a:lnTo>
                    <a:pt x="0" y="66"/>
                  </a:lnTo>
                  <a:lnTo>
                    <a:pt x="14" y="127"/>
                  </a:lnTo>
                  <a:lnTo>
                    <a:pt x="58" y="13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34" name="Freeform 58"/>
            <p:cNvSpPr>
              <a:spLocks/>
            </p:cNvSpPr>
            <p:nvPr/>
          </p:nvSpPr>
          <p:spPr bwMode="auto">
            <a:xfrm>
              <a:off x="3029" y="3505"/>
              <a:ext cx="223" cy="203"/>
            </a:xfrm>
            <a:custGeom>
              <a:avLst/>
              <a:gdLst>
                <a:gd name="T0" fmla="*/ 135 w 223"/>
                <a:gd name="T1" fmla="*/ 25 h 203"/>
                <a:gd name="T2" fmla="*/ 150 w 223"/>
                <a:gd name="T3" fmla="*/ 15 h 203"/>
                <a:gd name="T4" fmla="*/ 165 w 223"/>
                <a:gd name="T5" fmla="*/ 5 h 203"/>
                <a:gd name="T6" fmla="*/ 178 w 223"/>
                <a:gd name="T7" fmla="*/ 0 h 203"/>
                <a:gd name="T8" fmla="*/ 207 w 223"/>
                <a:gd name="T9" fmla="*/ 5 h 203"/>
                <a:gd name="T10" fmla="*/ 222 w 223"/>
                <a:gd name="T11" fmla="*/ 20 h 203"/>
                <a:gd name="T12" fmla="*/ 222 w 223"/>
                <a:gd name="T13" fmla="*/ 30 h 203"/>
                <a:gd name="T14" fmla="*/ 214 w 223"/>
                <a:gd name="T15" fmla="*/ 54 h 203"/>
                <a:gd name="T16" fmla="*/ 200 w 223"/>
                <a:gd name="T17" fmla="*/ 70 h 203"/>
                <a:gd name="T18" fmla="*/ 200 w 223"/>
                <a:gd name="T19" fmla="*/ 90 h 203"/>
                <a:gd name="T20" fmla="*/ 214 w 223"/>
                <a:gd name="T21" fmla="*/ 116 h 203"/>
                <a:gd name="T22" fmla="*/ 207 w 223"/>
                <a:gd name="T23" fmla="*/ 136 h 203"/>
                <a:gd name="T24" fmla="*/ 186 w 223"/>
                <a:gd name="T25" fmla="*/ 156 h 203"/>
                <a:gd name="T26" fmla="*/ 157 w 223"/>
                <a:gd name="T27" fmla="*/ 176 h 203"/>
                <a:gd name="T28" fmla="*/ 135 w 223"/>
                <a:gd name="T29" fmla="*/ 191 h 203"/>
                <a:gd name="T30" fmla="*/ 99 w 223"/>
                <a:gd name="T31" fmla="*/ 196 h 203"/>
                <a:gd name="T32" fmla="*/ 64 w 223"/>
                <a:gd name="T33" fmla="*/ 202 h 203"/>
                <a:gd name="T34" fmla="*/ 28 w 223"/>
                <a:gd name="T35" fmla="*/ 202 h 203"/>
                <a:gd name="T36" fmla="*/ 14 w 223"/>
                <a:gd name="T37" fmla="*/ 191 h 203"/>
                <a:gd name="T38" fmla="*/ 14 w 223"/>
                <a:gd name="T39" fmla="*/ 166 h 203"/>
                <a:gd name="T40" fmla="*/ 0 w 223"/>
                <a:gd name="T41" fmla="*/ 151 h 203"/>
                <a:gd name="T42" fmla="*/ 7 w 223"/>
                <a:gd name="T43" fmla="*/ 136 h 203"/>
                <a:gd name="T44" fmla="*/ 35 w 223"/>
                <a:gd name="T45" fmla="*/ 141 h 203"/>
                <a:gd name="T46" fmla="*/ 50 w 223"/>
                <a:gd name="T47" fmla="*/ 120 h 203"/>
                <a:gd name="T48" fmla="*/ 71 w 223"/>
                <a:gd name="T49" fmla="*/ 116 h 203"/>
                <a:gd name="T50" fmla="*/ 86 w 223"/>
                <a:gd name="T51" fmla="*/ 100 h 203"/>
                <a:gd name="T52" fmla="*/ 114 w 223"/>
                <a:gd name="T53" fmla="*/ 100 h 203"/>
                <a:gd name="T54" fmla="*/ 135 w 223"/>
                <a:gd name="T55" fmla="*/ 95 h 203"/>
                <a:gd name="T56" fmla="*/ 157 w 223"/>
                <a:gd name="T57" fmla="*/ 75 h 203"/>
                <a:gd name="T58" fmla="*/ 157 w 223"/>
                <a:gd name="T59" fmla="*/ 70 h 203"/>
                <a:gd name="T60" fmla="*/ 150 w 223"/>
                <a:gd name="T61" fmla="*/ 60 h 203"/>
                <a:gd name="T62" fmla="*/ 135 w 223"/>
                <a:gd name="T63" fmla="*/ 45 h 203"/>
                <a:gd name="T64" fmla="*/ 135 w 223"/>
                <a:gd name="T65" fmla="*/ 25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3"/>
                <a:gd name="T100" fmla="*/ 0 h 203"/>
                <a:gd name="T101" fmla="*/ 223 w 223"/>
                <a:gd name="T102" fmla="*/ 203 h 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3" h="203">
                  <a:moveTo>
                    <a:pt x="135" y="25"/>
                  </a:moveTo>
                  <a:lnTo>
                    <a:pt x="150" y="15"/>
                  </a:lnTo>
                  <a:lnTo>
                    <a:pt x="165" y="5"/>
                  </a:lnTo>
                  <a:lnTo>
                    <a:pt x="178" y="0"/>
                  </a:lnTo>
                  <a:lnTo>
                    <a:pt x="207" y="5"/>
                  </a:lnTo>
                  <a:lnTo>
                    <a:pt x="222" y="20"/>
                  </a:lnTo>
                  <a:lnTo>
                    <a:pt x="222" y="30"/>
                  </a:lnTo>
                  <a:lnTo>
                    <a:pt x="214" y="54"/>
                  </a:lnTo>
                  <a:lnTo>
                    <a:pt x="200" y="70"/>
                  </a:lnTo>
                  <a:lnTo>
                    <a:pt x="200" y="90"/>
                  </a:lnTo>
                  <a:lnTo>
                    <a:pt x="214" y="116"/>
                  </a:lnTo>
                  <a:lnTo>
                    <a:pt x="207" y="136"/>
                  </a:lnTo>
                  <a:lnTo>
                    <a:pt x="186" y="156"/>
                  </a:lnTo>
                  <a:lnTo>
                    <a:pt x="157" y="176"/>
                  </a:lnTo>
                  <a:lnTo>
                    <a:pt x="135" y="191"/>
                  </a:lnTo>
                  <a:lnTo>
                    <a:pt x="99" y="196"/>
                  </a:lnTo>
                  <a:lnTo>
                    <a:pt x="64" y="202"/>
                  </a:lnTo>
                  <a:lnTo>
                    <a:pt x="28" y="202"/>
                  </a:lnTo>
                  <a:lnTo>
                    <a:pt x="14" y="191"/>
                  </a:lnTo>
                  <a:lnTo>
                    <a:pt x="14" y="166"/>
                  </a:lnTo>
                  <a:lnTo>
                    <a:pt x="0" y="151"/>
                  </a:lnTo>
                  <a:lnTo>
                    <a:pt x="7" y="136"/>
                  </a:lnTo>
                  <a:lnTo>
                    <a:pt x="35" y="141"/>
                  </a:lnTo>
                  <a:lnTo>
                    <a:pt x="50" y="120"/>
                  </a:lnTo>
                  <a:lnTo>
                    <a:pt x="71" y="116"/>
                  </a:lnTo>
                  <a:lnTo>
                    <a:pt x="86" y="100"/>
                  </a:lnTo>
                  <a:lnTo>
                    <a:pt x="114" y="100"/>
                  </a:lnTo>
                  <a:lnTo>
                    <a:pt x="135" y="95"/>
                  </a:lnTo>
                  <a:lnTo>
                    <a:pt x="157" y="75"/>
                  </a:lnTo>
                  <a:lnTo>
                    <a:pt x="157" y="70"/>
                  </a:lnTo>
                  <a:lnTo>
                    <a:pt x="150" y="60"/>
                  </a:lnTo>
                  <a:lnTo>
                    <a:pt x="135" y="45"/>
                  </a:lnTo>
                  <a:lnTo>
                    <a:pt x="135" y="2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35" name="Freeform 59"/>
            <p:cNvSpPr>
              <a:spLocks/>
            </p:cNvSpPr>
            <p:nvPr/>
          </p:nvSpPr>
          <p:spPr bwMode="auto">
            <a:xfrm>
              <a:off x="2587" y="2970"/>
              <a:ext cx="216" cy="163"/>
            </a:xfrm>
            <a:custGeom>
              <a:avLst/>
              <a:gdLst>
                <a:gd name="T0" fmla="*/ 207 w 216"/>
                <a:gd name="T1" fmla="*/ 5 h 163"/>
                <a:gd name="T2" fmla="*/ 193 w 216"/>
                <a:gd name="T3" fmla="*/ 5 h 163"/>
                <a:gd name="T4" fmla="*/ 171 w 216"/>
                <a:gd name="T5" fmla="*/ 0 h 163"/>
                <a:gd name="T6" fmla="*/ 158 w 216"/>
                <a:gd name="T7" fmla="*/ 0 h 163"/>
                <a:gd name="T8" fmla="*/ 150 w 216"/>
                <a:gd name="T9" fmla="*/ 0 h 163"/>
                <a:gd name="T10" fmla="*/ 143 w 216"/>
                <a:gd name="T11" fmla="*/ 10 h 163"/>
                <a:gd name="T12" fmla="*/ 135 w 216"/>
                <a:gd name="T13" fmla="*/ 14 h 163"/>
                <a:gd name="T14" fmla="*/ 114 w 216"/>
                <a:gd name="T15" fmla="*/ 35 h 163"/>
                <a:gd name="T16" fmla="*/ 92 w 216"/>
                <a:gd name="T17" fmla="*/ 50 h 163"/>
                <a:gd name="T18" fmla="*/ 92 w 216"/>
                <a:gd name="T19" fmla="*/ 70 h 163"/>
                <a:gd name="T20" fmla="*/ 79 w 216"/>
                <a:gd name="T21" fmla="*/ 81 h 163"/>
                <a:gd name="T22" fmla="*/ 50 w 216"/>
                <a:gd name="T23" fmla="*/ 91 h 163"/>
                <a:gd name="T24" fmla="*/ 35 w 216"/>
                <a:gd name="T25" fmla="*/ 106 h 163"/>
                <a:gd name="T26" fmla="*/ 14 w 216"/>
                <a:gd name="T27" fmla="*/ 126 h 163"/>
                <a:gd name="T28" fmla="*/ 0 w 216"/>
                <a:gd name="T29" fmla="*/ 147 h 163"/>
                <a:gd name="T30" fmla="*/ 0 w 216"/>
                <a:gd name="T31" fmla="*/ 156 h 163"/>
                <a:gd name="T32" fmla="*/ 56 w 216"/>
                <a:gd name="T33" fmla="*/ 162 h 163"/>
                <a:gd name="T34" fmla="*/ 56 w 216"/>
                <a:gd name="T35" fmla="*/ 141 h 163"/>
                <a:gd name="T36" fmla="*/ 71 w 216"/>
                <a:gd name="T37" fmla="*/ 141 h 163"/>
                <a:gd name="T38" fmla="*/ 71 w 216"/>
                <a:gd name="T39" fmla="*/ 106 h 163"/>
                <a:gd name="T40" fmla="*/ 122 w 216"/>
                <a:gd name="T41" fmla="*/ 106 h 163"/>
                <a:gd name="T42" fmla="*/ 122 w 216"/>
                <a:gd name="T43" fmla="*/ 81 h 163"/>
                <a:gd name="T44" fmla="*/ 122 w 216"/>
                <a:gd name="T45" fmla="*/ 66 h 163"/>
                <a:gd name="T46" fmla="*/ 143 w 216"/>
                <a:gd name="T47" fmla="*/ 70 h 163"/>
                <a:gd name="T48" fmla="*/ 164 w 216"/>
                <a:gd name="T49" fmla="*/ 60 h 163"/>
                <a:gd name="T50" fmla="*/ 193 w 216"/>
                <a:gd name="T51" fmla="*/ 45 h 163"/>
                <a:gd name="T52" fmla="*/ 207 w 216"/>
                <a:gd name="T53" fmla="*/ 40 h 163"/>
                <a:gd name="T54" fmla="*/ 215 w 216"/>
                <a:gd name="T55" fmla="*/ 25 h 163"/>
                <a:gd name="T56" fmla="*/ 207 w 216"/>
                <a:gd name="T57" fmla="*/ 5 h 1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163"/>
                <a:gd name="T89" fmla="*/ 216 w 216"/>
                <a:gd name="T90" fmla="*/ 163 h 1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163">
                  <a:moveTo>
                    <a:pt x="207" y="5"/>
                  </a:moveTo>
                  <a:lnTo>
                    <a:pt x="193" y="5"/>
                  </a:lnTo>
                  <a:lnTo>
                    <a:pt x="171" y="0"/>
                  </a:lnTo>
                  <a:lnTo>
                    <a:pt x="158" y="0"/>
                  </a:lnTo>
                  <a:lnTo>
                    <a:pt x="150" y="0"/>
                  </a:lnTo>
                  <a:lnTo>
                    <a:pt x="143" y="10"/>
                  </a:lnTo>
                  <a:lnTo>
                    <a:pt x="135" y="14"/>
                  </a:lnTo>
                  <a:lnTo>
                    <a:pt x="114" y="35"/>
                  </a:lnTo>
                  <a:lnTo>
                    <a:pt x="92" y="50"/>
                  </a:lnTo>
                  <a:lnTo>
                    <a:pt x="92" y="70"/>
                  </a:lnTo>
                  <a:lnTo>
                    <a:pt x="79" y="81"/>
                  </a:lnTo>
                  <a:lnTo>
                    <a:pt x="50" y="91"/>
                  </a:lnTo>
                  <a:lnTo>
                    <a:pt x="35" y="106"/>
                  </a:lnTo>
                  <a:lnTo>
                    <a:pt x="14" y="126"/>
                  </a:lnTo>
                  <a:lnTo>
                    <a:pt x="0" y="147"/>
                  </a:lnTo>
                  <a:lnTo>
                    <a:pt x="0" y="156"/>
                  </a:lnTo>
                  <a:lnTo>
                    <a:pt x="56" y="162"/>
                  </a:lnTo>
                  <a:lnTo>
                    <a:pt x="56" y="141"/>
                  </a:lnTo>
                  <a:lnTo>
                    <a:pt x="71" y="141"/>
                  </a:lnTo>
                  <a:lnTo>
                    <a:pt x="71" y="106"/>
                  </a:lnTo>
                  <a:lnTo>
                    <a:pt x="122" y="106"/>
                  </a:lnTo>
                  <a:lnTo>
                    <a:pt x="122" y="81"/>
                  </a:lnTo>
                  <a:lnTo>
                    <a:pt x="122" y="66"/>
                  </a:lnTo>
                  <a:lnTo>
                    <a:pt x="143" y="70"/>
                  </a:lnTo>
                  <a:lnTo>
                    <a:pt x="164" y="60"/>
                  </a:lnTo>
                  <a:lnTo>
                    <a:pt x="193" y="45"/>
                  </a:lnTo>
                  <a:lnTo>
                    <a:pt x="207" y="40"/>
                  </a:lnTo>
                  <a:lnTo>
                    <a:pt x="215" y="25"/>
                  </a:lnTo>
                  <a:lnTo>
                    <a:pt x="207" y="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36" name="Freeform 60"/>
            <p:cNvSpPr>
              <a:spLocks/>
            </p:cNvSpPr>
            <p:nvPr/>
          </p:nvSpPr>
          <p:spPr bwMode="auto">
            <a:xfrm>
              <a:off x="2587" y="3172"/>
              <a:ext cx="77" cy="55"/>
            </a:xfrm>
            <a:custGeom>
              <a:avLst/>
              <a:gdLst>
                <a:gd name="T0" fmla="*/ 13 w 77"/>
                <a:gd name="T1" fmla="*/ 0 h 55"/>
                <a:gd name="T2" fmla="*/ 20 w 77"/>
                <a:gd name="T3" fmla="*/ 0 h 55"/>
                <a:gd name="T4" fmla="*/ 34 w 77"/>
                <a:gd name="T5" fmla="*/ 0 h 55"/>
                <a:gd name="T6" fmla="*/ 48 w 77"/>
                <a:gd name="T7" fmla="*/ 4 h 55"/>
                <a:gd name="T8" fmla="*/ 69 w 77"/>
                <a:gd name="T9" fmla="*/ 14 h 55"/>
                <a:gd name="T10" fmla="*/ 76 w 77"/>
                <a:gd name="T11" fmla="*/ 24 h 55"/>
                <a:gd name="T12" fmla="*/ 69 w 77"/>
                <a:gd name="T13" fmla="*/ 49 h 55"/>
                <a:gd name="T14" fmla="*/ 55 w 77"/>
                <a:gd name="T15" fmla="*/ 49 h 55"/>
                <a:gd name="T16" fmla="*/ 41 w 77"/>
                <a:gd name="T17" fmla="*/ 49 h 55"/>
                <a:gd name="T18" fmla="*/ 27 w 77"/>
                <a:gd name="T19" fmla="*/ 54 h 55"/>
                <a:gd name="T20" fmla="*/ 6 w 77"/>
                <a:gd name="T21" fmla="*/ 49 h 55"/>
                <a:gd name="T22" fmla="*/ 6 w 77"/>
                <a:gd name="T23" fmla="*/ 29 h 55"/>
                <a:gd name="T24" fmla="*/ 0 w 77"/>
                <a:gd name="T25" fmla="*/ 24 h 55"/>
                <a:gd name="T26" fmla="*/ 0 w 77"/>
                <a:gd name="T27" fmla="*/ 19 h 55"/>
                <a:gd name="T28" fmla="*/ 6 w 77"/>
                <a:gd name="T29" fmla="*/ 9 h 55"/>
                <a:gd name="T30" fmla="*/ 13 w 77"/>
                <a:gd name="T31" fmla="*/ 0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55"/>
                <a:gd name="T50" fmla="*/ 77 w 77"/>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55">
                  <a:moveTo>
                    <a:pt x="13" y="0"/>
                  </a:moveTo>
                  <a:lnTo>
                    <a:pt x="20" y="0"/>
                  </a:lnTo>
                  <a:lnTo>
                    <a:pt x="34" y="0"/>
                  </a:lnTo>
                  <a:lnTo>
                    <a:pt x="48" y="4"/>
                  </a:lnTo>
                  <a:lnTo>
                    <a:pt x="69" y="14"/>
                  </a:lnTo>
                  <a:lnTo>
                    <a:pt x="76" y="24"/>
                  </a:lnTo>
                  <a:lnTo>
                    <a:pt x="69" y="49"/>
                  </a:lnTo>
                  <a:lnTo>
                    <a:pt x="55" y="49"/>
                  </a:lnTo>
                  <a:lnTo>
                    <a:pt x="41" y="49"/>
                  </a:lnTo>
                  <a:lnTo>
                    <a:pt x="27" y="54"/>
                  </a:lnTo>
                  <a:lnTo>
                    <a:pt x="6" y="49"/>
                  </a:lnTo>
                  <a:lnTo>
                    <a:pt x="6" y="29"/>
                  </a:lnTo>
                  <a:lnTo>
                    <a:pt x="0" y="24"/>
                  </a:lnTo>
                  <a:lnTo>
                    <a:pt x="0" y="19"/>
                  </a:lnTo>
                  <a:lnTo>
                    <a:pt x="6" y="9"/>
                  </a:lnTo>
                  <a:lnTo>
                    <a:pt x="13"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37" name="Freeform 61"/>
            <p:cNvSpPr>
              <a:spLocks/>
            </p:cNvSpPr>
            <p:nvPr/>
          </p:nvSpPr>
          <p:spPr bwMode="auto">
            <a:xfrm>
              <a:off x="3139" y="2991"/>
              <a:ext cx="209" cy="137"/>
            </a:xfrm>
            <a:custGeom>
              <a:avLst/>
              <a:gdLst>
                <a:gd name="T0" fmla="*/ 7 w 209"/>
                <a:gd name="T1" fmla="*/ 25 h 137"/>
                <a:gd name="T2" fmla="*/ 0 w 209"/>
                <a:gd name="T3" fmla="*/ 34 h 137"/>
                <a:gd name="T4" fmla="*/ 7 w 209"/>
                <a:gd name="T5" fmla="*/ 50 h 137"/>
                <a:gd name="T6" fmla="*/ 7 w 209"/>
                <a:gd name="T7" fmla="*/ 80 h 137"/>
                <a:gd name="T8" fmla="*/ 7 w 209"/>
                <a:gd name="T9" fmla="*/ 130 h 137"/>
                <a:gd name="T10" fmla="*/ 107 w 209"/>
                <a:gd name="T11" fmla="*/ 136 h 137"/>
                <a:gd name="T12" fmla="*/ 121 w 209"/>
                <a:gd name="T13" fmla="*/ 136 h 137"/>
                <a:gd name="T14" fmla="*/ 143 w 209"/>
                <a:gd name="T15" fmla="*/ 125 h 137"/>
                <a:gd name="T16" fmla="*/ 136 w 209"/>
                <a:gd name="T17" fmla="*/ 110 h 137"/>
                <a:gd name="T18" fmla="*/ 128 w 209"/>
                <a:gd name="T19" fmla="*/ 101 h 137"/>
                <a:gd name="T20" fmla="*/ 115 w 209"/>
                <a:gd name="T21" fmla="*/ 80 h 137"/>
                <a:gd name="T22" fmla="*/ 115 w 209"/>
                <a:gd name="T23" fmla="*/ 65 h 137"/>
                <a:gd name="T24" fmla="*/ 128 w 209"/>
                <a:gd name="T25" fmla="*/ 55 h 137"/>
                <a:gd name="T26" fmla="*/ 136 w 209"/>
                <a:gd name="T27" fmla="*/ 45 h 137"/>
                <a:gd name="T28" fmla="*/ 157 w 209"/>
                <a:gd name="T29" fmla="*/ 45 h 137"/>
                <a:gd name="T30" fmla="*/ 172 w 209"/>
                <a:gd name="T31" fmla="*/ 40 h 137"/>
                <a:gd name="T32" fmla="*/ 172 w 209"/>
                <a:gd name="T33" fmla="*/ 30 h 137"/>
                <a:gd name="T34" fmla="*/ 186 w 209"/>
                <a:gd name="T35" fmla="*/ 20 h 137"/>
                <a:gd name="T36" fmla="*/ 208 w 209"/>
                <a:gd name="T37" fmla="*/ 14 h 137"/>
                <a:gd name="T38" fmla="*/ 193 w 209"/>
                <a:gd name="T39" fmla="*/ 0 h 137"/>
                <a:gd name="T40" fmla="*/ 179 w 209"/>
                <a:gd name="T41" fmla="*/ 14 h 137"/>
                <a:gd name="T42" fmla="*/ 157 w 209"/>
                <a:gd name="T43" fmla="*/ 14 h 137"/>
                <a:gd name="T44" fmla="*/ 150 w 209"/>
                <a:gd name="T45" fmla="*/ 14 h 137"/>
                <a:gd name="T46" fmla="*/ 128 w 209"/>
                <a:gd name="T47" fmla="*/ 25 h 137"/>
                <a:gd name="T48" fmla="*/ 121 w 209"/>
                <a:gd name="T49" fmla="*/ 30 h 137"/>
                <a:gd name="T50" fmla="*/ 100 w 209"/>
                <a:gd name="T51" fmla="*/ 30 h 137"/>
                <a:gd name="T52" fmla="*/ 79 w 209"/>
                <a:gd name="T53" fmla="*/ 30 h 137"/>
                <a:gd name="T54" fmla="*/ 64 w 209"/>
                <a:gd name="T55" fmla="*/ 30 h 137"/>
                <a:gd name="T56" fmla="*/ 50 w 209"/>
                <a:gd name="T57" fmla="*/ 30 h 137"/>
                <a:gd name="T58" fmla="*/ 28 w 209"/>
                <a:gd name="T59" fmla="*/ 30 h 137"/>
                <a:gd name="T60" fmla="*/ 14 w 209"/>
                <a:gd name="T61" fmla="*/ 25 h 137"/>
                <a:gd name="T62" fmla="*/ 7 w 209"/>
                <a:gd name="T63" fmla="*/ 25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137"/>
                <a:gd name="T98" fmla="*/ 209 w 209"/>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137">
                  <a:moveTo>
                    <a:pt x="7" y="25"/>
                  </a:moveTo>
                  <a:lnTo>
                    <a:pt x="0" y="34"/>
                  </a:lnTo>
                  <a:lnTo>
                    <a:pt x="7" y="50"/>
                  </a:lnTo>
                  <a:lnTo>
                    <a:pt x="7" y="80"/>
                  </a:lnTo>
                  <a:lnTo>
                    <a:pt x="7" y="130"/>
                  </a:lnTo>
                  <a:lnTo>
                    <a:pt x="107" y="136"/>
                  </a:lnTo>
                  <a:lnTo>
                    <a:pt x="121" y="136"/>
                  </a:lnTo>
                  <a:lnTo>
                    <a:pt x="143" y="125"/>
                  </a:lnTo>
                  <a:lnTo>
                    <a:pt x="136" y="110"/>
                  </a:lnTo>
                  <a:lnTo>
                    <a:pt x="128" y="101"/>
                  </a:lnTo>
                  <a:lnTo>
                    <a:pt x="115" y="80"/>
                  </a:lnTo>
                  <a:lnTo>
                    <a:pt x="115" y="65"/>
                  </a:lnTo>
                  <a:lnTo>
                    <a:pt x="128" y="55"/>
                  </a:lnTo>
                  <a:lnTo>
                    <a:pt x="136" y="45"/>
                  </a:lnTo>
                  <a:lnTo>
                    <a:pt x="157" y="45"/>
                  </a:lnTo>
                  <a:lnTo>
                    <a:pt x="172" y="40"/>
                  </a:lnTo>
                  <a:lnTo>
                    <a:pt x="172" y="30"/>
                  </a:lnTo>
                  <a:lnTo>
                    <a:pt x="186" y="20"/>
                  </a:lnTo>
                  <a:lnTo>
                    <a:pt x="208" y="14"/>
                  </a:lnTo>
                  <a:lnTo>
                    <a:pt x="193" y="0"/>
                  </a:lnTo>
                  <a:lnTo>
                    <a:pt x="179" y="14"/>
                  </a:lnTo>
                  <a:lnTo>
                    <a:pt x="157" y="14"/>
                  </a:lnTo>
                  <a:lnTo>
                    <a:pt x="150" y="14"/>
                  </a:lnTo>
                  <a:lnTo>
                    <a:pt x="128" y="25"/>
                  </a:lnTo>
                  <a:lnTo>
                    <a:pt x="121" y="30"/>
                  </a:lnTo>
                  <a:lnTo>
                    <a:pt x="100" y="30"/>
                  </a:lnTo>
                  <a:lnTo>
                    <a:pt x="79" y="30"/>
                  </a:lnTo>
                  <a:lnTo>
                    <a:pt x="64" y="30"/>
                  </a:lnTo>
                  <a:lnTo>
                    <a:pt x="50" y="30"/>
                  </a:lnTo>
                  <a:lnTo>
                    <a:pt x="28" y="30"/>
                  </a:lnTo>
                  <a:lnTo>
                    <a:pt x="14" y="25"/>
                  </a:lnTo>
                  <a:lnTo>
                    <a:pt x="7" y="2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38" name="Freeform 62"/>
            <p:cNvSpPr>
              <a:spLocks/>
            </p:cNvSpPr>
            <p:nvPr/>
          </p:nvSpPr>
          <p:spPr bwMode="auto">
            <a:xfrm>
              <a:off x="3124" y="2892"/>
              <a:ext cx="290" cy="81"/>
            </a:xfrm>
            <a:custGeom>
              <a:avLst/>
              <a:gdLst>
                <a:gd name="T0" fmla="*/ 0 w 290"/>
                <a:gd name="T1" fmla="*/ 20 h 81"/>
                <a:gd name="T2" fmla="*/ 35 w 290"/>
                <a:gd name="T3" fmla="*/ 20 h 81"/>
                <a:gd name="T4" fmla="*/ 35 w 290"/>
                <a:gd name="T5" fmla="*/ 30 h 81"/>
                <a:gd name="T6" fmla="*/ 43 w 290"/>
                <a:gd name="T7" fmla="*/ 45 h 81"/>
                <a:gd name="T8" fmla="*/ 43 w 290"/>
                <a:gd name="T9" fmla="*/ 55 h 81"/>
                <a:gd name="T10" fmla="*/ 50 w 290"/>
                <a:gd name="T11" fmla="*/ 60 h 81"/>
                <a:gd name="T12" fmla="*/ 65 w 290"/>
                <a:gd name="T13" fmla="*/ 74 h 81"/>
                <a:gd name="T14" fmla="*/ 86 w 290"/>
                <a:gd name="T15" fmla="*/ 74 h 81"/>
                <a:gd name="T16" fmla="*/ 101 w 290"/>
                <a:gd name="T17" fmla="*/ 70 h 81"/>
                <a:gd name="T18" fmla="*/ 115 w 290"/>
                <a:gd name="T19" fmla="*/ 74 h 81"/>
                <a:gd name="T20" fmla="*/ 137 w 290"/>
                <a:gd name="T21" fmla="*/ 74 h 81"/>
                <a:gd name="T22" fmla="*/ 151 w 290"/>
                <a:gd name="T23" fmla="*/ 70 h 81"/>
                <a:gd name="T24" fmla="*/ 159 w 290"/>
                <a:gd name="T25" fmla="*/ 74 h 81"/>
                <a:gd name="T26" fmla="*/ 173 w 290"/>
                <a:gd name="T27" fmla="*/ 80 h 81"/>
                <a:gd name="T28" fmla="*/ 173 w 290"/>
                <a:gd name="T29" fmla="*/ 70 h 81"/>
                <a:gd name="T30" fmla="*/ 195 w 290"/>
                <a:gd name="T31" fmla="*/ 70 h 81"/>
                <a:gd name="T32" fmla="*/ 217 w 290"/>
                <a:gd name="T33" fmla="*/ 70 h 81"/>
                <a:gd name="T34" fmla="*/ 245 w 290"/>
                <a:gd name="T35" fmla="*/ 64 h 81"/>
                <a:gd name="T36" fmla="*/ 274 w 290"/>
                <a:gd name="T37" fmla="*/ 64 h 81"/>
                <a:gd name="T38" fmla="*/ 281 w 290"/>
                <a:gd name="T39" fmla="*/ 64 h 81"/>
                <a:gd name="T40" fmla="*/ 281 w 290"/>
                <a:gd name="T41" fmla="*/ 49 h 81"/>
                <a:gd name="T42" fmla="*/ 289 w 290"/>
                <a:gd name="T43" fmla="*/ 30 h 81"/>
                <a:gd name="T44" fmla="*/ 274 w 290"/>
                <a:gd name="T45" fmla="*/ 30 h 81"/>
                <a:gd name="T46" fmla="*/ 274 w 290"/>
                <a:gd name="T47" fmla="*/ 20 h 81"/>
                <a:gd name="T48" fmla="*/ 253 w 290"/>
                <a:gd name="T49" fmla="*/ 9 h 81"/>
                <a:gd name="T50" fmla="*/ 238 w 290"/>
                <a:gd name="T51" fmla="*/ 9 h 81"/>
                <a:gd name="T52" fmla="*/ 217 w 290"/>
                <a:gd name="T53" fmla="*/ 20 h 81"/>
                <a:gd name="T54" fmla="*/ 202 w 290"/>
                <a:gd name="T55" fmla="*/ 20 h 81"/>
                <a:gd name="T56" fmla="*/ 187 w 290"/>
                <a:gd name="T57" fmla="*/ 15 h 81"/>
                <a:gd name="T58" fmla="*/ 173 w 290"/>
                <a:gd name="T59" fmla="*/ 5 h 81"/>
                <a:gd name="T60" fmla="*/ 151 w 290"/>
                <a:gd name="T61" fmla="*/ 0 h 81"/>
                <a:gd name="T62" fmla="*/ 129 w 290"/>
                <a:gd name="T63" fmla="*/ 5 h 81"/>
                <a:gd name="T64" fmla="*/ 108 w 290"/>
                <a:gd name="T65" fmla="*/ 9 h 81"/>
                <a:gd name="T66" fmla="*/ 79 w 290"/>
                <a:gd name="T67" fmla="*/ 9 h 81"/>
                <a:gd name="T68" fmla="*/ 72 w 290"/>
                <a:gd name="T69" fmla="*/ 9 h 81"/>
                <a:gd name="T70" fmla="*/ 57 w 290"/>
                <a:gd name="T71" fmla="*/ 5 h 81"/>
                <a:gd name="T72" fmla="*/ 43 w 290"/>
                <a:gd name="T73" fmla="*/ 5 h 81"/>
                <a:gd name="T74" fmla="*/ 35 w 290"/>
                <a:gd name="T75" fmla="*/ 9 h 81"/>
                <a:gd name="T76" fmla="*/ 0 w 290"/>
                <a:gd name="T77" fmla="*/ 2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0"/>
                <a:gd name="T118" fmla="*/ 0 h 81"/>
                <a:gd name="T119" fmla="*/ 290 w 290"/>
                <a:gd name="T120" fmla="*/ 81 h 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0" h="81">
                  <a:moveTo>
                    <a:pt x="0" y="20"/>
                  </a:moveTo>
                  <a:lnTo>
                    <a:pt x="35" y="20"/>
                  </a:lnTo>
                  <a:lnTo>
                    <a:pt x="35" y="30"/>
                  </a:lnTo>
                  <a:lnTo>
                    <a:pt x="43" y="45"/>
                  </a:lnTo>
                  <a:lnTo>
                    <a:pt x="43" y="55"/>
                  </a:lnTo>
                  <a:lnTo>
                    <a:pt x="50" y="60"/>
                  </a:lnTo>
                  <a:lnTo>
                    <a:pt x="65" y="74"/>
                  </a:lnTo>
                  <a:lnTo>
                    <a:pt x="86" y="74"/>
                  </a:lnTo>
                  <a:lnTo>
                    <a:pt x="101" y="70"/>
                  </a:lnTo>
                  <a:lnTo>
                    <a:pt x="115" y="74"/>
                  </a:lnTo>
                  <a:lnTo>
                    <a:pt x="137" y="74"/>
                  </a:lnTo>
                  <a:lnTo>
                    <a:pt x="151" y="70"/>
                  </a:lnTo>
                  <a:lnTo>
                    <a:pt x="159" y="74"/>
                  </a:lnTo>
                  <a:lnTo>
                    <a:pt x="173" y="80"/>
                  </a:lnTo>
                  <a:lnTo>
                    <a:pt x="173" y="70"/>
                  </a:lnTo>
                  <a:lnTo>
                    <a:pt x="195" y="70"/>
                  </a:lnTo>
                  <a:lnTo>
                    <a:pt x="217" y="70"/>
                  </a:lnTo>
                  <a:lnTo>
                    <a:pt x="245" y="64"/>
                  </a:lnTo>
                  <a:lnTo>
                    <a:pt x="274" y="64"/>
                  </a:lnTo>
                  <a:lnTo>
                    <a:pt x="281" y="64"/>
                  </a:lnTo>
                  <a:lnTo>
                    <a:pt x="281" y="49"/>
                  </a:lnTo>
                  <a:lnTo>
                    <a:pt x="289" y="30"/>
                  </a:lnTo>
                  <a:lnTo>
                    <a:pt x="274" y="30"/>
                  </a:lnTo>
                  <a:lnTo>
                    <a:pt x="274" y="20"/>
                  </a:lnTo>
                  <a:lnTo>
                    <a:pt x="253" y="9"/>
                  </a:lnTo>
                  <a:lnTo>
                    <a:pt x="238" y="9"/>
                  </a:lnTo>
                  <a:lnTo>
                    <a:pt x="217" y="20"/>
                  </a:lnTo>
                  <a:lnTo>
                    <a:pt x="202" y="20"/>
                  </a:lnTo>
                  <a:lnTo>
                    <a:pt x="187" y="15"/>
                  </a:lnTo>
                  <a:lnTo>
                    <a:pt x="173" y="5"/>
                  </a:lnTo>
                  <a:lnTo>
                    <a:pt x="151" y="0"/>
                  </a:lnTo>
                  <a:lnTo>
                    <a:pt x="129" y="5"/>
                  </a:lnTo>
                  <a:lnTo>
                    <a:pt x="108" y="9"/>
                  </a:lnTo>
                  <a:lnTo>
                    <a:pt x="79" y="9"/>
                  </a:lnTo>
                  <a:lnTo>
                    <a:pt x="72" y="9"/>
                  </a:lnTo>
                  <a:lnTo>
                    <a:pt x="57" y="5"/>
                  </a:lnTo>
                  <a:lnTo>
                    <a:pt x="43" y="5"/>
                  </a:lnTo>
                  <a:lnTo>
                    <a:pt x="35" y="9"/>
                  </a:lnTo>
                  <a:lnTo>
                    <a:pt x="0" y="2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39" name="Freeform 63"/>
            <p:cNvSpPr>
              <a:spLocks/>
            </p:cNvSpPr>
            <p:nvPr/>
          </p:nvSpPr>
          <p:spPr bwMode="auto">
            <a:xfrm>
              <a:off x="3860" y="3037"/>
              <a:ext cx="120" cy="44"/>
            </a:xfrm>
            <a:custGeom>
              <a:avLst/>
              <a:gdLst>
                <a:gd name="T0" fmla="*/ 13 w 120"/>
                <a:gd name="T1" fmla="*/ 0 h 44"/>
                <a:gd name="T2" fmla="*/ 34 w 120"/>
                <a:gd name="T3" fmla="*/ 0 h 44"/>
                <a:gd name="T4" fmla="*/ 49 w 120"/>
                <a:gd name="T5" fmla="*/ 0 h 44"/>
                <a:gd name="T6" fmla="*/ 69 w 120"/>
                <a:gd name="T7" fmla="*/ 4 h 44"/>
                <a:gd name="T8" fmla="*/ 90 w 120"/>
                <a:gd name="T9" fmla="*/ 14 h 44"/>
                <a:gd name="T10" fmla="*/ 111 w 120"/>
                <a:gd name="T11" fmla="*/ 18 h 44"/>
                <a:gd name="T12" fmla="*/ 119 w 120"/>
                <a:gd name="T13" fmla="*/ 38 h 44"/>
                <a:gd name="T14" fmla="*/ 111 w 120"/>
                <a:gd name="T15" fmla="*/ 43 h 44"/>
                <a:gd name="T16" fmla="*/ 105 w 120"/>
                <a:gd name="T17" fmla="*/ 43 h 44"/>
                <a:gd name="T18" fmla="*/ 84 w 120"/>
                <a:gd name="T19" fmla="*/ 43 h 44"/>
                <a:gd name="T20" fmla="*/ 69 w 120"/>
                <a:gd name="T21" fmla="*/ 43 h 44"/>
                <a:gd name="T22" fmla="*/ 55 w 120"/>
                <a:gd name="T23" fmla="*/ 38 h 44"/>
                <a:gd name="T24" fmla="*/ 34 w 120"/>
                <a:gd name="T25" fmla="*/ 24 h 44"/>
                <a:gd name="T26" fmla="*/ 13 w 120"/>
                <a:gd name="T27" fmla="*/ 18 h 44"/>
                <a:gd name="T28" fmla="*/ 0 w 120"/>
                <a:gd name="T29" fmla="*/ 14 h 44"/>
                <a:gd name="T30" fmla="*/ 7 w 120"/>
                <a:gd name="T31" fmla="*/ 4 h 44"/>
                <a:gd name="T32" fmla="*/ 13 w 12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44"/>
                <a:gd name="T53" fmla="*/ 120 w 120"/>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44">
                  <a:moveTo>
                    <a:pt x="13" y="0"/>
                  </a:moveTo>
                  <a:lnTo>
                    <a:pt x="34" y="0"/>
                  </a:lnTo>
                  <a:lnTo>
                    <a:pt x="49" y="0"/>
                  </a:lnTo>
                  <a:lnTo>
                    <a:pt x="69" y="4"/>
                  </a:lnTo>
                  <a:lnTo>
                    <a:pt x="90" y="14"/>
                  </a:lnTo>
                  <a:lnTo>
                    <a:pt x="111" y="18"/>
                  </a:lnTo>
                  <a:lnTo>
                    <a:pt x="119" y="38"/>
                  </a:lnTo>
                  <a:lnTo>
                    <a:pt x="111" y="43"/>
                  </a:lnTo>
                  <a:lnTo>
                    <a:pt x="105" y="43"/>
                  </a:lnTo>
                  <a:lnTo>
                    <a:pt x="84" y="43"/>
                  </a:lnTo>
                  <a:lnTo>
                    <a:pt x="69" y="43"/>
                  </a:lnTo>
                  <a:lnTo>
                    <a:pt x="55" y="38"/>
                  </a:lnTo>
                  <a:lnTo>
                    <a:pt x="34" y="24"/>
                  </a:lnTo>
                  <a:lnTo>
                    <a:pt x="13" y="18"/>
                  </a:lnTo>
                  <a:lnTo>
                    <a:pt x="0" y="14"/>
                  </a:lnTo>
                  <a:lnTo>
                    <a:pt x="7" y="4"/>
                  </a:lnTo>
                  <a:lnTo>
                    <a:pt x="13"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40" name="Freeform 64"/>
            <p:cNvSpPr>
              <a:spLocks/>
            </p:cNvSpPr>
            <p:nvPr/>
          </p:nvSpPr>
          <p:spPr bwMode="auto">
            <a:xfrm>
              <a:off x="4103" y="3147"/>
              <a:ext cx="90" cy="80"/>
            </a:xfrm>
            <a:custGeom>
              <a:avLst/>
              <a:gdLst>
                <a:gd name="T0" fmla="*/ 27 w 90"/>
                <a:gd name="T1" fmla="*/ 0 h 80"/>
                <a:gd name="T2" fmla="*/ 41 w 90"/>
                <a:gd name="T3" fmla="*/ 9 h 80"/>
                <a:gd name="T4" fmla="*/ 41 w 90"/>
                <a:gd name="T5" fmla="*/ 14 h 80"/>
                <a:gd name="T6" fmla="*/ 55 w 90"/>
                <a:gd name="T7" fmla="*/ 14 h 80"/>
                <a:gd name="T8" fmla="*/ 68 w 90"/>
                <a:gd name="T9" fmla="*/ 14 h 80"/>
                <a:gd name="T10" fmla="*/ 81 w 90"/>
                <a:gd name="T11" fmla="*/ 29 h 80"/>
                <a:gd name="T12" fmla="*/ 89 w 90"/>
                <a:gd name="T13" fmla="*/ 39 h 80"/>
                <a:gd name="T14" fmla="*/ 81 w 90"/>
                <a:gd name="T15" fmla="*/ 49 h 80"/>
                <a:gd name="T16" fmla="*/ 68 w 90"/>
                <a:gd name="T17" fmla="*/ 49 h 80"/>
                <a:gd name="T18" fmla="*/ 62 w 90"/>
                <a:gd name="T19" fmla="*/ 69 h 80"/>
                <a:gd name="T20" fmla="*/ 55 w 90"/>
                <a:gd name="T21" fmla="*/ 79 h 80"/>
                <a:gd name="T22" fmla="*/ 27 w 90"/>
                <a:gd name="T23" fmla="*/ 73 h 80"/>
                <a:gd name="T24" fmla="*/ 13 w 90"/>
                <a:gd name="T25" fmla="*/ 73 h 80"/>
                <a:gd name="T26" fmla="*/ 7 w 90"/>
                <a:gd name="T27" fmla="*/ 59 h 80"/>
                <a:gd name="T28" fmla="*/ 0 w 90"/>
                <a:gd name="T29" fmla="*/ 44 h 80"/>
                <a:gd name="T30" fmla="*/ 7 w 90"/>
                <a:gd name="T31" fmla="*/ 34 h 80"/>
                <a:gd name="T32" fmla="*/ 0 w 90"/>
                <a:gd name="T33" fmla="*/ 24 h 80"/>
                <a:gd name="T34" fmla="*/ 0 w 90"/>
                <a:gd name="T35" fmla="*/ 9 h 80"/>
                <a:gd name="T36" fmla="*/ 7 w 90"/>
                <a:gd name="T37" fmla="*/ 0 h 80"/>
                <a:gd name="T38" fmla="*/ 21 w 90"/>
                <a:gd name="T39" fmla="*/ 0 h 80"/>
                <a:gd name="T40" fmla="*/ 27 w 90"/>
                <a:gd name="T41" fmla="*/ 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80"/>
                <a:gd name="T65" fmla="*/ 90 w 90"/>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80">
                  <a:moveTo>
                    <a:pt x="27" y="0"/>
                  </a:moveTo>
                  <a:lnTo>
                    <a:pt x="41" y="9"/>
                  </a:lnTo>
                  <a:lnTo>
                    <a:pt x="41" y="14"/>
                  </a:lnTo>
                  <a:lnTo>
                    <a:pt x="55" y="14"/>
                  </a:lnTo>
                  <a:lnTo>
                    <a:pt x="68" y="14"/>
                  </a:lnTo>
                  <a:lnTo>
                    <a:pt x="81" y="29"/>
                  </a:lnTo>
                  <a:lnTo>
                    <a:pt x="89" y="39"/>
                  </a:lnTo>
                  <a:lnTo>
                    <a:pt x="81" y="49"/>
                  </a:lnTo>
                  <a:lnTo>
                    <a:pt x="68" y="49"/>
                  </a:lnTo>
                  <a:lnTo>
                    <a:pt x="62" y="69"/>
                  </a:lnTo>
                  <a:lnTo>
                    <a:pt x="55" y="79"/>
                  </a:lnTo>
                  <a:lnTo>
                    <a:pt x="27" y="73"/>
                  </a:lnTo>
                  <a:lnTo>
                    <a:pt x="13" y="73"/>
                  </a:lnTo>
                  <a:lnTo>
                    <a:pt x="7" y="59"/>
                  </a:lnTo>
                  <a:lnTo>
                    <a:pt x="0" y="44"/>
                  </a:lnTo>
                  <a:lnTo>
                    <a:pt x="7" y="34"/>
                  </a:lnTo>
                  <a:lnTo>
                    <a:pt x="0" y="24"/>
                  </a:lnTo>
                  <a:lnTo>
                    <a:pt x="0" y="9"/>
                  </a:lnTo>
                  <a:lnTo>
                    <a:pt x="7" y="0"/>
                  </a:lnTo>
                  <a:lnTo>
                    <a:pt x="21" y="0"/>
                  </a:lnTo>
                  <a:lnTo>
                    <a:pt x="27"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41" name="Freeform 65"/>
            <p:cNvSpPr>
              <a:spLocks/>
            </p:cNvSpPr>
            <p:nvPr/>
          </p:nvSpPr>
          <p:spPr bwMode="auto">
            <a:xfrm>
              <a:off x="4110" y="3240"/>
              <a:ext cx="40" cy="54"/>
            </a:xfrm>
            <a:custGeom>
              <a:avLst/>
              <a:gdLst>
                <a:gd name="T0" fmla="*/ 13 w 40"/>
                <a:gd name="T1" fmla="*/ 4 h 54"/>
                <a:gd name="T2" fmla="*/ 13 w 40"/>
                <a:gd name="T3" fmla="*/ 23 h 54"/>
                <a:gd name="T4" fmla="*/ 26 w 40"/>
                <a:gd name="T5" fmla="*/ 33 h 54"/>
                <a:gd name="T6" fmla="*/ 32 w 40"/>
                <a:gd name="T7" fmla="*/ 48 h 54"/>
                <a:gd name="T8" fmla="*/ 39 w 40"/>
                <a:gd name="T9" fmla="*/ 53 h 54"/>
                <a:gd name="T10" fmla="*/ 26 w 40"/>
                <a:gd name="T11" fmla="*/ 48 h 54"/>
                <a:gd name="T12" fmla="*/ 6 w 40"/>
                <a:gd name="T13" fmla="*/ 43 h 54"/>
                <a:gd name="T14" fmla="*/ 0 w 40"/>
                <a:gd name="T15" fmla="*/ 33 h 54"/>
                <a:gd name="T16" fmla="*/ 0 w 40"/>
                <a:gd name="T17" fmla="*/ 19 h 54"/>
                <a:gd name="T18" fmla="*/ 0 w 40"/>
                <a:gd name="T19" fmla="*/ 9 h 54"/>
                <a:gd name="T20" fmla="*/ 6 w 40"/>
                <a:gd name="T21" fmla="*/ 0 h 54"/>
                <a:gd name="T22" fmla="*/ 13 w 40"/>
                <a:gd name="T23" fmla="*/ 4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54"/>
                <a:gd name="T38" fmla="*/ 40 w 40"/>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54">
                  <a:moveTo>
                    <a:pt x="13" y="4"/>
                  </a:moveTo>
                  <a:lnTo>
                    <a:pt x="13" y="23"/>
                  </a:lnTo>
                  <a:lnTo>
                    <a:pt x="26" y="33"/>
                  </a:lnTo>
                  <a:lnTo>
                    <a:pt x="32" y="48"/>
                  </a:lnTo>
                  <a:lnTo>
                    <a:pt x="39" y="53"/>
                  </a:lnTo>
                  <a:lnTo>
                    <a:pt x="26" y="48"/>
                  </a:lnTo>
                  <a:lnTo>
                    <a:pt x="6" y="43"/>
                  </a:lnTo>
                  <a:lnTo>
                    <a:pt x="0" y="33"/>
                  </a:lnTo>
                  <a:lnTo>
                    <a:pt x="0" y="19"/>
                  </a:lnTo>
                  <a:lnTo>
                    <a:pt x="0" y="9"/>
                  </a:lnTo>
                  <a:lnTo>
                    <a:pt x="6" y="0"/>
                  </a:lnTo>
                  <a:lnTo>
                    <a:pt x="13" y="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42" name="Freeform 66"/>
            <p:cNvSpPr>
              <a:spLocks/>
            </p:cNvSpPr>
            <p:nvPr/>
          </p:nvSpPr>
          <p:spPr bwMode="auto">
            <a:xfrm>
              <a:off x="4389" y="3095"/>
              <a:ext cx="25" cy="28"/>
            </a:xfrm>
            <a:custGeom>
              <a:avLst/>
              <a:gdLst>
                <a:gd name="T0" fmla="*/ 6 w 25"/>
                <a:gd name="T1" fmla="*/ 9 h 28"/>
                <a:gd name="T2" fmla="*/ 24 w 25"/>
                <a:gd name="T3" fmla="*/ 0 h 28"/>
                <a:gd name="T4" fmla="*/ 18 w 25"/>
                <a:gd name="T5" fmla="*/ 13 h 28"/>
                <a:gd name="T6" fmla="*/ 18 w 25"/>
                <a:gd name="T7" fmla="*/ 27 h 28"/>
                <a:gd name="T8" fmla="*/ 0 w 25"/>
                <a:gd name="T9" fmla="*/ 27 h 28"/>
                <a:gd name="T10" fmla="*/ 0 w 25"/>
                <a:gd name="T11" fmla="*/ 22 h 28"/>
                <a:gd name="T12" fmla="*/ 6 w 25"/>
                <a:gd name="T13" fmla="*/ 13 h 28"/>
                <a:gd name="T14" fmla="*/ 6 w 25"/>
                <a:gd name="T15" fmla="*/ 9 h 2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8"/>
                <a:gd name="T26" fmla="*/ 25 w 2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8">
                  <a:moveTo>
                    <a:pt x="6" y="9"/>
                  </a:moveTo>
                  <a:lnTo>
                    <a:pt x="24" y="0"/>
                  </a:lnTo>
                  <a:lnTo>
                    <a:pt x="18" y="13"/>
                  </a:lnTo>
                  <a:lnTo>
                    <a:pt x="18" y="27"/>
                  </a:lnTo>
                  <a:lnTo>
                    <a:pt x="0" y="27"/>
                  </a:lnTo>
                  <a:lnTo>
                    <a:pt x="0" y="22"/>
                  </a:lnTo>
                  <a:lnTo>
                    <a:pt x="6" y="13"/>
                  </a:lnTo>
                  <a:lnTo>
                    <a:pt x="6" y="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43" name="Freeform 67"/>
            <p:cNvSpPr>
              <a:spLocks/>
            </p:cNvSpPr>
            <p:nvPr/>
          </p:nvSpPr>
          <p:spPr bwMode="auto">
            <a:xfrm>
              <a:off x="4462" y="2949"/>
              <a:ext cx="47" cy="49"/>
            </a:xfrm>
            <a:custGeom>
              <a:avLst/>
              <a:gdLst>
                <a:gd name="T0" fmla="*/ 12 w 47"/>
                <a:gd name="T1" fmla="*/ 9 h 49"/>
                <a:gd name="T2" fmla="*/ 33 w 47"/>
                <a:gd name="T3" fmla="*/ 0 h 49"/>
                <a:gd name="T4" fmla="*/ 46 w 47"/>
                <a:gd name="T5" fmla="*/ 9 h 49"/>
                <a:gd name="T6" fmla="*/ 46 w 47"/>
                <a:gd name="T7" fmla="*/ 28 h 49"/>
                <a:gd name="T8" fmla="*/ 33 w 47"/>
                <a:gd name="T9" fmla="*/ 38 h 49"/>
                <a:gd name="T10" fmla="*/ 12 w 47"/>
                <a:gd name="T11" fmla="*/ 48 h 49"/>
                <a:gd name="T12" fmla="*/ 0 w 47"/>
                <a:gd name="T13" fmla="*/ 38 h 49"/>
                <a:gd name="T14" fmla="*/ 12 w 47"/>
                <a:gd name="T15" fmla="*/ 28 h 49"/>
                <a:gd name="T16" fmla="*/ 12 w 47"/>
                <a:gd name="T17" fmla="*/ 14 h 49"/>
                <a:gd name="T18" fmla="*/ 12 w 47"/>
                <a:gd name="T19" fmla="*/ 9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9"/>
                <a:gd name="T32" fmla="*/ 47 w 4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9">
                  <a:moveTo>
                    <a:pt x="12" y="9"/>
                  </a:moveTo>
                  <a:lnTo>
                    <a:pt x="33" y="0"/>
                  </a:lnTo>
                  <a:lnTo>
                    <a:pt x="46" y="9"/>
                  </a:lnTo>
                  <a:lnTo>
                    <a:pt x="46" y="28"/>
                  </a:lnTo>
                  <a:lnTo>
                    <a:pt x="33" y="38"/>
                  </a:lnTo>
                  <a:lnTo>
                    <a:pt x="12" y="48"/>
                  </a:lnTo>
                  <a:lnTo>
                    <a:pt x="0" y="38"/>
                  </a:lnTo>
                  <a:lnTo>
                    <a:pt x="12" y="28"/>
                  </a:lnTo>
                  <a:lnTo>
                    <a:pt x="12" y="14"/>
                  </a:lnTo>
                  <a:lnTo>
                    <a:pt x="12" y="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44" name="Freeform 68"/>
            <p:cNvSpPr>
              <a:spLocks/>
            </p:cNvSpPr>
            <p:nvPr/>
          </p:nvSpPr>
          <p:spPr bwMode="auto">
            <a:xfrm>
              <a:off x="2756" y="3027"/>
              <a:ext cx="665" cy="283"/>
            </a:xfrm>
            <a:custGeom>
              <a:avLst/>
              <a:gdLst>
                <a:gd name="T0" fmla="*/ 0 w 665"/>
                <a:gd name="T1" fmla="*/ 235 h 283"/>
                <a:gd name="T2" fmla="*/ 160 w 665"/>
                <a:gd name="T3" fmla="*/ 256 h 283"/>
                <a:gd name="T4" fmla="*/ 211 w 665"/>
                <a:gd name="T5" fmla="*/ 282 h 283"/>
                <a:gd name="T6" fmla="*/ 664 w 665"/>
                <a:gd name="T7" fmla="*/ 256 h 283"/>
                <a:gd name="T8" fmla="*/ 619 w 665"/>
                <a:gd name="T9" fmla="*/ 205 h 283"/>
                <a:gd name="T10" fmla="*/ 591 w 665"/>
                <a:gd name="T11" fmla="*/ 189 h 283"/>
                <a:gd name="T12" fmla="*/ 306 w 665"/>
                <a:gd name="T13" fmla="*/ 97 h 283"/>
                <a:gd name="T14" fmla="*/ 218 w 665"/>
                <a:gd name="T15" fmla="*/ 0 h 283"/>
                <a:gd name="T16" fmla="*/ 146 w 665"/>
                <a:gd name="T17" fmla="*/ 5 h 283"/>
                <a:gd name="T18" fmla="*/ 22 w 665"/>
                <a:gd name="T19" fmla="*/ 97 h 283"/>
                <a:gd name="T20" fmla="*/ 0 w 665"/>
                <a:gd name="T21" fmla="*/ 235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283"/>
                <a:gd name="T35" fmla="*/ 665 w 665"/>
                <a:gd name="T36" fmla="*/ 283 h 2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283">
                  <a:moveTo>
                    <a:pt x="0" y="235"/>
                  </a:moveTo>
                  <a:lnTo>
                    <a:pt x="160" y="256"/>
                  </a:lnTo>
                  <a:lnTo>
                    <a:pt x="211" y="282"/>
                  </a:lnTo>
                  <a:lnTo>
                    <a:pt x="664" y="256"/>
                  </a:lnTo>
                  <a:lnTo>
                    <a:pt x="619" y="205"/>
                  </a:lnTo>
                  <a:lnTo>
                    <a:pt x="591" y="189"/>
                  </a:lnTo>
                  <a:lnTo>
                    <a:pt x="306" y="97"/>
                  </a:lnTo>
                  <a:lnTo>
                    <a:pt x="218" y="0"/>
                  </a:lnTo>
                  <a:lnTo>
                    <a:pt x="146" y="5"/>
                  </a:lnTo>
                  <a:lnTo>
                    <a:pt x="22" y="97"/>
                  </a:lnTo>
                  <a:lnTo>
                    <a:pt x="0" y="23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45" name="Freeform 69"/>
            <p:cNvSpPr>
              <a:spLocks/>
            </p:cNvSpPr>
            <p:nvPr/>
          </p:nvSpPr>
          <p:spPr bwMode="auto">
            <a:xfrm>
              <a:off x="3102" y="2379"/>
              <a:ext cx="1738" cy="785"/>
            </a:xfrm>
            <a:custGeom>
              <a:avLst/>
              <a:gdLst>
                <a:gd name="T0" fmla="*/ 0 w 1738"/>
                <a:gd name="T1" fmla="*/ 339 h 785"/>
                <a:gd name="T2" fmla="*/ 7 w 1738"/>
                <a:gd name="T3" fmla="*/ 314 h 785"/>
                <a:gd name="T4" fmla="*/ 125 w 1738"/>
                <a:gd name="T5" fmla="*/ 319 h 785"/>
                <a:gd name="T6" fmla="*/ 344 w 1738"/>
                <a:gd name="T7" fmla="*/ 170 h 785"/>
                <a:gd name="T8" fmla="*/ 366 w 1738"/>
                <a:gd name="T9" fmla="*/ 165 h 785"/>
                <a:gd name="T10" fmla="*/ 667 w 1738"/>
                <a:gd name="T11" fmla="*/ 216 h 785"/>
                <a:gd name="T12" fmla="*/ 806 w 1738"/>
                <a:gd name="T13" fmla="*/ 149 h 785"/>
                <a:gd name="T14" fmla="*/ 902 w 1738"/>
                <a:gd name="T15" fmla="*/ 31 h 785"/>
                <a:gd name="T16" fmla="*/ 946 w 1738"/>
                <a:gd name="T17" fmla="*/ 36 h 785"/>
                <a:gd name="T18" fmla="*/ 1098 w 1738"/>
                <a:gd name="T19" fmla="*/ 0 h 785"/>
                <a:gd name="T20" fmla="*/ 1150 w 1738"/>
                <a:gd name="T21" fmla="*/ 0 h 785"/>
                <a:gd name="T22" fmla="*/ 1120 w 1738"/>
                <a:gd name="T23" fmla="*/ 31 h 785"/>
                <a:gd name="T24" fmla="*/ 1076 w 1738"/>
                <a:gd name="T25" fmla="*/ 62 h 785"/>
                <a:gd name="T26" fmla="*/ 1128 w 1738"/>
                <a:gd name="T27" fmla="*/ 62 h 785"/>
                <a:gd name="T28" fmla="*/ 1473 w 1738"/>
                <a:gd name="T29" fmla="*/ 108 h 785"/>
                <a:gd name="T30" fmla="*/ 1737 w 1738"/>
                <a:gd name="T31" fmla="*/ 108 h 785"/>
                <a:gd name="T32" fmla="*/ 1737 w 1738"/>
                <a:gd name="T33" fmla="*/ 288 h 785"/>
                <a:gd name="T34" fmla="*/ 1707 w 1738"/>
                <a:gd name="T35" fmla="*/ 288 h 785"/>
                <a:gd name="T36" fmla="*/ 1502 w 1738"/>
                <a:gd name="T37" fmla="*/ 263 h 785"/>
                <a:gd name="T38" fmla="*/ 1421 w 1738"/>
                <a:gd name="T39" fmla="*/ 438 h 785"/>
                <a:gd name="T40" fmla="*/ 1443 w 1738"/>
                <a:gd name="T41" fmla="*/ 494 h 785"/>
                <a:gd name="T42" fmla="*/ 1406 w 1738"/>
                <a:gd name="T43" fmla="*/ 531 h 785"/>
                <a:gd name="T44" fmla="*/ 1260 w 1738"/>
                <a:gd name="T45" fmla="*/ 525 h 785"/>
                <a:gd name="T46" fmla="*/ 1091 w 1738"/>
                <a:gd name="T47" fmla="*/ 784 h 785"/>
                <a:gd name="T48" fmla="*/ 909 w 1738"/>
                <a:gd name="T49" fmla="*/ 670 h 785"/>
                <a:gd name="T50" fmla="*/ 762 w 1738"/>
                <a:gd name="T51" fmla="*/ 577 h 785"/>
                <a:gd name="T52" fmla="*/ 725 w 1738"/>
                <a:gd name="T53" fmla="*/ 577 h 785"/>
                <a:gd name="T54" fmla="*/ 660 w 1738"/>
                <a:gd name="T55" fmla="*/ 577 h 785"/>
                <a:gd name="T56" fmla="*/ 425 w 1738"/>
                <a:gd name="T57" fmla="*/ 557 h 785"/>
                <a:gd name="T58" fmla="*/ 411 w 1738"/>
                <a:gd name="T59" fmla="*/ 515 h 785"/>
                <a:gd name="T60" fmla="*/ 425 w 1738"/>
                <a:gd name="T61" fmla="*/ 458 h 785"/>
                <a:gd name="T62" fmla="*/ 330 w 1738"/>
                <a:gd name="T63" fmla="*/ 448 h 785"/>
                <a:gd name="T64" fmla="*/ 300 w 1738"/>
                <a:gd name="T65" fmla="*/ 536 h 785"/>
                <a:gd name="T66" fmla="*/ 234 w 1738"/>
                <a:gd name="T67" fmla="*/ 489 h 785"/>
                <a:gd name="T68" fmla="*/ 146 w 1738"/>
                <a:gd name="T69" fmla="*/ 448 h 785"/>
                <a:gd name="T70" fmla="*/ 7 w 1738"/>
                <a:gd name="T71" fmla="*/ 365 h 785"/>
                <a:gd name="T72" fmla="*/ 0 w 1738"/>
                <a:gd name="T73" fmla="*/ 339 h 7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8"/>
                <a:gd name="T112" fmla="*/ 0 h 785"/>
                <a:gd name="T113" fmla="*/ 1738 w 1738"/>
                <a:gd name="T114" fmla="*/ 785 h 7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8" h="785">
                  <a:moveTo>
                    <a:pt x="0" y="339"/>
                  </a:moveTo>
                  <a:lnTo>
                    <a:pt x="7" y="314"/>
                  </a:lnTo>
                  <a:lnTo>
                    <a:pt x="125" y="319"/>
                  </a:lnTo>
                  <a:lnTo>
                    <a:pt x="344" y="170"/>
                  </a:lnTo>
                  <a:lnTo>
                    <a:pt x="366" y="165"/>
                  </a:lnTo>
                  <a:lnTo>
                    <a:pt x="667" y="216"/>
                  </a:lnTo>
                  <a:lnTo>
                    <a:pt x="806" y="149"/>
                  </a:lnTo>
                  <a:lnTo>
                    <a:pt x="902" y="31"/>
                  </a:lnTo>
                  <a:lnTo>
                    <a:pt x="946" y="36"/>
                  </a:lnTo>
                  <a:lnTo>
                    <a:pt x="1098" y="0"/>
                  </a:lnTo>
                  <a:lnTo>
                    <a:pt x="1150" y="0"/>
                  </a:lnTo>
                  <a:lnTo>
                    <a:pt x="1120" y="31"/>
                  </a:lnTo>
                  <a:lnTo>
                    <a:pt x="1076" y="62"/>
                  </a:lnTo>
                  <a:lnTo>
                    <a:pt x="1128" y="62"/>
                  </a:lnTo>
                  <a:lnTo>
                    <a:pt x="1473" y="108"/>
                  </a:lnTo>
                  <a:lnTo>
                    <a:pt x="1737" y="108"/>
                  </a:lnTo>
                  <a:lnTo>
                    <a:pt x="1737" y="288"/>
                  </a:lnTo>
                  <a:lnTo>
                    <a:pt x="1707" y="288"/>
                  </a:lnTo>
                  <a:lnTo>
                    <a:pt x="1502" y="263"/>
                  </a:lnTo>
                  <a:lnTo>
                    <a:pt x="1421" y="438"/>
                  </a:lnTo>
                  <a:lnTo>
                    <a:pt x="1443" y="494"/>
                  </a:lnTo>
                  <a:lnTo>
                    <a:pt x="1406" y="531"/>
                  </a:lnTo>
                  <a:lnTo>
                    <a:pt x="1260" y="525"/>
                  </a:lnTo>
                  <a:lnTo>
                    <a:pt x="1091" y="784"/>
                  </a:lnTo>
                  <a:lnTo>
                    <a:pt x="909" y="670"/>
                  </a:lnTo>
                  <a:lnTo>
                    <a:pt x="762" y="577"/>
                  </a:lnTo>
                  <a:lnTo>
                    <a:pt x="725" y="577"/>
                  </a:lnTo>
                  <a:lnTo>
                    <a:pt x="660" y="577"/>
                  </a:lnTo>
                  <a:lnTo>
                    <a:pt x="425" y="557"/>
                  </a:lnTo>
                  <a:lnTo>
                    <a:pt x="411" y="515"/>
                  </a:lnTo>
                  <a:lnTo>
                    <a:pt x="425" y="458"/>
                  </a:lnTo>
                  <a:lnTo>
                    <a:pt x="330" y="448"/>
                  </a:lnTo>
                  <a:lnTo>
                    <a:pt x="300" y="536"/>
                  </a:lnTo>
                  <a:lnTo>
                    <a:pt x="234" y="489"/>
                  </a:lnTo>
                  <a:lnTo>
                    <a:pt x="146" y="448"/>
                  </a:lnTo>
                  <a:lnTo>
                    <a:pt x="7" y="365"/>
                  </a:lnTo>
                  <a:lnTo>
                    <a:pt x="0" y="33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46" name="Freeform 70"/>
            <p:cNvSpPr>
              <a:spLocks/>
            </p:cNvSpPr>
            <p:nvPr/>
          </p:nvSpPr>
          <p:spPr bwMode="auto">
            <a:xfrm>
              <a:off x="3367" y="2954"/>
              <a:ext cx="84" cy="117"/>
            </a:xfrm>
            <a:custGeom>
              <a:avLst/>
              <a:gdLst>
                <a:gd name="T0" fmla="*/ 21 w 84"/>
                <a:gd name="T1" fmla="*/ 9 h 117"/>
                <a:gd name="T2" fmla="*/ 62 w 84"/>
                <a:gd name="T3" fmla="*/ 0 h 117"/>
                <a:gd name="T4" fmla="*/ 83 w 84"/>
                <a:gd name="T5" fmla="*/ 70 h 117"/>
                <a:gd name="T6" fmla="*/ 55 w 84"/>
                <a:gd name="T7" fmla="*/ 116 h 117"/>
                <a:gd name="T8" fmla="*/ 0 w 84"/>
                <a:gd name="T9" fmla="*/ 60 h 117"/>
                <a:gd name="T10" fmla="*/ 13 w 84"/>
                <a:gd name="T11" fmla="*/ 20 h 117"/>
                <a:gd name="T12" fmla="*/ 21 w 84"/>
                <a:gd name="T13" fmla="*/ 9 h 117"/>
                <a:gd name="T14" fmla="*/ 0 60000 65536"/>
                <a:gd name="T15" fmla="*/ 0 60000 65536"/>
                <a:gd name="T16" fmla="*/ 0 60000 65536"/>
                <a:gd name="T17" fmla="*/ 0 60000 65536"/>
                <a:gd name="T18" fmla="*/ 0 60000 65536"/>
                <a:gd name="T19" fmla="*/ 0 60000 65536"/>
                <a:gd name="T20" fmla="*/ 0 60000 65536"/>
                <a:gd name="T21" fmla="*/ 0 w 84"/>
                <a:gd name="T22" fmla="*/ 0 h 117"/>
                <a:gd name="T23" fmla="*/ 84 w 84"/>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17">
                  <a:moveTo>
                    <a:pt x="21" y="9"/>
                  </a:moveTo>
                  <a:lnTo>
                    <a:pt x="62" y="0"/>
                  </a:lnTo>
                  <a:lnTo>
                    <a:pt x="83" y="70"/>
                  </a:lnTo>
                  <a:lnTo>
                    <a:pt x="55" y="116"/>
                  </a:lnTo>
                  <a:lnTo>
                    <a:pt x="0" y="60"/>
                  </a:lnTo>
                  <a:lnTo>
                    <a:pt x="13" y="20"/>
                  </a:lnTo>
                  <a:lnTo>
                    <a:pt x="21" y="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47" name="Freeform 71"/>
            <p:cNvSpPr>
              <a:spLocks/>
            </p:cNvSpPr>
            <p:nvPr/>
          </p:nvSpPr>
          <p:spPr bwMode="auto">
            <a:xfrm>
              <a:off x="2756" y="2695"/>
              <a:ext cx="231" cy="184"/>
            </a:xfrm>
            <a:custGeom>
              <a:avLst/>
              <a:gdLst>
                <a:gd name="T0" fmla="*/ 194 w 231"/>
                <a:gd name="T1" fmla="*/ 55 h 184"/>
                <a:gd name="T2" fmla="*/ 194 w 231"/>
                <a:gd name="T3" fmla="*/ 46 h 184"/>
                <a:gd name="T4" fmla="*/ 194 w 231"/>
                <a:gd name="T5" fmla="*/ 25 h 184"/>
                <a:gd name="T6" fmla="*/ 194 w 231"/>
                <a:gd name="T7" fmla="*/ 10 h 184"/>
                <a:gd name="T8" fmla="*/ 194 w 231"/>
                <a:gd name="T9" fmla="*/ 0 h 184"/>
                <a:gd name="T10" fmla="*/ 179 w 231"/>
                <a:gd name="T11" fmla="*/ 5 h 184"/>
                <a:gd name="T12" fmla="*/ 172 w 231"/>
                <a:gd name="T13" fmla="*/ 20 h 184"/>
                <a:gd name="T14" fmla="*/ 179 w 231"/>
                <a:gd name="T15" fmla="*/ 46 h 184"/>
                <a:gd name="T16" fmla="*/ 172 w 231"/>
                <a:gd name="T17" fmla="*/ 55 h 184"/>
                <a:gd name="T18" fmla="*/ 150 w 231"/>
                <a:gd name="T19" fmla="*/ 55 h 184"/>
                <a:gd name="T20" fmla="*/ 143 w 231"/>
                <a:gd name="T21" fmla="*/ 61 h 184"/>
                <a:gd name="T22" fmla="*/ 136 w 231"/>
                <a:gd name="T23" fmla="*/ 76 h 184"/>
                <a:gd name="T24" fmla="*/ 122 w 231"/>
                <a:gd name="T25" fmla="*/ 71 h 184"/>
                <a:gd name="T26" fmla="*/ 107 w 231"/>
                <a:gd name="T27" fmla="*/ 81 h 184"/>
                <a:gd name="T28" fmla="*/ 93 w 231"/>
                <a:gd name="T29" fmla="*/ 86 h 184"/>
                <a:gd name="T30" fmla="*/ 79 w 231"/>
                <a:gd name="T31" fmla="*/ 107 h 184"/>
                <a:gd name="T32" fmla="*/ 57 w 231"/>
                <a:gd name="T33" fmla="*/ 111 h 184"/>
                <a:gd name="T34" fmla="*/ 50 w 231"/>
                <a:gd name="T35" fmla="*/ 111 h 184"/>
                <a:gd name="T36" fmla="*/ 28 w 231"/>
                <a:gd name="T37" fmla="*/ 111 h 184"/>
                <a:gd name="T38" fmla="*/ 35 w 231"/>
                <a:gd name="T39" fmla="*/ 122 h 184"/>
                <a:gd name="T40" fmla="*/ 14 w 231"/>
                <a:gd name="T41" fmla="*/ 116 h 184"/>
                <a:gd name="T42" fmla="*/ 0 w 231"/>
                <a:gd name="T43" fmla="*/ 127 h 184"/>
                <a:gd name="T44" fmla="*/ 14 w 231"/>
                <a:gd name="T45" fmla="*/ 132 h 184"/>
                <a:gd name="T46" fmla="*/ 28 w 231"/>
                <a:gd name="T47" fmla="*/ 137 h 184"/>
                <a:gd name="T48" fmla="*/ 35 w 231"/>
                <a:gd name="T49" fmla="*/ 142 h 184"/>
                <a:gd name="T50" fmla="*/ 43 w 231"/>
                <a:gd name="T51" fmla="*/ 152 h 184"/>
                <a:gd name="T52" fmla="*/ 43 w 231"/>
                <a:gd name="T53" fmla="*/ 162 h 184"/>
                <a:gd name="T54" fmla="*/ 43 w 231"/>
                <a:gd name="T55" fmla="*/ 183 h 184"/>
                <a:gd name="T56" fmla="*/ 230 w 231"/>
                <a:gd name="T57" fmla="*/ 107 h 184"/>
                <a:gd name="T58" fmla="*/ 222 w 231"/>
                <a:gd name="T59" fmla="*/ 96 h 184"/>
                <a:gd name="T60" fmla="*/ 208 w 231"/>
                <a:gd name="T61" fmla="*/ 96 h 184"/>
                <a:gd name="T62" fmla="*/ 201 w 231"/>
                <a:gd name="T63" fmla="*/ 86 h 184"/>
                <a:gd name="T64" fmla="*/ 201 w 231"/>
                <a:gd name="T65" fmla="*/ 81 h 184"/>
                <a:gd name="T66" fmla="*/ 201 w 231"/>
                <a:gd name="T67" fmla="*/ 71 h 184"/>
                <a:gd name="T68" fmla="*/ 194 w 231"/>
                <a:gd name="T69" fmla="*/ 61 h 184"/>
                <a:gd name="T70" fmla="*/ 194 w 231"/>
                <a:gd name="T71" fmla="*/ 55 h 1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1"/>
                <a:gd name="T109" fmla="*/ 0 h 184"/>
                <a:gd name="T110" fmla="*/ 231 w 231"/>
                <a:gd name="T111" fmla="*/ 184 h 1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1" h="184">
                  <a:moveTo>
                    <a:pt x="194" y="55"/>
                  </a:moveTo>
                  <a:lnTo>
                    <a:pt x="194" y="46"/>
                  </a:lnTo>
                  <a:lnTo>
                    <a:pt x="194" y="25"/>
                  </a:lnTo>
                  <a:lnTo>
                    <a:pt x="194" y="10"/>
                  </a:lnTo>
                  <a:lnTo>
                    <a:pt x="194" y="0"/>
                  </a:lnTo>
                  <a:lnTo>
                    <a:pt x="179" y="5"/>
                  </a:lnTo>
                  <a:lnTo>
                    <a:pt x="172" y="20"/>
                  </a:lnTo>
                  <a:lnTo>
                    <a:pt x="179" y="46"/>
                  </a:lnTo>
                  <a:lnTo>
                    <a:pt x="172" y="55"/>
                  </a:lnTo>
                  <a:lnTo>
                    <a:pt x="150" y="55"/>
                  </a:lnTo>
                  <a:lnTo>
                    <a:pt x="143" y="61"/>
                  </a:lnTo>
                  <a:lnTo>
                    <a:pt x="136" y="76"/>
                  </a:lnTo>
                  <a:lnTo>
                    <a:pt x="122" y="71"/>
                  </a:lnTo>
                  <a:lnTo>
                    <a:pt x="107" y="81"/>
                  </a:lnTo>
                  <a:lnTo>
                    <a:pt x="93" y="86"/>
                  </a:lnTo>
                  <a:lnTo>
                    <a:pt x="79" y="107"/>
                  </a:lnTo>
                  <a:lnTo>
                    <a:pt x="57" y="111"/>
                  </a:lnTo>
                  <a:lnTo>
                    <a:pt x="50" y="111"/>
                  </a:lnTo>
                  <a:lnTo>
                    <a:pt x="28" y="111"/>
                  </a:lnTo>
                  <a:lnTo>
                    <a:pt x="35" y="122"/>
                  </a:lnTo>
                  <a:lnTo>
                    <a:pt x="14" y="116"/>
                  </a:lnTo>
                  <a:lnTo>
                    <a:pt x="0" y="127"/>
                  </a:lnTo>
                  <a:lnTo>
                    <a:pt x="14" y="132"/>
                  </a:lnTo>
                  <a:lnTo>
                    <a:pt x="28" y="137"/>
                  </a:lnTo>
                  <a:lnTo>
                    <a:pt x="35" y="142"/>
                  </a:lnTo>
                  <a:lnTo>
                    <a:pt x="43" y="152"/>
                  </a:lnTo>
                  <a:lnTo>
                    <a:pt x="43" y="162"/>
                  </a:lnTo>
                  <a:lnTo>
                    <a:pt x="43" y="183"/>
                  </a:lnTo>
                  <a:lnTo>
                    <a:pt x="230" y="107"/>
                  </a:lnTo>
                  <a:lnTo>
                    <a:pt x="222" y="96"/>
                  </a:lnTo>
                  <a:lnTo>
                    <a:pt x="208" y="96"/>
                  </a:lnTo>
                  <a:lnTo>
                    <a:pt x="201" y="86"/>
                  </a:lnTo>
                  <a:lnTo>
                    <a:pt x="201" y="81"/>
                  </a:lnTo>
                  <a:lnTo>
                    <a:pt x="201" y="71"/>
                  </a:lnTo>
                  <a:lnTo>
                    <a:pt x="194" y="61"/>
                  </a:lnTo>
                  <a:lnTo>
                    <a:pt x="194" y="5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48" name="Freeform 72"/>
            <p:cNvSpPr>
              <a:spLocks/>
            </p:cNvSpPr>
            <p:nvPr/>
          </p:nvSpPr>
          <p:spPr bwMode="auto">
            <a:xfrm>
              <a:off x="2690" y="2794"/>
              <a:ext cx="378" cy="173"/>
            </a:xfrm>
            <a:custGeom>
              <a:avLst/>
              <a:gdLst>
                <a:gd name="T0" fmla="*/ 108 w 378"/>
                <a:gd name="T1" fmla="*/ 86 h 173"/>
                <a:gd name="T2" fmla="*/ 101 w 378"/>
                <a:gd name="T3" fmla="*/ 91 h 173"/>
                <a:gd name="T4" fmla="*/ 87 w 378"/>
                <a:gd name="T5" fmla="*/ 91 h 173"/>
                <a:gd name="T6" fmla="*/ 72 w 378"/>
                <a:gd name="T7" fmla="*/ 91 h 173"/>
                <a:gd name="T8" fmla="*/ 50 w 378"/>
                <a:gd name="T9" fmla="*/ 91 h 173"/>
                <a:gd name="T10" fmla="*/ 29 w 378"/>
                <a:gd name="T11" fmla="*/ 91 h 173"/>
                <a:gd name="T12" fmla="*/ 14 w 378"/>
                <a:gd name="T13" fmla="*/ 86 h 173"/>
                <a:gd name="T14" fmla="*/ 0 w 378"/>
                <a:gd name="T15" fmla="*/ 96 h 173"/>
                <a:gd name="T16" fmla="*/ 7 w 378"/>
                <a:gd name="T17" fmla="*/ 106 h 173"/>
                <a:gd name="T18" fmla="*/ 7 w 378"/>
                <a:gd name="T19" fmla="*/ 116 h 173"/>
                <a:gd name="T20" fmla="*/ 7 w 378"/>
                <a:gd name="T21" fmla="*/ 131 h 173"/>
                <a:gd name="T22" fmla="*/ 0 w 378"/>
                <a:gd name="T23" fmla="*/ 146 h 173"/>
                <a:gd name="T24" fmla="*/ 14 w 378"/>
                <a:gd name="T25" fmla="*/ 151 h 173"/>
                <a:gd name="T26" fmla="*/ 7 w 378"/>
                <a:gd name="T27" fmla="*/ 166 h 173"/>
                <a:gd name="T28" fmla="*/ 22 w 378"/>
                <a:gd name="T29" fmla="*/ 166 h 173"/>
                <a:gd name="T30" fmla="*/ 35 w 378"/>
                <a:gd name="T31" fmla="*/ 172 h 173"/>
                <a:gd name="T32" fmla="*/ 43 w 378"/>
                <a:gd name="T33" fmla="*/ 172 h 173"/>
                <a:gd name="T34" fmla="*/ 57 w 378"/>
                <a:gd name="T35" fmla="*/ 172 h 173"/>
                <a:gd name="T36" fmla="*/ 87 w 378"/>
                <a:gd name="T37" fmla="*/ 172 h 173"/>
                <a:gd name="T38" fmla="*/ 101 w 378"/>
                <a:gd name="T39" fmla="*/ 157 h 173"/>
                <a:gd name="T40" fmla="*/ 123 w 378"/>
                <a:gd name="T41" fmla="*/ 151 h 173"/>
                <a:gd name="T42" fmla="*/ 123 w 378"/>
                <a:gd name="T43" fmla="*/ 136 h 173"/>
                <a:gd name="T44" fmla="*/ 137 w 378"/>
                <a:gd name="T45" fmla="*/ 126 h 173"/>
                <a:gd name="T46" fmla="*/ 152 w 378"/>
                <a:gd name="T47" fmla="*/ 111 h 173"/>
                <a:gd name="T48" fmla="*/ 166 w 378"/>
                <a:gd name="T49" fmla="*/ 96 h 173"/>
                <a:gd name="T50" fmla="*/ 181 w 378"/>
                <a:gd name="T51" fmla="*/ 86 h 173"/>
                <a:gd name="T52" fmla="*/ 195 w 378"/>
                <a:gd name="T53" fmla="*/ 91 h 173"/>
                <a:gd name="T54" fmla="*/ 217 w 378"/>
                <a:gd name="T55" fmla="*/ 91 h 173"/>
                <a:gd name="T56" fmla="*/ 231 w 378"/>
                <a:gd name="T57" fmla="*/ 86 h 173"/>
                <a:gd name="T58" fmla="*/ 253 w 378"/>
                <a:gd name="T59" fmla="*/ 80 h 173"/>
                <a:gd name="T60" fmla="*/ 268 w 378"/>
                <a:gd name="T61" fmla="*/ 91 h 173"/>
                <a:gd name="T62" fmla="*/ 275 w 378"/>
                <a:gd name="T63" fmla="*/ 100 h 173"/>
                <a:gd name="T64" fmla="*/ 289 w 378"/>
                <a:gd name="T65" fmla="*/ 111 h 173"/>
                <a:gd name="T66" fmla="*/ 311 w 378"/>
                <a:gd name="T67" fmla="*/ 116 h 173"/>
                <a:gd name="T68" fmla="*/ 326 w 378"/>
                <a:gd name="T69" fmla="*/ 131 h 173"/>
                <a:gd name="T70" fmla="*/ 333 w 378"/>
                <a:gd name="T71" fmla="*/ 136 h 173"/>
                <a:gd name="T72" fmla="*/ 333 w 378"/>
                <a:gd name="T73" fmla="*/ 151 h 173"/>
                <a:gd name="T74" fmla="*/ 347 w 378"/>
                <a:gd name="T75" fmla="*/ 151 h 173"/>
                <a:gd name="T76" fmla="*/ 354 w 378"/>
                <a:gd name="T77" fmla="*/ 136 h 173"/>
                <a:gd name="T78" fmla="*/ 347 w 378"/>
                <a:gd name="T79" fmla="*/ 131 h 173"/>
                <a:gd name="T80" fmla="*/ 362 w 378"/>
                <a:gd name="T81" fmla="*/ 131 h 173"/>
                <a:gd name="T82" fmla="*/ 377 w 378"/>
                <a:gd name="T83" fmla="*/ 131 h 173"/>
                <a:gd name="T84" fmla="*/ 362 w 378"/>
                <a:gd name="T85" fmla="*/ 126 h 173"/>
                <a:gd name="T86" fmla="*/ 341 w 378"/>
                <a:gd name="T87" fmla="*/ 116 h 173"/>
                <a:gd name="T88" fmla="*/ 341 w 378"/>
                <a:gd name="T89" fmla="*/ 111 h 173"/>
                <a:gd name="T90" fmla="*/ 326 w 378"/>
                <a:gd name="T91" fmla="*/ 106 h 173"/>
                <a:gd name="T92" fmla="*/ 311 w 378"/>
                <a:gd name="T93" fmla="*/ 96 h 173"/>
                <a:gd name="T94" fmla="*/ 304 w 378"/>
                <a:gd name="T95" fmla="*/ 91 h 173"/>
                <a:gd name="T96" fmla="*/ 297 w 378"/>
                <a:gd name="T97" fmla="*/ 86 h 173"/>
                <a:gd name="T98" fmla="*/ 289 w 378"/>
                <a:gd name="T99" fmla="*/ 75 h 173"/>
                <a:gd name="T100" fmla="*/ 297 w 378"/>
                <a:gd name="T101" fmla="*/ 60 h 173"/>
                <a:gd name="T102" fmla="*/ 311 w 378"/>
                <a:gd name="T103" fmla="*/ 60 h 173"/>
                <a:gd name="T104" fmla="*/ 311 w 378"/>
                <a:gd name="T105" fmla="*/ 50 h 173"/>
                <a:gd name="T106" fmla="*/ 341 w 378"/>
                <a:gd name="T107" fmla="*/ 50 h 173"/>
                <a:gd name="T108" fmla="*/ 347 w 378"/>
                <a:gd name="T109" fmla="*/ 45 h 173"/>
                <a:gd name="T110" fmla="*/ 347 w 378"/>
                <a:gd name="T111" fmla="*/ 30 h 173"/>
                <a:gd name="T112" fmla="*/ 333 w 378"/>
                <a:gd name="T113" fmla="*/ 25 h 173"/>
                <a:gd name="T114" fmla="*/ 319 w 378"/>
                <a:gd name="T115" fmla="*/ 25 h 173"/>
                <a:gd name="T116" fmla="*/ 304 w 378"/>
                <a:gd name="T117" fmla="*/ 20 h 173"/>
                <a:gd name="T118" fmla="*/ 289 w 378"/>
                <a:gd name="T119" fmla="*/ 0 h 173"/>
                <a:gd name="T120" fmla="*/ 108 w 378"/>
                <a:gd name="T121" fmla="*/ 86 h 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8"/>
                <a:gd name="T184" fmla="*/ 0 h 173"/>
                <a:gd name="T185" fmla="*/ 378 w 378"/>
                <a:gd name="T186" fmla="*/ 173 h 1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8" h="173">
                  <a:moveTo>
                    <a:pt x="108" y="86"/>
                  </a:moveTo>
                  <a:lnTo>
                    <a:pt x="101" y="91"/>
                  </a:lnTo>
                  <a:lnTo>
                    <a:pt x="87" y="91"/>
                  </a:lnTo>
                  <a:lnTo>
                    <a:pt x="72" y="91"/>
                  </a:lnTo>
                  <a:lnTo>
                    <a:pt x="50" y="91"/>
                  </a:lnTo>
                  <a:lnTo>
                    <a:pt x="29" y="91"/>
                  </a:lnTo>
                  <a:lnTo>
                    <a:pt x="14" y="86"/>
                  </a:lnTo>
                  <a:lnTo>
                    <a:pt x="0" y="96"/>
                  </a:lnTo>
                  <a:lnTo>
                    <a:pt x="7" y="106"/>
                  </a:lnTo>
                  <a:lnTo>
                    <a:pt x="7" y="116"/>
                  </a:lnTo>
                  <a:lnTo>
                    <a:pt x="7" y="131"/>
                  </a:lnTo>
                  <a:lnTo>
                    <a:pt x="0" y="146"/>
                  </a:lnTo>
                  <a:lnTo>
                    <a:pt x="14" y="151"/>
                  </a:lnTo>
                  <a:lnTo>
                    <a:pt x="7" y="166"/>
                  </a:lnTo>
                  <a:lnTo>
                    <a:pt x="22" y="166"/>
                  </a:lnTo>
                  <a:lnTo>
                    <a:pt x="35" y="172"/>
                  </a:lnTo>
                  <a:lnTo>
                    <a:pt x="43" y="172"/>
                  </a:lnTo>
                  <a:lnTo>
                    <a:pt x="57" y="172"/>
                  </a:lnTo>
                  <a:lnTo>
                    <a:pt x="87" y="172"/>
                  </a:lnTo>
                  <a:lnTo>
                    <a:pt x="101" y="157"/>
                  </a:lnTo>
                  <a:lnTo>
                    <a:pt x="123" y="151"/>
                  </a:lnTo>
                  <a:lnTo>
                    <a:pt x="123" y="136"/>
                  </a:lnTo>
                  <a:lnTo>
                    <a:pt x="137" y="126"/>
                  </a:lnTo>
                  <a:lnTo>
                    <a:pt x="152" y="111"/>
                  </a:lnTo>
                  <a:lnTo>
                    <a:pt x="166" y="96"/>
                  </a:lnTo>
                  <a:lnTo>
                    <a:pt x="181" y="86"/>
                  </a:lnTo>
                  <a:lnTo>
                    <a:pt x="195" y="91"/>
                  </a:lnTo>
                  <a:lnTo>
                    <a:pt x="217" y="91"/>
                  </a:lnTo>
                  <a:lnTo>
                    <a:pt x="231" y="86"/>
                  </a:lnTo>
                  <a:lnTo>
                    <a:pt x="253" y="80"/>
                  </a:lnTo>
                  <a:lnTo>
                    <a:pt x="268" y="91"/>
                  </a:lnTo>
                  <a:lnTo>
                    <a:pt x="275" y="100"/>
                  </a:lnTo>
                  <a:lnTo>
                    <a:pt x="289" y="111"/>
                  </a:lnTo>
                  <a:lnTo>
                    <a:pt x="311" y="116"/>
                  </a:lnTo>
                  <a:lnTo>
                    <a:pt x="326" y="131"/>
                  </a:lnTo>
                  <a:lnTo>
                    <a:pt x="333" y="136"/>
                  </a:lnTo>
                  <a:lnTo>
                    <a:pt x="333" y="151"/>
                  </a:lnTo>
                  <a:lnTo>
                    <a:pt x="347" y="151"/>
                  </a:lnTo>
                  <a:lnTo>
                    <a:pt x="354" y="136"/>
                  </a:lnTo>
                  <a:lnTo>
                    <a:pt x="347" y="131"/>
                  </a:lnTo>
                  <a:lnTo>
                    <a:pt x="362" y="131"/>
                  </a:lnTo>
                  <a:lnTo>
                    <a:pt x="377" y="131"/>
                  </a:lnTo>
                  <a:lnTo>
                    <a:pt x="362" y="126"/>
                  </a:lnTo>
                  <a:lnTo>
                    <a:pt x="341" y="116"/>
                  </a:lnTo>
                  <a:lnTo>
                    <a:pt x="341" y="111"/>
                  </a:lnTo>
                  <a:lnTo>
                    <a:pt x="326" y="106"/>
                  </a:lnTo>
                  <a:lnTo>
                    <a:pt x="311" y="96"/>
                  </a:lnTo>
                  <a:lnTo>
                    <a:pt x="304" y="91"/>
                  </a:lnTo>
                  <a:lnTo>
                    <a:pt x="297" y="86"/>
                  </a:lnTo>
                  <a:lnTo>
                    <a:pt x="289" y="75"/>
                  </a:lnTo>
                  <a:lnTo>
                    <a:pt x="297" y="60"/>
                  </a:lnTo>
                  <a:lnTo>
                    <a:pt x="311" y="60"/>
                  </a:lnTo>
                  <a:lnTo>
                    <a:pt x="311" y="50"/>
                  </a:lnTo>
                  <a:lnTo>
                    <a:pt x="341" y="50"/>
                  </a:lnTo>
                  <a:lnTo>
                    <a:pt x="347" y="45"/>
                  </a:lnTo>
                  <a:lnTo>
                    <a:pt x="347" y="30"/>
                  </a:lnTo>
                  <a:lnTo>
                    <a:pt x="333" y="25"/>
                  </a:lnTo>
                  <a:lnTo>
                    <a:pt x="319" y="25"/>
                  </a:lnTo>
                  <a:lnTo>
                    <a:pt x="304" y="20"/>
                  </a:lnTo>
                  <a:lnTo>
                    <a:pt x="289" y="0"/>
                  </a:lnTo>
                  <a:lnTo>
                    <a:pt x="108" y="86"/>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49" name="Freeform 73"/>
            <p:cNvSpPr>
              <a:spLocks/>
            </p:cNvSpPr>
            <p:nvPr/>
          </p:nvSpPr>
          <p:spPr bwMode="auto">
            <a:xfrm>
              <a:off x="2734" y="2679"/>
              <a:ext cx="106" cy="117"/>
            </a:xfrm>
            <a:custGeom>
              <a:avLst/>
              <a:gdLst>
                <a:gd name="T0" fmla="*/ 35 w 106"/>
                <a:gd name="T1" fmla="*/ 0 h 117"/>
                <a:gd name="T2" fmla="*/ 13 w 106"/>
                <a:gd name="T3" fmla="*/ 0 h 117"/>
                <a:gd name="T4" fmla="*/ 0 w 106"/>
                <a:gd name="T5" fmla="*/ 9 h 117"/>
                <a:gd name="T6" fmla="*/ 0 w 106"/>
                <a:gd name="T7" fmla="*/ 20 h 117"/>
                <a:gd name="T8" fmla="*/ 7 w 106"/>
                <a:gd name="T9" fmla="*/ 29 h 117"/>
                <a:gd name="T10" fmla="*/ 0 w 106"/>
                <a:gd name="T11" fmla="*/ 40 h 117"/>
                <a:gd name="T12" fmla="*/ 7 w 106"/>
                <a:gd name="T13" fmla="*/ 40 h 117"/>
                <a:gd name="T14" fmla="*/ 13 w 106"/>
                <a:gd name="T15" fmla="*/ 55 h 117"/>
                <a:gd name="T16" fmla="*/ 27 w 106"/>
                <a:gd name="T17" fmla="*/ 55 h 117"/>
                <a:gd name="T18" fmla="*/ 35 w 106"/>
                <a:gd name="T19" fmla="*/ 70 h 117"/>
                <a:gd name="T20" fmla="*/ 35 w 106"/>
                <a:gd name="T21" fmla="*/ 80 h 117"/>
                <a:gd name="T22" fmla="*/ 21 w 106"/>
                <a:gd name="T23" fmla="*/ 80 h 117"/>
                <a:gd name="T24" fmla="*/ 21 w 106"/>
                <a:gd name="T25" fmla="*/ 86 h 117"/>
                <a:gd name="T26" fmla="*/ 13 w 106"/>
                <a:gd name="T27" fmla="*/ 95 h 117"/>
                <a:gd name="T28" fmla="*/ 21 w 106"/>
                <a:gd name="T29" fmla="*/ 101 h 117"/>
                <a:gd name="T30" fmla="*/ 35 w 106"/>
                <a:gd name="T31" fmla="*/ 106 h 117"/>
                <a:gd name="T32" fmla="*/ 21 w 106"/>
                <a:gd name="T33" fmla="*/ 106 h 117"/>
                <a:gd name="T34" fmla="*/ 7 w 106"/>
                <a:gd name="T35" fmla="*/ 110 h 117"/>
                <a:gd name="T36" fmla="*/ 7 w 106"/>
                <a:gd name="T37" fmla="*/ 116 h 117"/>
                <a:gd name="T38" fmla="*/ 27 w 106"/>
                <a:gd name="T39" fmla="*/ 110 h 117"/>
                <a:gd name="T40" fmla="*/ 42 w 106"/>
                <a:gd name="T41" fmla="*/ 110 h 117"/>
                <a:gd name="T42" fmla="*/ 77 w 106"/>
                <a:gd name="T43" fmla="*/ 110 h 117"/>
                <a:gd name="T44" fmla="*/ 97 w 106"/>
                <a:gd name="T45" fmla="*/ 110 h 117"/>
                <a:gd name="T46" fmla="*/ 91 w 106"/>
                <a:gd name="T47" fmla="*/ 106 h 117"/>
                <a:gd name="T48" fmla="*/ 105 w 106"/>
                <a:gd name="T49" fmla="*/ 95 h 117"/>
                <a:gd name="T50" fmla="*/ 97 w 106"/>
                <a:gd name="T51" fmla="*/ 86 h 117"/>
                <a:gd name="T52" fmla="*/ 91 w 106"/>
                <a:gd name="T53" fmla="*/ 80 h 117"/>
                <a:gd name="T54" fmla="*/ 83 w 106"/>
                <a:gd name="T55" fmla="*/ 70 h 117"/>
                <a:gd name="T56" fmla="*/ 70 w 106"/>
                <a:gd name="T57" fmla="*/ 65 h 117"/>
                <a:gd name="T58" fmla="*/ 62 w 106"/>
                <a:gd name="T59" fmla="*/ 55 h 117"/>
                <a:gd name="T60" fmla="*/ 42 w 106"/>
                <a:gd name="T61" fmla="*/ 40 h 117"/>
                <a:gd name="T62" fmla="*/ 42 w 106"/>
                <a:gd name="T63" fmla="*/ 29 h 117"/>
                <a:gd name="T64" fmla="*/ 48 w 106"/>
                <a:gd name="T65" fmla="*/ 25 h 117"/>
                <a:gd name="T66" fmla="*/ 42 w 106"/>
                <a:gd name="T67" fmla="*/ 14 h 117"/>
                <a:gd name="T68" fmla="*/ 27 w 106"/>
                <a:gd name="T69" fmla="*/ 14 h 117"/>
                <a:gd name="T70" fmla="*/ 48 w 106"/>
                <a:gd name="T71" fmla="*/ 5 h 117"/>
                <a:gd name="T72" fmla="*/ 35 w 106"/>
                <a:gd name="T73" fmla="*/ 0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117"/>
                <a:gd name="T113" fmla="*/ 106 w 106"/>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117">
                  <a:moveTo>
                    <a:pt x="35" y="0"/>
                  </a:moveTo>
                  <a:lnTo>
                    <a:pt x="13" y="0"/>
                  </a:lnTo>
                  <a:lnTo>
                    <a:pt x="0" y="9"/>
                  </a:lnTo>
                  <a:lnTo>
                    <a:pt x="0" y="20"/>
                  </a:lnTo>
                  <a:lnTo>
                    <a:pt x="7" y="29"/>
                  </a:lnTo>
                  <a:lnTo>
                    <a:pt x="0" y="40"/>
                  </a:lnTo>
                  <a:lnTo>
                    <a:pt x="7" y="40"/>
                  </a:lnTo>
                  <a:lnTo>
                    <a:pt x="13" y="55"/>
                  </a:lnTo>
                  <a:lnTo>
                    <a:pt x="27" y="55"/>
                  </a:lnTo>
                  <a:lnTo>
                    <a:pt x="35" y="70"/>
                  </a:lnTo>
                  <a:lnTo>
                    <a:pt x="35" y="80"/>
                  </a:lnTo>
                  <a:lnTo>
                    <a:pt x="21" y="80"/>
                  </a:lnTo>
                  <a:lnTo>
                    <a:pt x="21" y="86"/>
                  </a:lnTo>
                  <a:lnTo>
                    <a:pt x="13" y="95"/>
                  </a:lnTo>
                  <a:lnTo>
                    <a:pt x="21" y="101"/>
                  </a:lnTo>
                  <a:lnTo>
                    <a:pt x="35" y="106"/>
                  </a:lnTo>
                  <a:lnTo>
                    <a:pt x="21" y="106"/>
                  </a:lnTo>
                  <a:lnTo>
                    <a:pt x="7" y="110"/>
                  </a:lnTo>
                  <a:lnTo>
                    <a:pt x="7" y="116"/>
                  </a:lnTo>
                  <a:lnTo>
                    <a:pt x="27" y="110"/>
                  </a:lnTo>
                  <a:lnTo>
                    <a:pt x="42" y="110"/>
                  </a:lnTo>
                  <a:lnTo>
                    <a:pt x="77" y="110"/>
                  </a:lnTo>
                  <a:lnTo>
                    <a:pt x="97" y="110"/>
                  </a:lnTo>
                  <a:lnTo>
                    <a:pt x="91" y="106"/>
                  </a:lnTo>
                  <a:lnTo>
                    <a:pt x="105" y="95"/>
                  </a:lnTo>
                  <a:lnTo>
                    <a:pt x="97" y="86"/>
                  </a:lnTo>
                  <a:lnTo>
                    <a:pt x="91" y="80"/>
                  </a:lnTo>
                  <a:lnTo>
                    <a:pt x="83" y="70"/>
                  </a:lnTo>
                  <a:lnTo>
                    <a:pt x="70" y="65"/>
                  </a:lnTo>
                  <a:lnTo>
                    <a:pt x="62" y="55"/>
                  </a:lnTo>
                  <a:lnTo>
                    <a:pt x="42" y="40"/>
                  </a:lnTo>
                  <a:lnTo>
                    <a:pt x="42" y="29"/>
                  </a:lnTo>
                  <a:lnTo>
                    <a:pt x="48" y="25"/>
                  </a:lnTo>
                  <a:lnTo>
                    <a:pt x="42" y="14"/>
                  </a:lnTo>
                  <a:lnTo>
                    <a:pt x="27" y="14"/>
                  </a:lnTo>
                  <a:lnTo>
                    <a:pt x="48" y="5"/>
                  </a:lnTo>
                  <a:lnTo>
                    <a:pt x="35"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50" name="Freeform 74"/>
            <p:cNvSpPr>
              <a:spLocks/>
            </p:cNvSpPr>
            <p:nvPr/>
          </p:nvSpPr>
          <p:spPr bwMode="auto">
            <a:xfrm>
              <a:off x="2676" y="2721"/>
              <a:ext cx="61" cy="54"/>
            </a:xfrm>
            <a:custGeom>
              <a:avLst/>
              <a:gdLst>
                <a:gd name="T0" fmla="*/ 46 w 61"/>
                <a:gd name="T1" fmla="*/ 0 h 54"/>
                <a:gd name="T2" fmla="*/ 33 w 61"/>
                <a:gd name="T3" fmla="*/ 0 h 54"/>
                <a:gd name="T4" fmla="*/ 33 w 61"/>
                <a:gd name="T5" fmla="*/ 14 h 54"/>
                <a:gd name="T6" fmla="*/ 26 w 61"/>
                <a:gd name="T7" fmla="*/ 19 h 54"/>
                <a:gd name="T8" fmla="*/ 0 w 61"/>
                <a:gd name="T9" fmla="*/ 19 h 54"/>
                <a:gd name="T10" fmla="*/ 20 w 61"/>
                <a:gd name="T11" fmla="*/ 33 h 54"/>
                <a:gd name="T12" fmla="*/ 20 w 61"/>
                <a:gd name="T13" fmla="*/ 38 h 54"/>
                <a:gd name="T14" fmla="*/ 13 w 61"/>
                <a:gd name="T15" fmla="*/ 53 h 54"/>
                <a:gd name="T16" fmla="*/ 26 w 61"/>
                <a:gd name="T17" fmla="*/ 53 h 54"/>
                <a:gd name="T18" fmla="*/ 40 w 61"/>
                <a:gd name="T19" fmla="*/ 53 h 54"/>
                <a:gd name="T20" fmla="*/ 53 w 61"/>
                <a:gd name="T21" fmla="*/ 48 h 54"/>
                <a:gd name="T22" fmla="*/ 53 w 61"/>
                <a:gd name="T23" fmla="*/ 38 h 54"/>
                <a:gd name="T24" fmla="*/ 60 w 61"/>
                <a:gd name="T25" fmla="*/ 29 h 54"/>
                <a:gd name="T26" fmla="*/ 60 w 61"/>
                <a:gd name="T27" fmla="*/ 19 h 54"/>
                <a:gd name="T28" fmla="*/ 53 w 61"/>
                <a:gd name="T29" fmla="*/ 9 h 54"/>
                <a:gd name="T30" fmla="*/ 46 w 61"/>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54"/>
                <a:gd name="T50" fmla="*/ 61 w 61"/>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54">
                  <a:moveTo>
                    <a:pt x="46" y="0"/>
                  </a:moveTo>
                  <a:lnTo>
                    <a:pt x="33" y="0"/>
                  </a:lnTo>
                  <a:lnTo>
                    <a:pt x="33" y="14"/>
                  </a:lnTo>
                  <a:lnTo>
                    <a:pt x="26" y="19"/>
                  </a:lnTo>
                  <a:lnTo>
                    <a:pt x="0" y="19"/>
                  </a:lnTo>
                  <a:lnTo>
                    <a:pt x="20" y="33"/>
                  </a:lnTo>
                  <a:lnTo>
                    <a:pt x="20" y="38"/>
                  </a:lnTo>
                  <a:lnTo>
                    <a:pt x="13" y="53"/>
                  </a:lnTo>
                  <a:lnTo>
                    <a:pt x="26" y="53"/>
                  </a:lnTo>
                  <a:lnTo>
                    <a:pt x="40" y="53"/>
                  </a:lnTo>
                  <a:lnTo>
                    <a:pt x="53" y="48"/>
                  </a:lnTo>
                  <a:lnTo>
                    <a:pt x="53" y="38"/>
                  </a:lnTo>
                  <a:lnTo>
                    <a:pt x="60" y="29"/>
                  </a:lnTo>
                  <a:lnTo>
                    <a:pt x="60" y="19"/>
                  </a:lnTo>
                  <a:lnTo>
                    <a:pt x="53" y="9"/>
                  </a:lnTo>
                  <a:lnTo>
                    <a:pt x="46"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51" name="Freeform 75"/>
            <p:cNvSpPr>
              <a:spLocks/>
            </p:cNvSpPr>
            <p:nvPr/>
          </p:nvSpPr>
          <p:spPr bwMode="auto">
            <a:xfrm>
              <a:off x="2506" y="2555"/>
              <a:ext cx="136" cy="60"/>
            </a:xfrm>
            <a:custGeom>
              <a:avLst/>
              <a:gdLst>
                <a:gd name="T0" fmla="*/ 135 w 136"/>
                <a:gd name="T1" fmla="*/ 29 h 60"/>
                <a:gd name="T2" fmla="*/ 113 w 136"/>
                <a:gd name="T3" fmla="*/ 0 h 60"/>
                <a:gd name="T4" fmla="*/ 92 w 136"/>
                <a:gd name="T5" fmla="*/ 5 h 60"/>
                <a:gd name="T6" fmla="*/ 71 w 136"/>
                <a:gd name="T7" fmla="*/ 9 h 60"/>
                <a:gd name="T8" fmla="*/ 49 w 136"/>
                <a:gd name="T9" fmla="*/ 5 h 60"/>
                <a:gd name="T10" fmla="*/ 28 w 136"/>
                <a:gd name="T11" fmla="*/ 9 h 60"/>
                <a:gd name="T12" fmla="*/ 7 w 136"/>
                <a:gd name="T13" fmla="*/ 9 h 60"/>
                <a:gd name="T14" fmla="*/ 13 w 136"/>
                <a:gd name="T15" fmla="*/ 24 h 60"/>
                <a:gd name="T16" fmla="*/ 0 w 136"/>
                <a:gd name="T17" fmla="*/ 29 h 60"/>
                <a:gd name="T18" fmla="*/ 7 w 136"/>
                <a:gd name="T19" fmla="*/ 44 h 60"/>
                <a:gd name="T20" fmla="*/ 35 w 136"/>
                <a:gd name="T21" fmla="*/ 59 h 60"/>
                <a:gd name="T22" fmla="*/ 85 w 136"/>
                <a:gd name="T23" fmla="*/ 54 h 60"/>
                <a:gd name="T24" fmla="*/ 106 w 136"/>
                <a:gd name="T25" fmla="*/ 49 h 60"/>
                <a:gd name="T26" fmla="*/ 135 w 136"/>
                <a:gd name="T27" fmla="*/ 44 h 60"/>
                <a:gd name="T28" fmla="*/ 135 w 136"/>
                <a:gd name="T29" fmla="*/ 29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6"/>
                <a:gd name="T46" fmla="*/ 0 h 60"/>
                <a:gd name="T47" fmla="*/ 136 w 136"/>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6" h="60">
                  <a:moveTo>
                    <a:pt x="135" y="29"/>
                  </a:moveTo>
                  <a:lnTo>
                    <a:pt x="113" y="0"/>
                  </a:lnTo>
                  <a:lnTo>
                    <a:pt x="92" y="5"/>
                  </a:lnTo>
                  <a:lnTo>
                    <a:pt x="71" y="9"/>
                  </a:lnTo>
                  <a:lnTo>
                    <a:pt x="49" y="5"/>
                  </a:lnTo>
                  <a:lnTo>
                    <a:pt x="28" y="9"/>
                  </a:lnTo>
                  <a:lnTo>
                    <a:pt x="7" y="9"/>
                  </a:lnTo>
                  <a:lnTo>
                    <a:pt x="13" y="24"/>
                  </a:lnTo>
                  <a:lnTo>
                    <a:pt x="0" y="29"/>
                  </a:lnTo>
                  <a:lnTo>
                    <a:pt x="7" y="44"/>
                  </a:lnTo>
                  <a:lnTo>
                    <a:pt x="35" y="59"/>
                  </a:lnTo>
                  <a:lnTo>
                    <a:pt x="85" y="54"/>
                  </a:lnTo>
                  <a:lnTo>
                    <a:pt x="106" y="49"/>
                  </a:lnTo>
                  <a:lnTo>
                    <a:pt x="135" y="44"/>
                  </a:lnTo>
                  <a:lnTo>
                    <a:pt x="135" y="2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52" name="Freeform 76"/>
            <p:cNvSpPr>
              <a:spLocks/>
            </p:cNvSpPr>
            <p:nvPr/>
          </p:nvSpPr>
          <p:spPr bwMode="auto">
            <a:xfrm>
              <a:off x="3705" y="2960"/>
              <a:ext cx="283" cy="308"/>
            </a:xfrm>
            <a:custGeom>
              <a:avLst/>
              <a:gdLst>
                <a:gd name="T0" fmla="*/ 0 w 283"/>
                <a:gd name="T1" fmla="*/ 148 h 308"/>
                <a:gd name="T2" fmla="*/ 28 w 283"/>
                <a:gd name="T3" fmla="*/ 143 h 308"/>
                <a:gd name="T4" fmla="*/ 35 w 283"/>
                <a:gd name="T5" fmla="*/ 137 h 308"/>
                <a:gd name="T6" fmla="*/ 28 w 283"/>
                <a:gd name="T7" fmla="*/ 128 h 308"/>
                <a:gd name="T8" fmla="*/ 28 w 283"/>
                <a:gd name="T9" fmla="*/ 112 h 308"/>
                <a:gd name="T10" fmla="*/ 28 w 283"/>
                <a:gd name="T11" fmla="*/ 97 h 308"/>
                <a:gd name="T12" fmla="*/ 43 w 283"/>
                <a:gd name="T13" fmla="*/ 97 h 308"/>
                <a:gd name="T14" fmla="*/ 58 w 283"/>
                <a:gd name="T15" fmla="*/ 86 h 308"/>
                <a:gd name="T16" fmla="*/ 71 w 283"/>
                <a:gd name="T17" fmla="*/ 77 h 308"/>
                <a:gd name="T18" fmla="*/ 94 w 283"/>
                <a:gd name="T19" fmla="*/ 66 h 308"/>
                <a:gd name="T20" fmla="*/ 101 w 283"/>
                <a:gd name="T21" fmla="*/ 51 h 308"/>
                <a:gd name="T22" fmla="*/ 86 w 283"/>
                <a:gd name="T23" fmla="*/ 56 h 308"/>
                <a:gd name="T24" fmla="*/ 71 w 283"/>
                <a:gd name="T25" fmla="*/ 45 h 308"/>
                <a:gd name="T26" fmla="*/ 65 w 283"/>
                <a:gd name="T27" fmla="*/ 40 h 308"/>
                <a:gd name="T28" fmla="*/ 43 w 283"/>
                <a:gd name="T29" fmla="*/ 30 h 308"/>
                <a:gd name="T30" fmla="*/ 43 w 283"/>
                <a:gd name="T31" fmla="*/ 20 h 308"/>
                <a:gd name="T32" fmla="*/ 43 w 283"/>
                <a:gd name="T33" fmla="*/ 10 h 308"/>
                <a:gd name="T34" fmla="*/ 65 w 283"/>
                <a:gd name="T35" fmla="*/ 5 h 308"/>
                <a:gd name="T36" fmla="*/ 79 w 283"/>
                <a:gd name="T37" fmla="*/ 0 h 308"/>
                <a:gd name="T38" fmla="*/ 108 w 283"/>
                <a:gd name="T39" fmla="*/ 5 h 308"/>
                <a:gd name="T40" fmla="*/ 129 w 283"/>
                <a:gd name="T41" fmla="*/ 5 h 308"/>
                <a:gd name="T42" fmla="*/ 165 w 283"/>
                <a:gd name="T43" fmla="*/ 5 h 308"/>
                <a:gd name="T44" fmla="*/ 180 w 283"/>
                <a:gd name="T45" fmla="*/ 10 h 308"/>
                <a:gd name="T46" fmla="*/ 165 w 283"/>
                <a:gd name="T47" fmla="*/ 25 h 308"/>
                <a:gd name="T48" fmla="*/ 165 w 283"/>
                <a:gd name="T49" fmla="*/ 35 h 308"/>
                <a:gd name="T50" fmla="*/ 159 w 283"/>
                <a:gd name="T51" fmla="*/ 51 h 308"/>
                <a:gd name="T52" fmla="*/ 152 w 283"/>
                <a:gd name="T53" fmla="*/ 56 h 308"/>
                <a:gd name="T54" fmla="*/ 159 w 283"/>
                <a:gd name="T55" fmla="*/ 61 h 308"/>
                <a:gd name="T56" fmla="*/ 173 w 283"/>
                <a:gd name="T57" fmla="*/ 66 h 308"/>
                <a:gd name="T58" fmla="*/ 173 w 283"/>
                <a:gd name="T59" fmla="*/ 86 h 308"/>
                <a:gd name="T60" fmla="*/ 173 w 283"/>
                <a:gd name="T61" fmla="*/ 91 h 308"/>
                <a:gd name="T62" fmla="*/ 180 w 283"/>
                <a:gd name="T63" fmla="*/ 97 h 308"/>
                <a:gd name="T64" fmla="*/ 202 w 283"/>
                <a:gd name="T65" fmla="*/ 112 h 308"/>
                <a:gd name="T66" fmla="*/ 216 w 283"/>
                <a:gd name="T67" fmla="*/ 117 h 308"/>
                <a:gd name="T68" fmla="*/ 231 w 283"/>
                <a:gd name="T69" fmla="*/ 117 h 308"/>
                <a:gd name="T70" fmla="*/ 253 w 283"/>
                <a:gd name="T71" fmla="*/ 117 h 308"/>
                <a:gd name="T72" fmla="*/ 274 w 283"/>
                <a:gd name="T73" fmla="*/ 123 h 308"/>
                <a:gd name="T74" fmla="*/ 274 w 283"/>
                <a:gd name="T75" fmla="*/ 137 h 308"/>
                <a:gd name="T76" fmla="*/ 282 w 283"/>
                <a:gd name="T77" fmla="*/ 163 h 308"/>
                <a:gd name="T78" fmla="*/ 267 w 283"/>
                <a:gd name="T79" fmla="*/ 174 h 308"/>
                <a:gd name="T80" fmla="*/ 253 w 283"/>
                <a:gd name="T81" fmla="*/ 183 h 308"/>
                <a:gd name="T82" fmla="*/ 238 w 283"/>
                <a:gd name="T83" fmla="*/ 194 h 308"/>
                <a:gd name="T84" fmla="*/ 210 w 283"/>
                <a:gd name="T85" fmla="*/ 215 h 308"/>
                <a:gd name="T86" fmla="*/ 195 w 283"/>
                <a:gd name="T87" fmla="*/ 220 h 308"/>
                <a:gd name="T88" fmla="*/ 180 w 283"/>
                <a:gd name="T89" fmla="*/ 225 h 308"/>
                <a:gd name="T90" fmla="*/ 165 w 283"/>
                <a:gd name="T91" fmla="*/ 235 h 308"/>
                <a:gd name="T92" fmla="*/ 159 w 283"/>
                <a:gd name="T93" fmla="*/ 261 h 308"/>
                <a:gd name="T94" fmla="*/ 159 w 283"/>
                <a:gd name="T95" fmla="*/ 281 h 308"/>
                <a:gd name="T96" fmla="*/ 137 w 283"/>
                <a:gd name="T97" fmla="*/ 307 h 308"/>
                <a:gd name="T98" fmla="*/ 122 w 283"/>
                <a:gd name="T99" fmla="*/ 307 h 308"/>
                <a:gd name="T100" fmla="*/ 116 w 283"/>
                <a:gd name="T101" fmla="*/ 291 h 308"/>
                <a:gd name="T102" fmla="*/ 101 w 283"/>
                <a:gd name="T103" fmla="*/ 276 h 308"/>
                <a:gd name="T104" fmla="*/ 86 w 283"/>
                <a:gd name="T105" fmla="*/ 261 h 308"/>
                <a:gd name="T106" fmla="*/ 79 w 283"/>
                <a:gd name="T107" fmla="*/ 240 h 308"/>
                <a:gd name="T108" fmla="*/ 65 w 283"/>
                <a:gd name="T109" fmla="*/ 220 h 308"/>
                <a:gd name="T110" fmla="*/ 65 w 283"/>
                <a:gd name="T111" fmla="*/ 204 h 308"/>
                <a:gd name="T112" fmla="*/ 65 w 283"/>
                <a:gd name="T113" fmla="*/ 174 h 308"/>
                <a:gd name="T114" fmla="*/ 58 w 283"/>
                <a:gd name="T115" fmla="*/ 163 h 308"/>
                <a:gd name="T116" fmla="*/ 35 w 283"/>
                <a:gd name="T117" fmla="*/ 163 h 308"/>
                <a:gd name="T118" fmla="*/ 14 w 283"/>
                <a:gd name="T119" fmla="*/ 163 h 308"/>
                <a:gd name="T120" fmla="*/ 0 w 283"/>
                <a:gd name="T121" fmla="*/ 148 h 3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308"/>
                <a:gd name="T185" fmla="*/ 283 w 283"/>
                <a:gd name="T186" fmla="*/ 308 h 3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308">
                  <a:moveTo>
                    <a:pt x="0" y="148"/>
                  </a:moveTo>
                  <a:lnTo>
                    <a:pt x="28" y="143"/>
                  </a:lnTo>
                  <a:lnTo>
                    <a:pt x="35" y="137"/>
                  </a:lnTo>
                  <a:lnTo>
                    <a:pt x="28" y="128"/>
                  </a:lnTo>
                  <a:lnTo>
                    <a:pt x="28" y="112"/>
                  </a:lnTo>
                  <a:lnTo>
                    <a:pt x="28" y="97"/>
                  </a:lnTo>
                  <a:lnTo>
                    <a:pt x="43" y="97"/>
                  </a:lnTo>
                  <a:lnTo>
                    <a:pt x="58" y="86"/>
                  </a:lnTo>
                  <a:lnTo>
                    <a:pt x="71" y="77"/>
                  </a:lnTo>
                  <a:lnTo>
                    <a:pt x="94" y="66"/>
                  </a:lnTo>
                  <a:lnTo>
                    <a:pt x="101" y="51"/>
                  </a:lnTo>
                  <a:lnTo>
                    <a:pt x="86" y="56"/>
                  </a:lnTo>
                  <a:lnTo>
                    <a:pt x="71" y="45"/>
                  </a:lnTo>
                  <a:lnTo>
                    <a:pt x="65" y="40"/>
                  </a:lnTo>
                  <a:lnTo>
                    <a:pt x="43" y="30"/>
                  </a:lnTo>
                  <a:lnTo>
                    <a:pt x="43" y="20"/>
                  </a:lnTo>
                  <a:lnTo>
                    <a:pt x="43" y="10"/>
                  </a:lnTo>
                  <a:lnTo>
                    <a:pt x="65" y="5"/>
                  </a:lnTo>
                  <a:lnTo>
                    <a:pt x="79" y="0"/>
                  </a:lnTo>
                  <a:lnTo>
                    <a:pt x="108" y="5"/>
                  </a:lnTo>
                  <a:lnTo>
                    <a:pt x="129" y="5"/>
                  </a:lnTo>
                  <a:lnTo>
                    <a:pt x="165" y="5"/>
                  </a:lnTo>
                  <a:lnTo>
                    <a:pt x="180" y="10"/>
                  </a:lnTo>
                  <a:lnTo>
                    <a:pt x="165" y="25"/>
                  </a:lnTo>
                  <a:lnTo>
                    <a:pt x="165" y="35"/>
                  </a:lnTo>
                  <a:lnTo>
                    <a:pt x="159" y="51"/>
                  </a:lnTo>
                  <a:lnTo>
                    <a:pt x="152" y="56"/>
                  </a:lnTo>
                  <a:lnTo>
                    <a:pt x="159" y="61"/>
                  </a:lnTo>
                  <a:lnTo>
                    <a:pt x="173" y="66"/>
                  </a:lnTo>
                  <a:lnTo>
                    <a:pt x="173" y="86"/>
                  </a:lnTo>
                  <a:lnTo>
                    <a:pt x="173" y="91"/>
                  </a:lnTo>
                  <a:lnTo>
                    <a:pt x="180" y="97"/>
                  </a:lnTo>
                  <a:lnTo>
                    <a:pt x="202" y="112"/>
                  </a:lnTo>
                  <a:lnTo>
                    <a:pt x="216" y="117"/>
                  </a:lnTo>
                  <a:lnTo>
                    <a:pt x="231" y="117"/>
                  </a:lnTo>
                  <a:lnTo>
                    <a:pt x="253" y="117"/>
                  </a:lnTo>
                  <a:lnTo>
                    <a:pt x="274" y="123"/>
                  </a:lnTo>
                  <a:lnTo>
                    <a:pt x="274" y="137"/>
                  </a:lnTo>
                  <a:lnTo>
                    <a:pt x="282" y="163"/>
                  </a:lnTo>
                  <a:lnTo>
                    <a:pt x="267" y="174"/>
                  </a:lnTo>
                  <a:lnTo>
                    <a:pt x="253" y="183"/>
                  </a:lnTo>
                  <a:lnTo>
                    <a:pt x="238" y="194"/>
                  </a:lnTo>
                  <a:lnTo>
                    <a:pt x="210" y="215"/>
                  </a:lnTo>
                  <a:lnTo>
                    <a:pt x="195" y="220"/>
                  </a:lnTo>
                  <a:lnTo>
                    <a:pt x="180" y="225"/>
                  </a:lnTo>
                  <a:lnTo>
                    <a:pt x="165" y="235"/>
                  </a:lnTo>
                  <a:lnTo>
                    <a:pt x="159" y="261"/>
                  </a:lnTo>
                  <a:lnTo>
                    <a:pt x="159" y="281"/>
                  </a:lnTo>
                  <a:lnTo>
                    <a:pt x="137" y="307"/>
                  </a:lnTo>
                  <a:lnTo>
                    <a:pt x="122" y="307"/>
                  </a:lnTo>
                  <a:lnTo>
                    <a:pt x="116" y="291"/>
                  </a:lnTo>
                  <a:lnTo>
                    <a:pt x="101" y="276"/>
                  </a:lnTo>
                  <a:lnTo>
                    <a:pt x="86" y="261"/>
                  </a:lnTo>
                  <a:lnTo>
                    <a:pt x="79" y="240"/>
                  </a:lnTo>
                  <a:lnTo>
                    <a:pt x="65" y="220"/>
                  </a:lnTo>
                  <a:lnTo>
                    <a:pt x="65" y="204"/>
                  </a:lnTo>
                  <a:lnTo>
                    <a:pt x="65" y="174"/>
                  </a:lnTo>
                  <a:lnTo>
                    <a:pt x="58" y="163"/>
                  </a:lnTo>
                  <a:lnTo>
                    <a:pt x="35" y="163"/>
                  </a:lnTo>
                  <a:lnTo>
                    <a:pt x="14" y="163"/>
                  </a:lnTo>
                  <a:lnTo>
                    <a:pt x="0" y="14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53" name="Freeform 77"/>
            <p:cNvSpPr>
              <a:spLocks/>
            </p:cNvSpPr>
            <p:nvPr/>
          </p:nvSpPr>
          <p:spPr bwMode="auto">
            <a:xfrm>
              <a:off x="2882" y="2478"/>
              <a:ext cx="355" cy="245"/>
            </a:xfrm>
            <a:custGeom>
              <a:avLst/>
              <a:gdLst>
                <a:gd name="T0" fmla="*/ 331 w 355"/>
                <a:gd name="T1" fmla="*/ 30 h 245"/>
                <a:gd name="T2" fmla="*/ 324 w 355"/>
                <a:gd name="T3" fmla="*/ 20 h 245"/>
                <a:gd name="T4" fmla="*/ 331 w 355"/>
                <a:gd name="T5" fmla="*/ 10 h 245"/>
                <a:gd name="T6" fmla="*/ 310 w 355"/>
                <a:gd name="T7" fmla="*/ 5 h 245"/>
                <a:gd name="T8" fmla="*/ 296 w 355"/>
                <a:gd name="T9" fmla="*/ 0 h 245"/>
                <a:gd name="T10" fmla="*/ 281 w 355"/>
                <a:gd name="T11" fmla="*/ 5 h 245"/>
                <a:gd name="T12" fmla="*/ 260 w 355"/>
                <a:gd name="T13" fmla="*/ 5 h 245"/>
                <a:gd name="T14" fmla="*/ 238 w 355"/>
                <a:gd name="T15" fmla="*/ 10 h 245"/>
                <a:gd name="T16" fmla="*/ 202 w 355"/>
                <a:gd name="T17" fmla="*/ 15 h 245"/>
                <a:gd name="T18" fmla="*/ 165 w 355"/>
                <a:gd name="T19" fmla="*/ 20 h 245"/>
                <a:gd name="T20" fmla="*/ 144 w 355"/>
                <a:gd name="T21" fmla="*/ 45 h 245"/>
                <a:gd name="T22" fmla="*/ 108 w 355"/>
                <a:gd name="T23" fmla="*/ 71 h 245"/>
                <a:gd name="T24" fmla="*/ 93 w 355"/>
                <a:gd name="T25" fmla="*/ 91 h 245"/>
                <a:gd name="T26" fmla="*/ 79 w 355"/>
                <a:gd name="T27" fmla="*/ 117 h 245"/>
                <a:gd name="T28" fmla="*/ 50 w 355"/>
                <a:gd name="T29" fmla="*/ 132 h 245"/>
                <a:gd name="T30" fmla="*/ 22 w 355"/>
                <a:gd name="T31" fmla="*/ 142 h 245"/>
                <a:gd name="T32" fmla="*/ 0 w 355"/>
                <a:gd name="T33" fmla="*/ 157 h 245"/>
                <a:gd name="T34" fmla="*/ 7 w 355"/>
                <a:gd name="T35" fmla="*/ 177 h 245"/>
                <a:gd name="T36" fmla="*/ 7 w 355"/>
                <a:gd name="T37" fmla="*/ 203 h 245"/>
                <a:gd name="T38" fmla="*/ 29 w 355"/>
                <a:gd name="T39" fmla="*/ 203 h 245"/>
                <a:gd name="T40" fmla="*/ 57 w 355"/>
                <a:gd name="T41" fmla="*/ 192 h 245"/>
                <a:gd name="T42" fmla="*/ 79 w 355"/>
                <a:gd name="T43" fmla="*/ 198 h 245"/>
                <a:gd name="T44" fmla="*/ 87 w 355"/>
                <a:gd name="T45" fmla="*/ 213 h 245"/>
                <a:gd name="T46" fmla="*/ 93 w 355"/>
                <a:gd name="T47" fmla="*/ 233 h 245"/>
                <a:gd name="T48" fmla="*/ 115 w 355"/>
                <a:gd name="T49" fmla="*/ 244 h 245"/>
                <a:gd name="T50" fmla="*/ 144 w 355"/>
                <a:gd name="T51" fmla="*/ 223 h 245"/>
                <a:gd name="T52" fmla="*/ 151 w 355"/>
                <a:gd name="T53" fmla="*/ 198 h 245"/>
                <a:gd name="T54" fmla="*/ 180 w 355"/>
                <a:gd name="T55" fmla="*/ 187 h 245"/>
                <a:gd name="T56" fmla="*/ 165 w 355"/>
                <a:gd name="T57" fmla="*/ 177 h 245"/>
                <a:gd name="T58" fmla="*/ 158 w 355"/>
                <a:gd name="T59" fmla="*/ 163 h 245"/>
                <a:gd name="T60" fmla="*/ 165 w 355"/>
                <a:gd name="T61" fmla="*/ 142 h 245"/>
                <a:gd name="T62" fmla="*/ 202 w 355"/>
                <a:gd name="T63" fmla="*/ 132 h 245"/>
                <a:gd name="T64" fmla="*/ 216 w 355"/>
                <a:gd name="T65" fmla="*/ 122 h 245"/>
                <a:gd name="T66" fmla="*/ 223 w 355"/>
                <a:gd name="T67" fmla="*/ 106 h 245"/>
                <a:gd name="T68" fmla="*/ 238 w 355"/>
                <a:gd name="T69" fmla="*/ 91 h 245"/>
                <a:gd name="T70" fmla="*/ 266 w 355"/>
                <a:gd name="T71" fmla="*/ 97 h 245"/>
                <a:gd name="T72" fmla="*/ 266 w 355"/>
                <a:gd name="T73" fmla="*/ 106 h 245"/>
                <a:gd name="T74" fmla="*/ 245 w 355"/>
                <a:gd name="T75" fmla="*/ 127 h 245"/>
                <a:gd name="T76" fmla="*/ 223 w 355"/>
                <a:gd name="T77" fmla="*/ 137 h 245"/>
                <a:gd name="T78" fmla="*/ 223 w 355"/>
                <a:gd name="T79" fmla="*/ 157 h 245"/>
                <a:gd name="T80" fmla="*/ 231 w 355"/>
                <a:gd name="T81" fmla="*/ 172 h 245"/>
                <a:gd name="T82" fmla="*/ 266 w 355"/>
                <a:gd name="T83" fmla="*/ 177 h 245"/>
                <a:gd name="T84" fmla="*/ 288 w 355"/>
                <a:gd name="T85" fmla="*/ 172 h 245"/>
                <a:gd name="T86" fmla="*/ 310 w 355"/>
                <a:gd name="T87" fmla="*/ 172 h 245"/>
                <a:gd name="T88" fmla="*/ 324 w 355"/>
                <a:gd name="T89" fmla="*/ 163 h 245"/>
                <a:gd name="T90" fmla="*/ 346 w 355"/>
                <a:gd name="T91" fmla="*/ 157 h 245"/>
                <a:gd name="T92" fmla="*/ 354 w 355"/>
                <a:gd name="T93" fmla="*/ 147 h 245"/>
                <a:gd name="T94" fmla="*/ 346 w 355"/>
                <a:gd name="T95" fmla="*/ 137 h 245"/>
                <a:gd name="T96" fmla="*/ 339 w 355"/>
                <a:gd name="T97" fmla="*/ 127 h 245"/>
                <a:gd name="T98" fmla="*/ 331 w 355"/>
                <a:gd name="T99" fmla="*/ 106 h 245"/>
                <a:gd name="T100" fmla="*/ 331 w 355"/>
                <a:gd name="T101" fmla="*/ 97 h 245"/>
                <a:gd name="T102" fmla="*/ 324 w 355"/>
                <a:gd name="T103" fmla="*/ 76 h 245"/>
                <a:gd name="T104" fmla="*/ 324 w 355"/>
                <a:gd name="T105" fmla="*/ 66 h 245"/>
                <a:gd name="T106" fmla="*/ 324 w 355"/>
                <a:gd name="T107" fmla="*/ 51 h 245"/>
                <a:gd name="T108" fmla="*/ 331 w 355"/>
                <a:gd name="T109" fmla="*/ 45 h 245"/>
                <a:gd name="T110" fmla="*/ 331 w 355"/>
                <a:gd name="T111" fmla="*/ 30 h 2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5"/>
                <a:gd name="T169" fmla="*/ 0 h 245"/>
                <a:gd name="T170" fmla="*/ 355 w 355"/>
                <a:gd name="T171" fmla="*/ 245 h 2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5" h="245">
                  <a:moveTo>
                    <a:pt x="331" y="30"/>
                  </a:moveTo>
                  <a:lnTo>
                    <a:pt x="324" y="20"/>
                  </a:lnTo>
                  <a:lnTo>
                    <a:pt x="331" y="10"/>
                  </a:lnTo>
                  <a:lnTo>
                    <a:pt x="310" y="5"/>
                  </a:lnTo>
                  <a:lnTo>
                    <a:pt x="296" y="0"/>
                  </a:lnTo>
                  <a:lnTo>
                    <a:pt x="281" y="5"/>
                  </a:lnTo>
                  <a:lnTo>
                    <a:pt x="260" y="5"/>
                  </a:lnTo>
                  <a:lnTo>
                    <a:pt x="238" y="10"/>
                  </a:lnTo>
                  <a:lnTo>
                    <a:pt x="202" y="15"/>
                  </a:lnTo>
                  <a:lnTo>
                    <a:pt x="165" y="20"/>
                  </a:lnTo>
                  <a:lnTo>
                    <a:pt x="144" y="45"/>
                  </a:lnTo>
                  <a:lnTo>
                    <a:pt x="108" y="71"/>
                  </a:lnTo>
                  <a:lnTo>
                    <a:pt x="93" y="91"/>
                  </a:lnTo>
                  <a:lnTo>
                    <a:pt x="79" y="117"/>
                  </a:lnTo>
                  <a:lnTo>
                    <a:pt x="50" y="132"/>
                  </a:lnTo>
                  <a:lnTo>
                    <a:pt x="22" y="142"/>
                  </a:lnTo>
                  <a:lnTo>
                    <a:pt x="0" y="157"/>
                  </a:lnTo>
                  <a:lnTo>
                    <a:pt x="7" y="177"/>
                  </a:lnTo>
                  <a:lnTo>
                    <a:pt x="7" y="203"/>
                  </a:lnTo>
                  <a:lnTo>
                    <a:pt x="29" y="203"/>
                  </a:lnTo>
                  <a:lnTo>
                    <a:pt x="57" y="192"/>
                  </a:lnTo>
                  <a:lnTo>
                    <a:pt x="79" y="198"/>
                  </a:lnTo>
                  <a:lnTo>
                    <a:pt x="87" y="213"/>
                  </a:lnTo>
                  <a:lnTo>
                    <a:pt x="93" y="233"/>
                  </a:lnTo>
                  <a:lnTo>
                    <a:pt x="115" y="244"/>
                  </a:lnTo>
                  <a:lnTo>
                    <a:pt x="144" y="223"/>
                  </a:lnTo>
                  <a:lnTo>
                    <a:pt x="151" y="198"/>
                  </a:lnTo>
                  <a:lnTo>
                    <a:pt x="180" y="187"/>
                  </a:lnTo>
                  <a:lnTo>
                    <a:pt x="165" y="177"/>
                  </a:lnTo>
                  <a:lnTo>
                    <a:pt x="158" y="163"/>
                  </a:lnTo>
                  <a:lnTo>
                    <a:pt x="165" y="142"/>
                  </a:lnTo>
                  <a:lnTo>
                    <a:pt x="202" y="132"/>
                  </a:lnTo>
                  <a:lnTo>
                    <a:pt x="216" y="122"/>
                  </a:lnTo>
                  <a:lnTo>
                    <a:pt x="223" y="106"/>
                  </a:lnTo>
                  <a:lnTo>
                    <a:pt x="238" y="91"/>
                  </a:lnTo>
                  <a:lnTo>
                    <a:pt x="266" y="97"/>
                  </a:lnTo>
                  <a:lnTo>
                    <a:pt x="266" y="106"/>
                  </a:lnTo>
                  <a:lnTo>
                    <a:pt x="245" y="127"/>
                  </a:lnTo>
                  <a:lnTo>
                    <a:pt x="223" y="137"/>
                  </a:lnTo>
                  <a:lnTo>
                    <a:pt x="223" y="157"/>
                  </a:lnTo>
                  <a:lnTo>
                    <a:pt x="231" y="172"/>
                  </a:lnTo>
                  <a:lnTo>
                    <a:pt x="266" y="177"/>
                  </a:lnTo>
                  <a:lnTo>
                    <a:pt x="288" y="172"/>
                  </a:lnTo>
                  <a:lnTo>
                    <a:pt x="310" y="172"/>
                  </a:lnTo>
                  <a:lnTo>
                    <a:pt x="324" y="163"/>
                  </a:lnTo>
                  <a:lnTo>
                    <a:pt x="346" y="157"/>
                  </a:lnTo>
                  <a:lnTo>
                    <a:pt x="354" y="147"/>
                  </a:lnTo>
                  <a:lnTo>
                    <a:pt x="346" y="137"/>
                  </a:lnTo>
                  <a:lnTo>
                    <a:pt x="339" y="127"/>
                  </a:lnTo>
                  <a:lnTo>
                    <a:pt x="331" y="106"/>
                  </a:lnTo>
                  <a:lnTo>
                    <a:pt x="331" y="97"/>
                  </a:lnTo>
                  <a:lnTo>
                    <a:pt x="324" y="76"/>
                  </a:lnTo>
                  <a:lnTo>
                    <a:pt x="324" y="66"/>
                  </a:lnTo>
                  <a:lnTo>
                    <a:pt x="324" y="51"/>
                  </a:lnTo>
                  <a:lnTo>
                    <a:pt x="331" y="45"/>
                  </a:lnTo>
                  <a:lnTo>
                    <a:pt x="331" y="3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54" name="Freeform 78"/>
            <p:cNvSpPr>
              <a:spLocks/>
            </p:cNvSpPr>
            <p:nvPr/>
          </p:nvSpPr>
          <p:spPr bwMode="auto">
            <a:xfrm>
              <a:off x="4543" y="2866"/>
              <a:ext cx="172" cy="127"/>
            </a:xfrm>
            <a:custGeom>
              <a:avLst/>
              <a:gdLst>
                <a:gd name="T0" fmla="*/ 163 w 172"/>
                <a:gd name="T1" fmla="*/ 10 h 127"/>
                <a:gd name="T2" fmla="*/ 142 w 172"/>
                <a:gd name="T3" fmla="*/ 5 h 127"/>
                <a:gd name="T4" fmla="*/ 121 w 172"/>
                <a:gd name="T5" fmla="*/ 0 h 127"/>
                <a:gd name="T6" fmla="*/ 114 w 172"/>
                <a:gd name="T7" fmla="*/ 10 h 127"/>
                <a:gd name="T8" fmla="*/ 106 w 172"/>
                <a:gd name="T9" fmla="*/ 25 h 127"/>
                <a:gd name="T10" fmla="*/ 106 w 172"/>
                <a:gd name="T11" fmla="*/ 40 h 127"/>
                <a:gd name="T12" fmla="*/ 100 w 172"/>
                <a:gd name="T13" fmla="*/ 55 h 127"/>
                <a:gd name="T14" fmla="*/ 100 w 172"/>
                <a:gd name="T15" fmla="*/ 80 h 127"/>
                <a:gd name="T16" fmla="*/ 85 w 172"/>
                <a:gd name="T17" fmla="*/ 95 h 127"/>
                <a:gd name="T18" fmla="*/ 71 w 172"/>
                <a:gd name="T19" fmla="*/ 95 h 127"/>
                <a:gd name="T20" fmla="*/ 64 w 172"/>
                <a:gd name="T21" fmla="*/ 100 h 127"/>
                <a:gd name="T22" fmla="*/ 49 w 172"/>
                <a:gd name="T23" fmla="*/ 111 h 127"/>
                <a:gd name="T24" fmla="*/ 35 w 172"/>
                <a:gd name="T25" fmla="*/ 115 h 127"/>
                <a:gd name="T26" fmla="*/ 21 w 172"/>
                <a:gd name="T27" fmla="*/ 115 h 127"/>
                <a:gd name="T28" fmla="*/ 0 w 172"/>
                <a:gd name="T29" fmla="*/ 126 h 127"/>
                <a:gd name="T30" fmla="*/ 14 w 172"/>
                <a:gd name="T31" fmla="*/ 120 h 127"/>
                <a:gd name="T32" fmla="*/ 35 w 172"/>
                <a:gd name="T33" fmla="*/ 120 h 127"/>
                <a:gd name="T34" fmla="*/ 49 w 172"/>
                <a:gd name="T35" fmla="*/ 126 h 127"/>
                <a:gd name="T36" fmla="*/ 57 w 172"/>
                <a:gd name="T37" fmla="*/ 126 h 127"/>
                <a:gd name="T38" fmla="*/ 71 w 172"/>
                <a:gd name="T39" fmla="*/ 120 h 127"/>
                <a:gd name="T40" fmla="*/ 85 w 172"/>
                <a:gd name="T41" fmla="*/ 115 h 127"/>
                <a:gd name="T42" fmla="*/ 106 w 172"/>
                <a:gd name="T43" fmla="*/ 111 h 127"/>
                <a:gd name="T44" fmla="*/ 114 w 172"/>
                <a:gd name="T45" fmla="*/ 105 h 127"/>
                <a:gd name="T46" fmla="*/ 128 w 172"/>
                <a:gd name="T47" fmla="*/ 90 h 127"/>
                <a:gd name="T48" fmla="*/ 128 w 172"/>
                <a:gd name="T49" fmla="*/ 70 h 127"/>
                <a:gd name="T50" fmla="*/ 128 w 172"/>
                <a:gd name="T51" fmla="*/ 55 h 127"/>
                <a:gd name="T52" fmla="*/ 121 w 172"/>
                <a:gd name="T53" fmla="*/ 45 h 127"/>
                <a:gd name="T54" fmla="*/ 128 w 172"/>
                <a:gd name="T55" fmla="*/ 35 h 127"/>
                <a:gd name="T56" fmla="*/ 142 w 172"/>
                <a:gd name="T57" fmla="*/ 35 h 127"/>
                <a:gd name="T58" fmla="*/ 163 w 172"/>
                <a:gd name="T59" fmla="*/ 30 h 127"/>
                <a:gd name="T60" fmla="*/ 171 w 172"/>
                <a:gd name="T61" fmla="*/ 20 h 127"/>
                <a:gd name="T62" fmla="*/ 163 w 172"/>
                <a:gd name="T63" fmla="*/ 10 h 1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
                <a:gd name="T97" fmla="*/ 0 h 127"/>
                <a:gd name="T98" fmla="*/ 172 w 172"/>
                <a:gd name="T99" fmla="*/ 127 h 1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 h="127">
                  <a:moveTo>
                    <a:pt x="163" y="10"/>
                  </a:moveTo>
                  <a:lnTo>
                    <a:pt x="142" y="5"/>
                  </a:lnTo>
                  <a:lnTo>
                    <a:pt x="121" y="0"/>
                  </a:lnTo>
                  <a:lnTo>
                    <a:pt x="114" y="10"/>
                  </a:lnTo>
                  <a:lnTo>
                    <a:pt x="106" y="25"/>
                  </a:lnTo>
                  <a:lnTo>
                    <a:pt x="106" y="40"/>
                  </a:lnTo>
                  <a:lnTo>
                    <a:pt x="100" y="55"/>
                  </a:lnTo>
                  <a:lnTo>
                    <a:pt x="100" y="80"/>
                  </a:lnTo>
                  <a:lnTo>
                    <a:pt x="85" y="95"/>
                  </a:lnTo>
                  <a:lnTo>
                    <a:pt x="71" y="95"/>
                  </a:lnTo>
                  <a:lnTo>
                    <a:pt x="64" y="100"/>
                  </a:lnTo>
                  <a:lnTo>
                    <a:pt x="49" y="111"/>
                  </a:lnTo>
                  <a:lnTo>
                    <a:pt x="35" y="115"/>
                  </a:lnTo>
                  <a:lnTo>
                    <a:pt x="21" y="115"/>
                  </a:lnTo>
                  <a:lnTo>
                    <a:pt x="0" y="126"/>
                  </a:lnTo>
                  <a:lnTo>
                    <a:pt x="14" y="120"/>
                  </a:lnTo>
                  <a:lnTo>
                    <a:pt x="35" y="120"/>
                  </a:lnTo>
                  <a:lnTo>
                    <a:pt x="49" y="126"/>
                  </a:lnTo>
                  <a:lnTo>
                    <a:pt x="57" y="126"/>
                  </a:lnTo>
                  <a:lnTo>
                    <a:pt x="71" y="120"/>
                  </a:lnTo>
                  <a:lnTo>
                    <a:pt x="85" y="115"/>
                  </a:lnTo>
                  <a:lnTo>
                    <a:pt x="106" y="111"/>
                  </a:lnTo>
                  <a:lnTo>
                    <a:pt x="114" y="105"/>
                  </a:lnTo>
                  <a:lnTo>
                    <a:pt x="128" y="90"/>
                  </a:lnTo>
                  <a:lnTo>
                    <a:pt x="128" y="70"/>
                  </a:lnTo>
                  <a:lnTo>
                    <a:pt x="128" y="55"/>
                  </a:lnTo>
                  <a:lnTo>
                    <a:pt x="121" y="45"/>
                  </a:lnTo>
                  <a:lnTo>
                    <a:pt x="128" y="35"/>
                  </a:lnTo>
                  <a:lnTo>
                    <a:pt x="142" y="35"/>
                  </a:lnTo>
                  <a:lnTo>
                    <a:pt x="163" y="30"/>
                  </a:lnTo>
                  <a:lnTo>
                    <a:pt x="171" y="20"/>
                  </a:lnTo>
                  <a:lnTo>
                    <a:pt x="163" y="1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55" name="Freeform 79"/>
            <p:cNvSpPr>
              <a:spLocks/>
            </p:cNvSpPr>
            <p:nvPr/>
          </p:nvSpPr>
          <p:spPr bwMode="auto">
            <a:xfrm>
              <a:off x="4514" y="2996"/>
              <a:ext cx="32" cy="29"/>
            </a:xfrm>
            <a:custGeom>
              <a:avLst/>
              <a:gdLst>
                <a:gd name="T0" fmla="*/ 24 w 32"/>
                <a:gd name="T1" fmla="*/ 0 h 29"/>
                <a:gd name="T2" fmla="*/ 0 w 32"/>
                <a:gd name="T3" fmla="*/ 0 h 29"/>
                <a:gd name="T4" fmla="*/ 6 w 32"/>
                <a:gd name="T5" fmla="*/ 14 h 29"/>
                <a:gd name="T6" fmla="*/ 6 w 32"/>
                <a:gd name="T7" fmla="*/ 28 h 29"/>
                <a:gd name="T8" fmla="*/ 24 w 32"/>
                <a:gd name="T9" fmla="*/ 28 h 29"/>
                <a:gd name="T10" fmla="*/ 31 w 32"/>
                <a:gd name="T11" fmla="*/ 18 h 29"/>
                <a:gd name="T12" fmla="*/ 31 w 32"/>
                <a:gd name="T13" fmla="*/ 14 h 29"/>
                <a:gd name="T14" fmla="*/ 18 w 32"/>
                <a:gd name="T15" fmla="*/ 14 h 29"/>
                <a:gd name="T16" fmla="*/ 24 w 3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9"/>
                <a:gd name="T29" fmla="*/ 32 w 3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9">
                  <a:moveTo>
                    <a:pt x="24" y="0"/>
                  </a:moveTo>
                  <a:lnTo>
                    <a:pt x="0" y="0"/>
                  </a:lnTo>
                  <a:lnTo>
                    <a:pt x="6" y="14"/>
                  </a:lnTo>
                  <a:lnTo>
                    <a:pt x="6" y="28"/>
                  </a:lnTo>
                  <a:lnTo>
                    <a:pt x="24" y="28"/>
                  </a:lnTo>
                  <a:lnTo>
                    <a:pt x="31" y="18"/>
                  </a:lnTo>
                  <a:lnTo>
                    <a:pt x="31" y="14"/>
                  </a:lnTo>
                  <a:lnTo>
                    <a:pt x="18" y="14"/>
                  </a:lnTo>
                  <a:lnTo>
                    <a:pt x="24"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56" name="Freeform 80"/>
            <p:cNvSpPr>
              <a:spLocks/>
            </p:cNvSpPr>
            <p:nvPr/>
          </p:nvSpPr>
          <p:spPr bwMode="auto">
            <a:xfrm>
              <a:off x="4558" y="2991"/>
              <a:ext cx="32" cy="23"/>
            </a:xfrm>
            <a:custGeom>
              <a:avLst/>
              <a:gdLst>
                <a:gd name="T0" fmla="*/ 0 w 32"/>
                <a:gd name="T1" fmla="*/ 22 h 23"/>
                <a:gd name="T2" fmla="*/ 12 w 32"/>
                <a:gd name="T3" fmla="*/ 17 h 23"/>
                <a:gd name="T4" fmla="*/ 31 w 32"/>
                <a:gd name="T5" fmla="*/ 0 h 23"/>
                <a:gd name="T6" fmla="*/ 12 w 32"/>
                <a:gd name="T7" fmla="*/ 0 h 23"/>
                <a:gd name="T8" fmla="*/ 6 w 32"/>
                <a:gd name="T9" fmla="*/ 0 h 23"/>
                <a:gd name="T10" fmla="*/ 0 w 32"/>
                <a:gd name="T11" fmla="*/ 17 h 23"/>
                <a:gd name="T12" fmla="*/ 0 w 32"/>
                <a:gd name="T13" fmla="*/ 22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22"/>
                  </a:moveTo>
                  <a:lnTo>
                    <a:pt x="12" y="17"/>
                  </a:lnTo>
                  <a:lnTo>
                    <a:pt x="31" y="0"/>
                  </a:lnTo>
                  <a:lnTo>
                    <a:pt x="12" y="0"/>
                  </a:lnTo>
                  <a:lnTo>
                    <a:pt x="6" y="0"/>
                  </a:lnTo>
                  <a:lnTo>
                    <a:pt x="0" y="17"/>
                  </a:lnTo>
                  <a:lnTo>
                    <a:pt x="0" y="2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57" name="Freeform 81"/>
            <p:cNvSpPr>
              <a:spLocks/>
            </p:cNvSpPr>
            <p:nvPr/>
          </p:nvSpPr>
          <p:spPr bwMode="auto">
            <a:xfrm>
              <a:off x="4256" y="3292"/>
              <a:ext cx="121" cy="49"/>
            </a:xfrm>
            <a:custGeom>
              <a:avLst/>
              <a:gdLst>
                <a:gd name="T0" fmla="*/ 0 w 121"/>
                <a:gd name="T1" fmla="*/ 43 h 49"/>
                <a:gd name="T2" fmla="*/ 21 w 121"/>
                <a:gd name="T3" fmla="*/ 48 h 49"/>
                <a:gd name="T4" fmla="*/ 28 w 121"/>
                <a:gd name="T5" fmla="*/ 48 h 49"/>
                <a:gd name="T6" fmla="*/ 35 w 121"/>
                <a:gd name="T7" fmla="*/ 43 h 49"/>
                <a:gd name="T8" fmla="*/ 49 w 121"/>
                <a:gd name="T9" fmla="*/ 43 h 49"/>
                <a:gd name="T10" fmla="*/ 70 w 121"/>
                <a:gd name="T11" fmla="*/ 38 h 49"/>
                <a:gd name="T12" fmla="*/ 77 w 121"/>
                <a:gd name="T13" fmla="*/ 33 h 49"/>
                <a:gd name="T14" fmla="*/ 84 w 121"/>
                <a:gd name="T15" fmla="*/ 24 h 49"/>
                <a:gd name="T16" fmla="*/ 98 w 121"/>
                <a:gd name="T17" fmla="*/ 19 h 49"/>
                <a:gd name="T18" fmla="*/ 120 w 121"/>
                <a:gd name="T19" fmla="*/ 14 h 49"/>
                <a:gd name="T20" fmla="*/ 112 w 121"/>
                <a:gd name="T21" fmla="*/ 4 h 49"/>
                <a:gd name="T22" fmla="*/ 98 w 121"/>
                <a:gd name="T23" fmla="*/ 0 h 49"/>
                <a:gd name="T24" fmla="*/ 84 w 121"/>
                <a:gd name="T25" fmla="*/ 4 h 49"/>
                <a:gd name="T26" fmla="*/ 77 w 121"/>
                <a:gd name="T27" fmla="*/ 9 h 49"/>
                <a:gd name="T28" fmla="*/ 63 w 121"/>
                <a:gd name="T29" fmla="*/ 14 h 49"/>
                <a:gd name="T30" fmla="*/ 49 w 121"/>
                <a:gd name="T31" fmla="*/ 24 h 49"/>
                <a:gd name="T32" fmla="*/ 28 w 121"/>
                <a:gd name="T33" fmla="*/ 33 h 49"/>
                <a:gd name="T34" fmla="*/ 13 w 121"/>
                <a:gd name="T35" fmla="*/ 38 h 49"/>
                <a:gd name="T36" fmla="*/ 0 w 121"/>
                <a:gd name="T37" fmla="*/ 38 h 49"/>
                <a:gd name="T38" fmla="*/ 0 w 121"/>
                <a:gd name="T39" fmla="*/ 43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
                <a:gd name="T61" fmla="*/ 0 h 49"/>
                <a:gd name="T62" fmla="*/ 121 w 121"/>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 h="49">
                  <a:moveTo>
                    <a:pt x="0" y="43"/>
                  </a:moveTo>
                  <a:lnTo>
                    <a:pt x="21" y="48"/>
                  </a:lnTo>
                  <a:lnTo>
                    <a:pt x="28" y="48"/>
                  </a:lnTo>
                  <a:lnTo>
                    <a:pt x="35" y="43"/>
                  </a:lnTo>
                  <a:lnTo>
                    <a:pt x="49" y="43"/>
                  </a:lnTo>
                  <a:lnTo>
                    <a:pt x="70" y="38"/>
                  </a:lnTo>
                  <a:lnTo>
                    <a:pt x="77" y="33"/>
                  </a:lnTo>
                  <a:lnTo>
                    <a:pt x="84" y="24"/>
                  </a:lnTo>
                  <a:lnTo>
                    <a:pt x="98" y="19"/>
                  </a:lnTo>
                  <a:lnTo>
                    <a:pt x="120" y="14"/>
                  </a:lnTo>
                  <a:lnTo>
                    <a:pt x="112" y="4"/>
                  </a:lnTo>
                  <a:lnTo>
                    <a:pt x="98" y="0"/>
                  </a:lnTo>
                  <a:lnTo>
                    <a:pt x="84" y="4"/>
                  </a:lnTo>
                  <a:lnTo>
                    <a:pt x="77" y="9"/>
                  </a:lnTo>
                  <a:lnTo>
                    <a:pt x="63" y="14"/>
                  </a:lnTo>
                  <a:lnTo>
                    <a:pt x="49" y="24"/>
                  </a:lnTo>
                  <a:lnTo>
                    <a:pt x="28" y="33"/>
                  </a:lnTo>
                  <a:lnTo>
                    <a:pt x="13" y="38"/>
                  </a:lnTo>
                  <a:lnTo>
                    <a:pt x="0" y="38"/>
                  </a:lnTo>
                  <a:lnTo>
                    <a:pt x="0" y="43"/>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58" name="Freeform 82"/>
            <p:cNvSpPr>
              <a:spLocks/>
            </p:cNvSpPr>
            <p:nvPr/>
          </p:nvSpPr>
          <p:spPr bwMode="auto">
            <a:xfrm>
              <a:off x="4654" y="3380"/>
              <a:ext cx="142" cy="80"/>
            </a:xfrm>
            <a:custGeom>
              <a:avLst/>
              <a:gdLst>
                <a:gd name="T0" fmla="*/ 7 w 142"/>
                <a:gd name="T1" fmla="*/ 0 h 80"/>
                <a:gd name="T2" fmla="*/ 35 w 142"/>
                <a:gd name="T3" fmla="*/ 9 h 80"/>
                <a:gd name="T4" fmla="*/ 56 w 142"/>
                <a:gd name="T5" fmla="*/ 14 h 80"/>
                <a:gd name="T6" fmla="*/ 77 w 142"/>
                <a:gd name="T7" fmla="*/ 20 h 80"/>
                <a:gd name="T8" fmla="*/ 84 w 142"/>
                <a:gd name="T9" fmla="*/ 29 h 80"/>
                <a:gd name="T10" fmla="*/ 106 w 142"/>
                <a:gd name="T11" fmla="*/ 34 h 80"/>
                <a:gd name="T12" fmla="*/ 98 w 142"/>
                <a:gd name="T13" fmla="*/ 44 h 80"/>
                <a:gd name="T14" fmla="*/ 127 w 142"/>
                <a:gd name="T15" fmla="*/ 64 h 80"/>
                <a:gd name="T16" fmla="*/ 141 w 142"/>
                <a:gd name="T17" fmla="*/ 73 h 80"/>
                <a:gd name="T18" fmla="*/ 127 w 142"/>
                <a:gd name="T19" fmla="*/ 79 h 80"/>
                <a:gd name="T20" fmla="*/ 91 w 142"/>
                <a:gd name="T21" fmla="*/ 73 h 80"/>
                <a:gd name="T22" fmla="*/ 77 w 142"/>
                <a:gd name="T23" fmla="*/ 59 h 80"/>
                <a:gd name="T24" fmla="*/ 56 w 142"/>
                <a:gd name="T25" fmla="*/ 54 h 80"/>
                <a:gd name="T26" fmla="*/ 42 w 142"/>
                <a:gd name="T27" fmla="*/ 54 h 80"/>
                <a:gd name="T28" fmla="*/ 35 w 142"/>
                <a:gd name="T29" fmla="*/ 64 h 80"/>
                <a:gd name="T30" fmla="*/ 7 w 142"/>
                <a:gd name="T31" fmla="*/ 64 h 80"/>
                <a:gd name="T32" fmla="*/ 7 w 142"/>
                <a:gd name="T33" fmla="*/ 59 h 80"/>
                <a:gd name="T34" fmla="*/ 0 w 142"/>
                <a:gd name="T35" fmla="*/ 54 h 80"/>
                <a:gd name="T36" fmla="*/ 7 w 142"/>
                <a:gd name="T37" fmla="*/ 34 h 80"/>
                <a:gd name="T38" fmla="*/ 7 w 142"/>
                <a:gd name="T39" fmla="*/ 14 h 80"/>
                <a:gd name="T40" fmla="*/ 7 w 142"/>
                <a:gd name="T41" fmla="*/ 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80"/>
                <a:gd name="T65" fmla="*/ 142 w 142"/>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80">
                  <a:moveTo>
                    <a:pt x="7" y="0"/>
                  </a:moveTo>
                  <a:lnTo>
                    <a:pt x="35" y="9"/>
                  </a:lnTo>
                  <a:lnTo>
                    <a:pt x="56" y="14"/>
                  </a:lnTo>
                  <a:lnTo>
                    <a:pt x="77" y="20"/>
                  </a:lnTo>
                  <a:lnTo>
                    <a:pt x="84" y="29"/>
                  </a:lnTo>
                  <a:lnTo>
                    <a:pt x="106" y="34"/>
                  </a:lnTo>
                  <a:lnTo>
                    <a:pt x="98" y="44"/>
                  </a:lnTo>
                  <a:lnTo>
                    <a:pt x="127" y="64"/>
                  </a:lnTo>
                  <a:lnTo>
                    <a:pt x="141" y="73"/>
                  </a:lnTo>
                  <a:lnTo>
                    <a:pt x="127" y="79"/>
                  </a:lnTo>
                  <a:lnTo>
                    <a:pt x="91" y="73"/>
                  </a:lnTo>
                  <a:lnTo>
                    <a:pt x="77" y="59"/>
                  </a:lnTo>
                  <a:lnTo>
                    <a:pt x="56" y="54"/>
                  </a:lnTo>
                  <a:lnTo>
                    <a:pt x="42" y="54"/>
                  </a:lnTo>
                  <a:lnTo>
                    <a:pt x="35" y="64"/>
                  </a:lnTo>
                  <a:lnTo>
                    <a:pt x="7" y="64"/>
                  </a:lnTo>
                  <a:lnTo>
                    <a:pt x="7" y="59"/>
                  </a:lnTo>
                  <a:lnTo>
                    <a:pt x="0" y="54"/>
                  </a:lnTo>
                  <a:lnTo>
                    <a:pt x="7" y="34"/>
                  </a:lnTo>
                  <a:lnTo>
                    <a:pt x="7" y="14"/>
                  </a:lnTo>
                  <a:lnTo>
                    <a:pt x="7"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59" name="Freeform 83"/>
            <p:cNvSpPr>
              <a:spLocks/>
            </p:cNvSpPr>
            <p:nvPr/>
          </p:nvSpPr>
          <p:spPr bwMode="auto">
            <a:xfrm>
              <a:off x="4705" y="3784"/>
              <a:ext cx="62" cy="28"/>
            </a:xfrm>
            <a:custGeom>
              <a:avLst/>
              <a:gdLst>
                <a:gd name="T0" fmla="*/ 6 w 62"/>
                <a:gd name="T1" fmla="*/ 0 h 28"/>
                <a:gd name="T2" fmla="*/ 47 w 62"/>
                <a:gd name="T3" fmla="*/ 4 h 28"/>
                <a:gd name="T4" fmla="*/ 61 w 62"/>
                <a:gd name="T5" fmla="*/ 4 h 28"/>
                <a:gd name="T6" fmla="*/ 54 w 62"/>
                <a:gd name="T7" fmla="*/ 13 h 28"/>
                <a:gd name="T8" fmla="*/ 54 w 62"/>
                <a:gd name="T9" fmla="*/ 22 h 28"/>
                <a:gd name="T10" fmla="*/ 40 w 62"/>
                <a:gd name="T11" fmla="*/ 27 h 28"/>
                <a:gd name="T12" fmla="*/ 13 w 62"/>
                <a:gd name="T13" fmla="*/ 27 h 28"/>
                <a:gd name="T14" fmla="*/ 6 w 62"/>
                <a:gd name="T15" fmla="*/ 22 h 28"/>
                <a:gd name="T16" fmla="*/ 6 w 62"/>
                <a:gd name="T17" fmla="*/ 9 h 28"/>
                <a:gd name="T18" fmla="*/ 0 w 62"/>
                <a:gd name="T19" fmla="*/ 4 h 28"/>
                <a:gd name="T20" fmla="*/ 6 w 62"/>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28"/>
                <a:gd name="T35" fmla="*/ 62 w 62"/>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28">
                  <a:moveTo>
                    <a:pt x="6" y="0"/>
                  </a:moveTo>
                  <a:lnTo>
                    <a:pt x="47" y="4"/>
                  </a:lnTo>
                  <a:lnTo>
                    <a:pt x="61" y="4"/>
                  </a:lnTo>
                  <a:lnTo>
                    <a:pt x="54" y="13"/>
                  </a:lnTo>
                  <a:lnTo>
                    <a:pt x="54" y="22"/>
                  </a:lnTo>
                  <a:lnTo>
                    <a:pt x="40" y="27"/>
                  </a:lnTo>
                  <a:lnTo>
                    <a:pt x="13" y="27"/>
                  </a:lnTo>
                  <a:lnTo>
                    <a:pt x="6" y="22"/>
                  </a:lnTo>
                  <a:lnTo>
                    <a:pt x="6" y="9"/>
                  </a:lnTo>
                  <a:lnTo>
                    <a:pt x="0" y="4"/>
                  </a:lnTo>
                  <a:lnTo>
                    <a:pt x="6"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60" name="Freeform 84"/>
            <p:cNvSpPr>
              <a:spLocks/>
            </p:cNvSpPr>
            <p:nvPr/>
          </p:nvSpPr>
          <p:spPr bwMode="auto">
            <a:xfrm>
              <a:off x="4551" y="3463"/>
              <a:ext cx="282" cy="293"/>
            </a:xfrm>
            <a:custGeom>
              <a:avLst/>
              <a:gdLst>
                <a:gd name="T0" fmla="*/ 129 w 282"/>
                <a:gd name="T1" fmla="*/ 0 h 293"/>
                <a:gd name="T2" fmla="*/ 144 w 282"/>
                <a:gd name="T3" fmla="*/ 30 h 293"/>
                <a:gd name="T4" fmla="*/ 158 w 282"/>
                <a:gd name="T5" fmla="*/ 40 h 293"/>
                <a:gd name="T6" fmla="*/ 172 w 282"/>
                <a:gd name="T7" fmla="*/ 51 h 293"/>
                <a:gd name="T8" fmla="*/ 187 w 282"/>
                <a:gd name="T9" fmla="*/ 66 h 293"/>
                <a:gd name="T10" fmla="*/ 194 w 282"/>
                <a:gd name="T11" fmla="*/ 81 h 293"/>
                <a:gd name="T12" fmla="*/ 215 w 282"/>
                <a:gd name="T13" fmla="*/ 96 h 293"/>
                <a:gd name="T14" fmla="*/ 237 w 282"/>
                <a:gd name="T15" fmla="*/ 107 h 293"/>
                <a:gd name="T16" fmla="*/ 258 w 282"/>
                <a:gd name="T17" fmla="*/ 122 h 293"/>
                <a:gd name="T18" fmla="*/ 266 w 282"/>
                <a:gd name="T19" fmla="*/ 132 h 293"/>
                <a:gd name="T20" fmla="*/ 281 w 282"/>
                <a:gd name="T21" fmla="*/ 163 h 293"/>
                <a:gd name="T22" fmla="*/ 281 w 282"/>
                <a:gd name="T23" fmla="*/ 189 h 293"/>
                <a:gd name="T24" fmla="*/ 273 w 282"/>
                <a:gd name="T25" fmla="*/ 210 h 293"/>
                <a:gd name="T26" fmla="*/ 258 w 282"/>
                <a:gd name="T27" fmla="*/ 235 h 293"/>
                <a:gd name="T28" fmla="*/ 252 w 282"/>
                <a:gd name="T29" fmla="*/ 256 h 293"/>
                <a:gd name="T30" fmla="*/ 237 w 282"/>
                <a:gd name="T31" fmla="*/ 276 h 293"/>
                <a:gd name="T32" fmla="*/ 179 w 282"/>
                <a:gd name="T33" fmla="*/ 292 h 293"/>
                <a:gd name="T34" fmla="*/ 165 w 282"/>
                <a:gd name="T35" fmla="*/ 286 h 293"/>
                <a:gd name="T36" fmla="*/ 144 w 282"/>
                <a:gd name="T37" fmla="*/ 292 h 293"/>
                <a:gd name="T38" fmla="*/ 108 w 282"/>
                <a:gd name="T39" fmla="*/ 286 h 293"/>
                <a:gd name="T40" fmla="*/ 93 w 282"/>
                <a:gd name="T41" fmla="*/ 281 h 293"/>
                <a:gd name="T42" fmla="*/ 86 w 282"/>
                <a:gd name="T43" fmla="*/ 266 h 293"/>
                <a:gd name="T44" fmla="*/ 71 w 282"/>
                <a:gd name="T45" fmla="*/ 266 h 293"/>
                <a:gd name="T46" fmla="*/ 71 w 282"/>
                <a:gd name="T47" fmla="*/ 251 h 293"/>
                <a:gd name="T48" fmla="*/ 71 w 282"/>
                <a:gd name="T49" fmla="*/ 235 h 293"/>
                <a:gd name="T50" fmla="*/ 57 w 282"/>
                <a:gd name="T51" fmla="*/ 245 h 293"/>
                <a:gd name="T52" fmla="*/ 43 w 282"/>
                <a:gd name="T53" fmla="*/ 251 h 293"/>
                <a:gd name="T54" fmla="*/ 35 w 282"/>
                <a:gd name="T55" fmla="*/ 240 h 293"/>
                <a:gd name="T56" fmla="*/ 22 w 282"/>
                <a:gd name="T57" fmla="*/ 225 h 293"/>
                <a:gd name="T58" fmla="*/ 0 w 282"/>
                <a:gd name="T59" fmla="*/ 219 h 293"/>
                <a:gd name="T60" fmla="*/ 101 w 282"/>
                <a:gd name="T61" fmla="*/ 66 h 293"/>
                <a:gd name="T62" fmla="*/ 115 w 282"/>
                <a:gd name="T63" fmla="*/ 61 h 293"/>
                <a:gd name="T64" fmla="*/ 122 w 282"/>
                <a:gd name="T65" fmla="*/ 51 h 293"/>
                <a:gd name="T66" fmla="*/ 122 w 282"/>
                <a:gd name="T67" fmla="*/ 40 h 293"/>
                <a:gd name="T68" fmla="*/ 122 w 282"/>
                <a:gd name="T69" fmla="*/ 30 h 293"/>
                <a:gd name="T70" fmla="*/ 122 w 282"/>
                <a:gd name="T71" fmla="*/ 10 h 293"/>
                <a:gd name="T72" fmla="*/ 136 w 282"/>
                <a:gd name="T73" fmla="*/ 0 h 293"/>
                <a:gd name="T74" fmla="*/ 129 w 282"/>
                <a:gd name="T75" fmla="*/ 0 h 2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2"/>
                <a:gd name="T115" fmla="*/ 0 h 293"/>
                <a:gd name="T116" fmla="*/ 282 w 282"/>
                <a:gd name="T117" fmla="*/ 293 h 2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2" h="293">
                  <a:moveTo>
                    <a:pt x="129" y="0"/>
                  </a:moveTo>
                  <a:lnTo>
                    <a:pt x="144" y="30"/>
                  </a:lnTo>
                  <a:lnTo>
                    <a:pt x="158" y="40"/>
                  </a:lnTo>
                  <a:lnTo>
                    <a:pt x="172" y="51"/>
                  </a:lnTo>
                  <a:lnTo>
                    <a:pt x="187" y="66"/>
                  </a:lnTo>
                  <a:lnTo>
                    <a:pt x="194" y="81"/>
                  </a:lnTo>
                  <a:lnTo>
                    <a:pt x="215" y="96"/>
                  </a:lnTo>
                  <a:lnTo>
                    <a:pt x="237" y="107"/>
                  </a:lnTo>
                  <a:lnTo>
                    <a:pt x="258" y="122"/>
                  </a:lnTo>
                  <a:lnTo>
                    <a:pt x="266" y="132"/>
                  </a:lnTo>
                  <a:lnTo>
                    <a:pt x="281" y="163"/>
                  </a:lnTo>
                  <a:lnTo>
                    <a:pt x="281" y="189"/>
                  </a:lnTo>
                  <a:lnTo>
                    <a:pt x="273" y="210"/>
                  </a:lnTo>
                  <a:lnTo>
                    <a:pt x="258" y="235"/>
                  </a:lnTo>
                  <a:lnTo>
                    <a:pt x="252" y="256"/>
                  </a:lnTo>
                  <a:lnTo>
                    <a:pt x="237" y="276"/>
                  </a:lnTo>
                  <a:lnTo>
                    <a:pt x="179" y="292"/>
                  </a:lnTo>
                  <a:lnTo>
                    <a:pt x="165" y="286"/>
                  </a:lnTo>
                  <a:lnTo>
                    <a:pt x="144" y="292"/>
                  </a:lnTo>
                  <a:lnTo>
                    <a:pt x="108" y="286"/>
                  </a:lnTo>
                  <a:lnTo>
                    <a:pt x="93" y="281"/>
                  </a:lnTo>
                  <a:lnTo>
                    <a:pt x="86" y="266"/>
                  </a:lnTo>
                  <a:lnTo>
                    <a:pt x="71" y="266"/>
                  </a:lnTo>
                  <a:lnTo>
                    <a:pt x="71" y="251"/>
                  </a:lnTo>
                  <a:lnTo>
                    <a:pt x="71" y="235"/>
                  </a:lnTo>
                  <a:lnTo>
                    <a:pt x="57" y="245"/>
                  </a:lnTo>
                  <a:lnTo>
                    <a:pt x="43" y="251"/>
                  </a:lnTo>
                  <a:lnTo>
                    <a:pt x="35" y="240"/>
                  </a:lnTo>
                  <a:lnTo>
                    <a:pt x="22" y="225"/>
                  </a:lnTo>
                  <a:lnTo>
                    <a:pt x="0" y="219"/>
                  </a:lnTo>
                  <a:lnTo>
                    <a:pt x="101" y="66"/>
                  </a:lnTo>
                  <a:lnTo>
                    <a:pt x="115" y="61"/>
                  </a:lnTo>
                  <a:lnTo>
                    <a:pt x="122" y="51"/>
                  </a:lnTo>
                  <a:lnTo>
                    <a:pt x="122" y="40"/>
                  </a:lnTo>
                  <a:lnTo>
                    <a:pt x="122" y="30"/>
                  </a:lnTo>
                  <a:lnTo>
                    <a:pt x="122" y="10"/>
                  </a:lnTo>
                  <a:lnTo>
                    <a:pt x="136" y="0"/>
                  </a:lnTo>
                  <a:lnTo>
                    <a:pt x="129"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61" name="Freeform 85"/>
            <p:cNvSpPr>
              <a:spLocks/>
            </p:cNvSpPr>
            <p:nvPr/>
          </p:nvSpPr>
          <p:spPr bwMode="auto">
            <a:xfrm>
              <a:off x="4300" y="3468"/>
              <a:ext cx="356" cy="251"/>
            </a:xfrm>
            <a:custGeom>
              <a:avLst/>
              <a:gdLst>
                <a:gd name="T0" fmla="*/ 261 w 356"/>
                <a:gd name="T1" fmla="*/ 209 h 251"/>
                <a:gd name="T2" fmla="*/ 246 w 356"/>
                <a:gd name="T3" fmla="*/ 209 h 251"/>
                <a:gd name="T4" fmla="*/ 217 w 356"/>
                <a:gd name="T5" fmla="*/ 209 h 251"/>
                <a:gd name="T6" fmla="*/ 188 w 356"/>
                <a:gd name="T7" fmla="*/ 209 h 251"/>
                <a:gd name="T8" fmla="*/ 166 w 356"/>
                <a:gd name="T9" fmla="*/ 209 h 251"/>
                <a:gd name="T10" fmla="*/ 151 w 356"/>
                <a:gd name="T11" fmla="*/ 214 h 251"/>
                <a:gd name="T12" fmla="*/ 137 w 356"/>
                <a:gd name="T13" fmla="*/ 229 h 251"/>
                <a:gd name="T14" fmla="*/ 115 w 356"/>
                <a:gd name="T15" fmla="*/ 234 h 251"/>
                <a:gd name="T16" fmla="*/ 93 w 356"/>
                <a:gd name="T17" fmla="*/ 234 h 251"/>
                <a:gd name="T18" fmla="*/ 72 w 356"/>
                <a:gd name="T19" fmla="*/ 244 h 251"/>
                <a:gd name="T20" fmla="*/ 50 w 356"/>
                <a:gd name="T21" fmla="*/ 250 h 251"/>
                <a:gd name="T22" fmla="*/ 29 w 356"/>
                <a:gd name="T23" fmla="*/ 244 h 251"/>
                <a:gd name="T24" fmla="*/ 29 w 356"/>
                <a:gd name="T25" fmla="*/ 234 h 251"/>
                <a:gd name="T26" fmla="*/ 35 w 356"/>
                <a:gd name="T27" fmla="*/ 219 h 251"/>
                <a:gd name="T28" fmla="*/ 29 w 356"/>
                <a:gd name="T29" fmla="*/ 209 h 251"/>
                <a:gd name="T30" fmla="*/ 22 w 356"/>
                <a:gd name="T31" fmla="*/ 193 h 251"/>
                <a:gd name="T32" fmla="*/ 14 w 356"/>
                <a:gd name="T33" fmla="*/ 183 h 251"/>
                <a:gd name="T34" fmla="*/ 7 w 356"/>
                <a:gd name="T35" fmla="*/ 173 h 251"/>
                <a:gd name="T36" fmla="*/ 0 w 356"/>
                <a:gd name="T37" fmla="*/ 152 h 251"/>
                <a:gd name="T38" fmla="*/ 14 w 356"/>
                <a:gd name="T39" fmla="*/ 152 h 251"/>
                <a:gd name="T40" fmla="*/ 7 w 356"/>
                <a:gd name="T41" fmla="*/ 137 h 251"/>
                <a:gd name="T42" fmla="*/ 7 w 356"/>
                <a:gd name="T43" fmla="*/ 116 h 251"/>
                <a:gd name="T44" fmla="*/ 22 w 356"/>
                <a:gd name="T45" fmla="*/ 106 h 251"/>
                <a:gd name="T46" fmla="*/ 35 w 356"/>
                <a:gd name="T47" fmla="*/ 96 h 251"/>
                <a:gd name="T48" fmla="*/ 57 w 356"/>
                <a:gd name="T49" fmla="*/ 81 h 251"/>
                <a:gd name="T50" fmla="*/ 87 w 356"/>
                <a:gd name="T51" fmla="*/ 81 h 251"/>
                <a:gd name="T52" fmla="*/ 108 w 356"/>
                <a:gd name="T53" fmla="*/ 71 h 251"/>
                <a:gd name="T54" fmla="*/ 108 w 356"/>
                <a:gd name="T55" fmla="*/ 61 h 251"/>
                <a:gd name="T56" fmla="*/ 123 w 356"/>
                <a:gd name="T57" fmla="*/ 51 h 251"/>
                <a:gd name="T58" fmla="*/ 130 w 356"/>
                <a:gd name="T59" fmla="*/ 56 h 251"/>
                <a:gd name="T60" fmla="*/ 137 w 356"/>
                <a:gd name="T61" fmla="*/ 46 h 251"/>
                <a:gd name="T62" fmla="*/ 151 w 356"/>
                <a:gd name="T63" fmla="*/ 35 h 251"/>
                <a:gd name="T64" fmla="*/ 173 w 356"/>
                <a:gd name="T65" fmla="*/ 30 h 251"/>
                <a:gd name="T66" fmla="*/ 195 w 356"/>
                <a:gd name="T67" fmla="*/ 35 h 251"/>
                <a:gd name="T68" fmla="*/ 217 w 356"/>
                <a:gd name="T69" fmla="*/ 35 h 251"/>
                <a:gd name="T70" fmla="*/ 224 w 356"/>
                <a:gd name="T71" fmla="*/ 25 h 251"/>
                <a:gd name="T72" fmla="*/ 239 w 356"/>
                <a:gd name="T73" fmla="*/ 5 h 251"/>
                <a:gd name="T74" fmla="*/ 253 w 356"/>
                <a:gd name="T75" fmla="*/ 0 h 251"/>
                <a:gd name="T76" fmla="*/ 267 w 356"/>
                <a:gd name="T77" fmla="*/ 0 h 251"/>
                <a:gd name="T78" fmla="*/ 289 w 356"/>
                <a:gd name="T79" fmla="*/ 5 h 251"/>
                <a:gd name="T80" fmla="*/ 311 w 356"/>
                <a:gd name="T81" fmla="*/ 5 h 251"/>
                <a:gd name="T82" fmla="*/ 311 w 356"/>
                <a:gd name="T83" fmla="*/ 10 h 251"/>
                <a:gd name="T84" fmla="*/ 304 w 356"/>
                <a:gd name="T85" fmla="*/ 30 h 251"/>
                <a:gd name="T86" fmla="*/ 304 w 356"/>
                <a:gd name="T87" fmla="*/ 35 h 251"/>
                <a:gd name="T88" fmla="*/ 319 w 356"/>
                <a:gd name="T89" fmla="*/ 46 h 251"/>
                <a:gd name="T90" fmla="*/ 332 w 356"/>
                <a:gd name="T91" fmla="*/ 51 h 251"/>
                <a:gd name="T92" fmla="*/ 355 w 356"/>
                <a:gd name="T93" fmla="*/ 61 h 251"/>
                <a:gd name="T94" fmla="*/ 347 w 356"/>
                <a:gd name="T95" fmla="*/ 173 h 251"/>
                <a:gd name="T96" fmla="*/ 261 w 356"/>
                <a:gd name="T97" fmla="*/ 209 h 2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
                <a:gd name="T148" fmla="*/ 0 h 251"/>
                <a:gd name="T149" fmla="*/ 356 w 356"/>
                <a:gd name="T150" fmla="*/ 251 h 2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 h="251">
                  <a:moveTo>
                    <a:pt x="261" y="209"/>
                  </a:moveTo>
                  <a:lnTo>
                    <a:pt x="246" y="209"/>
                  </a:lnTo>
                  <a:lnTo>
                    <a:pt x="217" y="209"/>
                  </a:lnTo>
                  <a:lnTo>
                    <a:pt x="188" y="209"/>
                  </a:lnTo>
                  <a:lnTo>
                    <a:pt x="166" y="209"/>
                  </a:lnTo>
                  <a:lnTo>
                    <a:pt x="151" y="214"/>
                  </a:lnTo>
                  <a:lnTo>
                    <a:pt x="137" y="229"/>
                  </a:lnTo>
                  <a:lnTo>
                    <a:pt x="115" y="234"/>
                  </a:lnTo>
                  <a:lnTo>
                    <a:pt x="93" y="234"/>
                  </a:lnTo>
                  <a:lnTo>
                    <a:pt x="72" y="244"/>
                  </a:lnTo>
                  <a:lnTo>
                    <a:pt x="50" y="250"/>
                  </a:lnTo>
                  <a:lnTo>
                    <a:pt x="29" y="244"/>
                  </a:lnTo>
                  <a:lnTo>
                    <a:pt x="29" y="234"/>
                  </a:lnTo>
                  <a:lnTo>
                    <a:pt x="35" y="219"/>
                  </a:lnTo>
                  <a:lnTo>
                    <a:pt x="29" y="209"/>
                  </a:lnTo>
                  <a:lnTo>
                    <a:pt x="22" y="193"/>
                  </a:lnTo>
                  <a:lnTo>
                    <a:pt x="14" y="183"/>
                  </a:lnTo>
                  <a:lnTo>
                    <a:pt x="7" y="173"/>
                  </a:lnTo>
                  <a:lnTo>
                    <a:pt x="0" y="152"/>
                  </a:lnTo>
                  <a:lnTo>
                    <a:pt x="14" y="152"/>
                  </a:lnTo>
                  <a:lnTo>
                    <a:pt x="7" y="137"/>
                  </a:lnTo>
                  <a:lnTo>
                    <a:pt x="7" y="116"/>
                  </a:lnTo>
                  <a:lnTo>
                    <a:pt x="22" y="106"/>
                  </a:lnTo>
                  <a:lnTo>
                    <a:pt x="35" y="96"/>
                  </a:lnTo>
                  <a:lnTo>
                    <a:pt x="57" y="81"/>
                  </a:lnTo>
                  <a:lnTo>
                    <a:pt x="87" y="81"/>
                  </a:lnTo>
                  <a:lnTo>
                    <a:pt x="108" y="71"/>
                  </a:lnTo>
                  <a:lnTo>
                    <a:pt x="108" y="61"/>
                  </a:lnTo>
                  <a:lnTo>
                    <a:pt x="123" y="51"/>
                  </a:lnTo>
                  <a:lnTo>
                    <a:pt x="130" y="56"/>
                  </a:lnTo>
                  <a:lnTo>
                    <a:pt x="137" y="46"/>
                  </a:lnTo>
                  <a:lnTo>
                    <a:pt x="151" y="35"/>
                  </a:lnTo>
                  <a:lnTo>
                    <a:pt x="173" y="30"/>
                  </a:lnTo>
                  <a:lnTo>
                    <a:pt x="195" y="35"/>
                  </a:lnTo>
                  <a:lnTo>
                    <a:pt x="217" y="35"/>
                  </a:lnTo>
                  <a:lnTo>
                    <a:pt x="224" y="25"/>
                  </a:lnTo>
                  <a:lnTo>
                    <a:pt x="239" y="5"/>
                  </a:lnTo>
                  <a:lnTo>
                    <a:pt x="253" y="0"/>
                  </a:lnTo>
                  <a:lnTo>
                    <a:pt x="267" y="0"/>
                  </a:lnTo>
                  <a:lnTo>
                    <a:pt x="289" y="5"/>
                  </a:lnTo>
                  <a:lnTo>
                    <a:pt x="311" y="5"/>
                  </a:lnTo>
                  <a:lnTo>
                    <a:pt x="311" y="10"/>
                  </a:lnTo>
                  <a:lnTo>
                    <a:pt x="304" y="30"/>
                  </a:lnTo>
                  <a:lnTo>
                    <a:pt x="304" y="35"/>
                  </a:lnTo>
                  <a:lnTo>
                    <a:pt x="319" y="46"/>
                  </a:lnTo>
                  <a:lnTo>
                    <a:pt x="332" y="51"/>
                  </a:lnTo>
                  <a:lnTo>
                    <a:pt x="355" y="61"/>
                  </a:lnTo>
                  <a:lnTo>
                    <a:pt x="347" y="173"/>
                  </a:lnTo>
                  <a:lnTo>
                    <a:pt x="261" y="20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62" name="Freeform 86"/>
            <p:cNvSpPr>
              <a:spLocks/>
            </p:cNvSpPr>
            <p:nvPr/>
          </p:nvSpPr>
          <p:spPr bwMode="auto">
            <a:xfrm>
              <a:off x="5080" y="3712"/>
              <a:ext cx="77" cy="80"/>
            </a:xfrm>
            <a:custGeom>
              <a:avLst/>
              <a:gdLst>
                <a:gd name="T0" fmla="*/ 6 w 77"/>
                <a:gd name="T1" fmla="*/ 0 h 80"/>
                <a:gd name="T2" fmla="*/ 34 w 77"/>
                <a:gd name="T3" fmla="*/ 9 h 80"/>
                <a:gd name="T4" fmla="*/ 34 w 77"/>
                <a:gd name="T5" fmla="*/ 20 h 80"/>
                <a:gd name="T6" fmla="*/ 48 w 77"/>
                <a:gd name="T7" fmla="*/ 24 h 80"/>
                <a:gd name="T8" fmla="*/ 69 w 77"/>
                <a:gd name="T9" fmla="*/ 24 h 80"/>
                <a:gd name="T10" fmla="*/ 76 w 77"/>
                <a:gd name="T11" fmla="*/ 39 h 80"/>
                <a:gd name="T12" fmla="*/ 62 w 77"/>
                <a:gd name="T13" fmla="*/ 49 h 80"/>
                <a:gd name="T14" fmla="*/ 55 w 77"/>
                <a:gd name="T15" fmla="*/ 73 h 80"/>
                <a:gd name="T16" fmla="*/ 41 w 77"/>
                <a:gd name="T17" fmla="*/ 79 h 80"/>
                <a:gd name="T18" fmla="*/ 41 w 77"/>
                <a:gd name="T19" fmla="*/ 69 h 80"/>
                <a:gd name="T20" fmla="*/ 20 w 77"/>
                <a:gd name="T21" fmla="*/ 64 h 80"/>
                <a:gd name="T22" fmla="*/ 20 w 77"/>
                <a:gd name="T23" fmla="*/ 39 h 80"/>
                <a:gd name="T24" fmla="*/ 34 w 77"/>
                <a:gd name="T25" fmla="*/ 34 h 80"/>
                <a:gd name="T26" fmla="*/ 20 w 77"/>
                <a:gd name="T27" fmla="*/ 24 h 80"/>
                <a:gd name="T28" fmla="*/ 13 w 77"/>
                <a:gd name="T29" fmla="*/ 14 h 80"/>
                <a:gd name="T30" fmla="*/ 0 w 77"/>
                <a:gd name="T31" fmla="*/ 5 h 80"/>
                <a:gd name="T32" fmla="*/ 6 w 77"/>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80"/>
                <a:gd name="T53" fmla="*/ 77 w 77"/>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80">
                  <a:moveTo>
                    <a:pt x="6" y="0"/>
                  </a:moveTo>
                  <a:lnTo>
                    <a:pt x="34" y="9"/>
                  </a:lnTo>
                  <a:lnTo>
                    <a:pt x="34" y="20"/>
                  </a:lnTo>
                  <a:lnTo>
                    <a:pt x="48" y="24"/>
                  </a:lnTo>
                  <a:lnTo>
                    <a:pt x="69" y="24"/>
                  </a:lnTo>
                  <a:lnTo>
                    <a:pt x="76" y="39"/>
                  </a:lnTo>
                  <a:lnTo>
                    <a:pt x="62" y="49"/>
                  </a:lnTo>
                  <a:lnTo>
                    <a:pt x="55" y="73"/>
                  </a:lnTo>
                  <a:lnTo>
                    <a:pt x="41" y="79"/>
                  </a:lnTo>
                  <a:lnTo>
                    <a:pt x="41" y="69"/>
                  </a:lnTo>
                  <a:lnTo>
                    <a:pt x="20" y="64"/>
                  </a:lnTo>
                  <a:lnTo>
                    <a:pt x="20" y="39"/>
                  </a:lnTo>
                  <a:lnTo>
                    <a:pt x="34" y="34"/>
                  </a:lnTo>
                  <a:lnTo>
                    <a:pt x="20" y="24"/>
                  </a:lnTo>
                  <a:lnTo>
                    <a:pt x="13" y="14"/>
                  </a:lnTo>
                  <a:lnTo>
                    <a:pt x="0" y="5"/>
                  </a:lnTo>
                  <a:lnTo>
                    <a:pt x="6"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63" name="Freeform 87"/>
            <p:cNvSpPr>
              <a:spLocks/>
            </p:cNvSpPr>
            <p:nvPr/>
          </p:nvSpPr>
          <p:spPr bwMode="auto">
            <a:xfrm>
              <a:off x="4999" y="3784"/>
              <a:ext cx="99" cy="70"/>
            </a:xfrm>
            <a:custGeom>
              <a:avLst/>
              <a:gdLst>
                <a:gd name="T0" fmla="*/ 70 w 99"/>
                <a:gd name="T1" fmla="*/ 9 h 70"/>
                <a:gd name="T2" fmla="*/ 76 w 99"/>
                <a:gd name="T3" fmla="*/ 0 h 70"/>
                <a:gd name="T4" fmla="*/ 90 w 99"/>
                <a:gd name="T5" fmla="*/ 5 h 70"/>
                <a:gd name="T6" fmla="*/ 98 w 99"/>
                <a:gd name="T7" fmla="*/ 5 h 70"/>
                <a:gd name="T8" fmla="*/ 84 w 99"/>
                <a:gd name="T9" fmla="*/ 14 h 70"/>
                <a:gd name="T10" fmla="*/ 84 w 99"/>
                <a:gd name="T11" fmla="*/ 29 h 70"/>
                <a:gd name="T12" fmla="*/ 70 w 99"/>
                <a:gd name="T13" fmla="*/ 39 h 70"/>
                <a:gd name="T14" fmla="*/ 56 w 99"/>
                <a:gd name="T15" fmla="*/ 59 h 70"/>
                <a:gd name="T16" fmla="*/ 41 w 99"/>
                <a:gd name="T17" fmla="*/ 69 h 70"/>
                <a:gd name="T18" fmla="*/ 21 w 99"/>
                <a:gd name="T19" fmla="*/ 69 h 70"/>
                <a:gd name="T20" fmla="*/ 0 w 99"/>
                <a:gd name="T21" fmla="*/ 69 h 70"/>
                <a:gd name="T22" fmla="*/ 13 w 99"/>
                <a:gd name="T23" fmla="*/ 54 h 70"/>
                <a:gd name="T24" fmla="*/ 21 w 99"/>
                <a:gd name="T25" fmla="*/ 39 h 70"/>
                <a:gd name="T26" fmla="*/ 49 w 99"/>
                <a:gd name="T27" fmla="*/ 29 h 70"/>
                <a:gd name="T28" fmla="*/ 62 w 99"/>
                <a:gd name="T29" fmla="*/ 19 h 70"/>
                <a:gd name="T30" fmla="*/ 70 w 99"/>
                <a:gd name="T31" fmla="*/ 9 h 70"/>
                <a:gd name="T32" fmla="*/ 76 w 99"/>
                <a:gd name="T33" fmla="*/ 5 h 70"/>
                <a:gd name="T34" fmla="*/ 70 w 99"/>
                <a:gd name="T35" fmla="*/ 9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70"/>
                <a:gd name="T56" fmla="*/ 99 w 99"/>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70">
                  <a:moveTo>
                    <a:pt x="70" y="9"/>
                  </a:moveTo>
                  <a:lnTo>
                    <a:pt x="76" y="0"/>
                  </a:lnTo>
                  <a:lnTo>
                    <a:pt x="90" y="5"/>
                  </a:lnTo>
                  <a:lnTo>
                    <a:pt x="98" y="5"/>
                  </a:lnTo>
                  <a:lnTo>
                    <a:pt x="84" y="14"/>
                  </a:lnTo>
                  <a:lnTo>
                    <a:pt x="84" y="29"/>
                  </a:lnTo>
                  <a:lnTo>
                    <a:pt x="70" y="39"/>
                  </a:lnTo>
                  <a:lnTo>
                    <a:pt x="56" y="59"/>
                  </a:lnTo>
                  <a:lnTo>
                    <a:pt x="41" y="69"/>
                  </a:lnTo>
                  <a:lnTo>
                    <a:pt x="21" y="69"/>
                  </a:lnTo>
                  <a:lnTo>
                    <a:pt x="0" y="69"/>
                  </a:lnTo>
                  <a:lnTo>
                    <a:pt x="13" y="54"/>
                  </a:lnTo>
                  <a:lnTo>
                    <a:pt x="21" y="39"/>
                  </a:lnTo>
                  <a:lnTo>
                    <a:pt x="49" y="29"/>
                  </a:lnTo>
                  <a:lnTo>
                    <a:pt x="62" y="19"/>
                  </a:lnTo>
                  <a:lnTo>
                    <a:pt x="70" y="9"/>
                  </a:lnTo>
                  <a:lnTo>
                    <a:pt x="76" y="5"/>
                  </a:lnTo>
                  <a:lnTo>
                    <a:pt x="70" y="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64" name="Freeform 88"/>
            <p:cNvSpPr>
              <a:spLocks/>
            </p:cNvSpPr>
            <p:nvPr/>
          </p:nvSpPr>
          <p:spPr bwMode="auto">
            <a:xfrm>
              <a:off x="3860" y="3251"/>
              <a:ext cx="32" cy="43"/>
            </a:xfrm>
            <a:custGeom>
              <a:avLst/>
              <a:gdLst>
                <a:gd name="T0" fmla="*/ 12 w 32"/>
                <a:gd name="T1" fmla="*/ 0 h 43"/>
                <a:gd name="T2" fmla="*/ 24 w 32"/>
                <a:gd name="T3" fmla="*/ 14 h 43"/>
                <a:gd name="T4" fmla="*/ 31 w 32"/>
                <a:gd name="T5" fmla="*/ 32 h 43"/>
                <a:gd name="T6" fmla="*/ 18 w 32"/>
                <a:gd name="T7" fmla="*/ 42 h 43"/>
                <a:gd name="T8" fmla="*/ 12 w 32"/>
                <a:gd name="T9" fmla="*/ 42 h 43"/>
                <a:gd name="T10" fmla="*/ 0 w 32"/>
                <a:gd name="T11" fmla="*/ 23 h 43"/>
                <a:gd name="T12" fmla="*/ 12 w 32"/>
                <a:gd name="T13" fmla="*/ 14 h 43"/>
                <a:gd name="T14" fmla="*/ 12 w 32"/>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3"/>
                <a:gd name="T26" fmla="*/ 32 w 32"/>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3">
                  <a:moveTo>
                    <a:pt x="12" y="0"/>
                  </a:moveTo>
                  <a:lnTo>
                    <a:pt x="24" y="14"/>
                  </a:lnTo>
                  <a:lnTo>
                    <a:pt x="31" y="32"/>
                  </a:lnTo>
                  <a:lnTo>
                    <a:pt x="18" y="42"/>
                  </a:lnTo>
                  <a:lnTo>
                    <a:pt x="12" y="42"/>
                  </a:lnTo>
                  <a:lnTo>
                    <a:pt x="0" y="23"/>
                  </a:lnTo>
                  <a:lnTo>
                    <a:pt x="12" y="14"/>
                  </a:lnTo>
                  <a:lnTo>
                    <a:pt x="12"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65" name="Freeform 89"/>
            <p:cNvSpPr>
              <a:spLocks/>
            </p:cNvSpPr>
            <p:nvPr/>
          </p:nvSpPr>
          <p:spPr bwMode="auto">
            <a:xfrm>
              <a:off x="2249" y="2208"/>
              <a:ext cx="422" cy="443"/>
            </a:xfrm>
            <a:custGeom>
              <a:avLst/>
              <a:gdLst>
                <a:gd name="T0" fmla="*/ 421 w 422"/>
                <a:gd name="T1" fmla="*/ 56 h 443"/>
                <a:gd name="T2" fmla="*/ 391 w 422"/>
                <a:gd name="T3" fmla="*/ 66 h 443"/>
                <a:gd name="T4" fmla="*/ 370 w 422"/>
                <a:gd name="T5" fmla="*/ 66 h 443"/>
                <a:gd name="T6" fmla="*/ 341 w 422"/>
                <a:gd name="T7" fmla="*/ 66 h 443"/>
                <a:gd name="T8" fmla="*/ 355 w 422"/>
                <a:gd name="T9" fmla="*/ 77 h 443"/>
                <a:gd name="T10" fmla="*/ 326 w 422"/>
                <a:gd name="T11" fmla="*/ 77 h 443"/>
                <a:gd name="T12" fmla="*/ 333 w 422"/>
                <a:gd name="T13" fmla="*/ 87 h 443"/>
                <a:gd name="T14" fmla="*/ 312 w 422"/>
                <a:gd name="T15" fmla="*/ 108 h 443"/>
                <a:gd name="T16" fmla="*/ 318 w 422"/>
                <a:gd name="T17" fmla="*/ 138 h 443"/>
                <a:gd name="T18" fmla="*/ 305 w 422"/>
                <a:gd name="T19" fmla="*/ 149 h 443"/>
                <a:gd name="T20" fmla="*/ 275 w 422"/>
                <a:gd name="T21" fmla="*/ 164 h 443"/>
                <a:gd name="T22" fmla="*/ 297 w 422"/>
                <a:gd name="T23" fmla="*/ 170 h 443"/>
                <a:gd name="T24" fmla="*/ 305 w 422"/>
                <a:gd name="T25" fmla="*/ 200 h 443"/>
                <a:gd name="T26" fmla="*/ 290 w 422"/>
                <a:gd name="T27" fmla="*/ 210 h 443"/>
                <a:gd name="T28" fmla="*/ 275 w 422"/>
                <a:gd name="T29" fmla="*/ 231 h 443"/>
                <a:gd name="T30" fmla="*/ 246 w 422"/>
                <a:gd name="T31" fmla="*/ 226 h 443"/>
                <a:gd name="T32" fmla="*/ 268 w 422"/>
                <a:gd name="T33" fmla="*/ 242 h 443"/>
                <a:gd name="T34" fmla="*/ 239 w 422"/>
                <a:gd name="T35" fmla="*/ 242 h 443"/>
                <a:gd name="T36" fmla="*/ 261 w 422"/>
                <a:gd name="T37" fmla="*/ 257 h 443"/>
                <a:gd name="T38" fmla="*/ 283 w 422"/>
                <a:gd name="T39" fmla="*/ 277 h 443"/>
                <a:gd name="T40" fmla="*/ 246 w 422"/>
                <a:gd name="T41" fmla="*/ 277 h 443"/>
                <a:gd name="T42" fmla="*/ 225 w 422"/>
                <a:gd name="T43" fmla="*/ 267 h 443"/>
                <a:gd name="T44" fmla="*/ 225 w 422"/>
                <a:gd name="T45" fmla="*/ 277 h 443"/>
                <a:gd name="T46" fmla="*/ 261 w 422"/>
                <a:gd name="T47" fmla="*/ 277 h 443"/>
                <a:gd name="T48" fmla="*/ 246 w 422"/>
                <a:gd name="T49" fmla="*/ 298 h 443"/>
                <a:gd name="T50" fmla="*/ 225 w 422"/>
                <a:gd name="T51" fmla="*/ 303 h 443"/>
                <a:gd name="T52" fmla="*/ 181 w 422"/>
                <a:gd name="T53" fmla="*/ 319 h 443"/>
                <a:gd name="T54" fmla="*/ 159 w 422"/>
                <a:gd name="T55" fmla="*/ 324 h 443"/>
                <a:gd name="T56" fmla="*/ 137 w 422"/>
                <a:gd name="T57" fmla="*/ 324 h 443"/>
                <a:gd name="T58" fmla="*/ 108 w 422"/>
                <a:gd name="T59" fmla="*/ 344 h 443"/>
                <a:gd name="T60" fmla="*/ 87 w 422"/>
                <a:gd name="T61" fmla="*/ 360 h 443"/>
                <a:gd name="T62" fmla="*/ 65 w 422"/>
                <a:gd name="T63" fmla="*/ 355 h 443"/>
                <a:gd name="T64" fmla="*/ 50 w 422"/>
                <a:gd name="T65" fmla="*/ 370 h 443"/>
                <a:gd name="T66" fmla="*/ 22 w 422"/>
                <a:gd name="T67" fmla="*/ 391 h 443"/>
                <a:gd name="T68" fmla="*/ 14 w 422"/>
                <a:gd name="T69" fmla="*/ 421 h 443"/>
                <a:gd name="T70" fmla="*/ 0 w 422"/>
                <a:gd name="T71" fmla="*/ 442 h 443"/>
                <a:gd name="T72" fmla="*/ 0 w 422"/>
                <a:gd name="T73" fmla="*/ 10 h 443"/>
                <a:gd name="T74" fmla="*/ 22 w 422"/>
                <a:gd name="T75" fmla="*/ 15 h 443"/>
                <a:gd name="T76" fmla="*/ 57 w 422"/>
                <a:gd name="T77" fmla="*/ 10 h 443"/>
                <a:gd name="T78" fmla="*/ 87 w 422"/>
                <a:gd name="T79" fmla="*/ 0 h 443"/>
                <a:gd name="T80" fmla="*/ 130 w 422"/>
                <a:gd name="T81" fmla="*/ 5 h 443"/>
                <a:gd name="T82" fmla="*/ 181 w 422"/>
                <a:gd name="T83" fmla="*/ 5 h 443"/>
                <a:gd name="T84" fmla="*/ 225 w 422"/>
                <a:gd name="T85" fmla="*/ 0 h 443"/>
                <a:gd name="T86" fmla="*/ 246 w 422"/>
                <a:gd name="T87" fmla="*/ 15 h 443"/>
                <a:gd name="T88" fmla="*/ 283 w 422"/>
                <a:gd name="T89" fmla="*/ 20 h 443"/>
                <a:gd name="T90" fmla="*/ 283 w 422"/>
                <a:gd name="T91" fmla="*/ 25 h 443"/>
                <a:gd name="T92" fmla="*/ 239 w 422"/>
                <a:gd name="T93" fmla="*/ 25 h 443"/>
                <a:gd name="T94" fmla="*/ 195 w 422"/>
                <a:gd name="T95" fmla="*/ 25 h 443"/>
                <a:gd name="T96" fmla="*/ 167 w 422"/>
                <a:gd name="T97" fmla="*/ 40 h 443"/>
                <a:gd name="T98" fmla="*/ 203 w 422"/>
                <a:gd name="T99" fmla="*/ 40 h 443"/>
                <a:gd name="T100" fmla="*/ 225 w 422"/>
                <a:gd name="T101" fmla="*/ 40 h 443"/>
                <a:gd name="T102" fmla="*/ 239 w 422"/>
                <a:gd name="T103" fmla="*/ 51 h 443"/>
                <a:gd name="T104" fmla="*/ 275 w 422"/>
                <a:gd name="T105" fmla="*/ 46 h 443"/>
                <a:gd name="T106" fmla="*/ 261 w 422"/>
                <a:gd name="T107" fmla="*/ 56 h 443"/>
                <a:gd name="T108" fmla="*/ 283 w 422"/>
                <a:gd name="T109" fmla="*/ 61 h 443"/>
                <a:gd name="T110" fmla="*/ 341 w 422"/>
                <a:gd name="T111" fmla="*/ 51 h 443"/>
                <a:gd name="T112" fmla="*/ 406 w 422"/>
                <a:gd name="T113" fmla="*/ 56 h 443"/>
                <a:gd name="T114" fmla="*/ 421 w 422"/>
                <a:gd name="T115" fmla="*/ 5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2"/>
                <a:gd name="T175" fmla="*/ 0 h 443"/>
                <a:gd name="T176" fmla="*/ 422 w 422"/>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2" h="443">
                  <a:moveTo>
                    <a:pt x="421" y="56"/>
                  </a:moveTo>
                  <a:lnTo>
                    <a:pt x="391" y="66"/>
                  </a:lnTo>
                  <a:lnTo>
                    <a:pt x="370" y="66"/>
                  </a:lnTo>
                  <a:lnTo>
                    <a:pt x="341" y="66"/>
                  </a:lnTo>
                  <a:lnTo>
                    <a:pt x="355" y="77"/>
                  </a:lnTo>
                  <a:lnTo>
                    <a:pt x="326" y="77"/>
                  </a:lnTo>
                  <a:lnTo>
                    <a:pt x="333" y="87"/>
                  </a:lnTo>
                  <a:lnTo>
                    <a:pt x="312" y="108"/>
                  </a:lnTo>
                  <a:lnTo>
                    <a:pt x="318" y="138"/>
                  </a:lnTo>
                  <a:lnTo>
                    <a:pt x="305" y="149"/>
                  </a:lnTo>
                  <a:lnTo>
                    <a:pt x="275" y="164"/>
                  </a:lnTo>
                  <a:lnTo>
                    <a:pt x="297" y="170"/>
                  </a:lnTo>
                  <a:lnTo>
                    <a:pt x="305" y="200"/>
                  </a:lnTo>
                  <a:lnTo>
                    <a:pt x="290" y="210"/>
                  </a:lnTo>
                  <a:lnTo>
                    <a:pt x="275" y="231"/>
                  </a:lnTo>
                  <a:lnTo>
                    <a:pt x="246" y="226"/>
                  </a:lnTo>
                  <a:lnTo>
                    <a:pt x="268" y="242"/>
                  </a:lnTo>
                  <a:lnTo>
                    <a:pt x="239" y="242"/>
                  </a:lnTo>
                  <a:lnTo>
                    <a:pt x="261" y="257"/>
                  </a:lnTo>
                  <a:lnTo>
                    <a:pt x="283" y="277"/>
                  </a:lnTo>
                  <a:lnTo>
                    <a:pt x="246" y="277"/>
                  </a:lnTo>
                  <a:lnTo>
                    <a:pt x="225" y="267"/>
                  </a:lnTo>
                  <a:lnTo>
                    <a:pt x="225" y="277"/>
                  </a:lnTo>
                  <a:lnTo>
                    <a:pt x="261" y="277"/>
                  </a:lnTo>
                  <a:lnTo>
                    <a:pt x="246" y="298"/>
                  </a:lnTo>
                  <a:lnTo>
                    <a:pt x="225" y="303"/>
                  </a:lnTo>
                  <a:lnTo>
                    <a:pt x="181" y="319"/>
                  </a:lnTo>
                  <a:lnTo>
                    <a:pt x="159" y="324"/>
                  </a:lnTo>
                  <a:lnTo>
                    <a:pt x="137" y="324"/>
                  </a:lnTo>
                  <a:lnTo>
                    <a:pt x="108" y="344"/>
                  </a:lnTo>
                  <a:lnTo>
                    <a:pt x="87" y="360"/>
                  </a:lnTo>
                  <a:lnTo>
                    <a:pt x="65" y="355"/>
                  </a:lnTo>
                  <a:lnTo>
                    <a:pt x="50" y="370"/>
                  </a:lnTo>
                  <a:lnTo>
                    <a:pt x="22" y="391"/>
                  </a:lnTo>
                  <a:lnTo>
                    <a:pt x="14" y="421"/>
                  </a:lnTo>
                  <a:lnTo>
                    <a:pt x="0" y="442"/>
                  </a:lnTo>
                  <a:lnTo>
                    <a:pt x="0" y="10"/>
                  </a:lnTo>
                  <a:lnTo>
                    <a:pt x="22" y="15"/>
                  </a:lnTo>
                  <a:lnTo>
                    <a:pt x="57" y="10"/>
                  </a:lnTo>
                  <a:lnTo>
                    <a:pt x="87" y="0"/>
                  </a:lnTo>
                  <a:lnTo>
                    <a:pt x="130" y="5"/>
                  </a:lnTo>
                  <a:lnTo>
                    <a:pt x="181" y="5"/>
                  </a:lnTo>
                  <a:lnTo>
                    <a:pt x="225" y="0"/>
                  </a:lnTo>
                  <a:lnTo>
                    <a:pt x="246" y="15"/>
                  </a:lnTo>
                  <a:lnTo>
                    <a:pt x="283" y="20"/>
                  </a:lnTo>
                  <a:lnTo>
                    <a:pt x="283" y="25"/>
                  </a:lnTo>
                  <a:lnTo>
                    <a:pt x="239" y="25"/>
                  </a:lnTo>
                  <a:lnTo>
                    <a:pt x="195" y="25"/>
                  </a:lnTo>
                  <a:lnTo>
                    <a:pt x="167" y="40"/>
                  </a:lnTo>
                  <a:lnTo>
                    <a:pt x="203" y="40"/>
                  </a:lnTo>
                  <a:lnTo>
                    <a:pt x="225" y="40"/>
                  </a:lnTo>
                  <a:lnTo>
                    <a:pt x="239" y="51"/>
                  </a:lnTo>
                  <a:lnTo>
                    <a:pt x="275" y="46"/>
                  </a:lnTo>
                  <a:lnTo>
                    <a:pt x="261" y="56"/>
                  </a:lnTo>
                  <a:lnTo>
                    <a:pt x="283" y="61"/>
                  </a:lnTo>
                  <a:lnTo>
                    <a:pt x="341" y="51"/>
                  </a:lnTo>
                  <a:lnTo>
                    <a:pt x="406" y="56"/>
                  </a:lnTo>
                  <a:lnTo>
                    <a:pt x="421" y="56"/>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66" name="Freeform 90"/>
            <p:cNvSpPr>
              <a:spLocks/>
            </p:cNvSpPr>
            <p:nvPr/>
          </p:nvSpPr>
          <p:spPr bwMode="auto">
            <a:xfrm>
              <a:off x="1866" y="2254"/>
              <a:ext cx="386" cy="392"/>
            </a:xfrm>
            <a:custGeom>
              <a:avLst/>
              <a:gdLst>
                <a:gd name="T0" fmla="*/ 385 w 386"/>
                <a:gd name="T1" fmla="*/ 381 h 392"/>
                <a:gd name="T2" fmla="*/ 377 w 386"/>
                <a:gd name="T3" fmla="*/ 391 h 392"/>
                <a:gd name="T4" fmla="*/ 349 w 386"/>
                <a:gd name="T5" fmla="*/ 386 h 392"/>
                <a:gd name="T6" fmla="*/ 319 w 386"/>
                <a:gd name="T7" fmla="*/ 386 h 392"/>
                <a:gd name="T8" fmla="*/ 290 w 386"/>
                <a:gd name="T9" fmla="*/ 365 h 392"/>
                <a:gd name="T10" fmla="*/ 268 w 386"/>
                <a:gd name="T11" fmla="*/ 345 h 392"/>
                <a:gd name="T12" fmla="*/ 254 w 386"/>
                <a:gd name="T13" fmla="*/ 309 h 392"/>
                <a:gd name="T14" fmla="*/ 246 w 386"/>
                <a:gd name="T15" fmla="*/ 288 h 392"/>
                <a:gd name="T16" fmla="*/ 246 w 386"/>
                <a:gd name="T17" fmla="*/ 278 h 392"/>
                <a:gd name="T18" fmla="*/ 268 w 386"/>
                <a:gd name="T19" fmla="*/ 268 h 392"/>
                <a:gd name="T20" fmla="*/ 283 w 386"/>
                <a:gd name="T21" fmla="*/ 242 h 392"/>
                <a:gd name="T22" fmla="*/ 246 w 386"/>
                <a:gd name="T23" fmla="*/ 231 h 392"/>
                <a:gd name="T24" fmla="*/ 268 w 386"/>
                <a:gd name="T25" fmla="*/ 231 h 392"/>
                <a:gd name="T26" fmla="*/ 254 w 386"/>
                <a:gd name="T27" fmla="*/ 216 h 392"/>
                <a:gd name="T28" fmla="*/ 239 w 386"/>
                <a:gd name="T29" fmla="*/ 211 h 392"/>
                <a:gd name="T30" fmla="*/ 218 w 386"/>
                <a:gd name="T31" fmla="*/ 211 h 392"/>
                <a:gd name="T32" fmla="*/ 232 w 386"/>
                <a:gd name="T33" fmla="*/ 195 h 392"/>
                <a:gd name="T34" fmla="*/ 210 w 386"/>
                <a:gd name="T35" fmla="*/ 180 h 392"/>
                <a:gd name="T36" fmla="*/ 203 w 386"/>
                <a:gd name="T37" fmla="*/ 160 h 392"/>
                <a:gd name="T38" fmla="*/ 181 w 386"/>
                <a:gd name="T39" fmla="*/ 139 h 392"/>
                <a:gd name="T40" fmla="*/ 152 w 386"/>
                <a:gd name="T41" fmla="*/ 118 h 392"/>
                <a:gd name="T42" fmla="*/ 116 w 386"/>
                <a:gd name="T43" fmla="*/ 118 h 392"/>
                <a:gd name="T44" fmla="*/ 80 w 386"/>
                <a:gd name="T45" fmla="*/ 118 h 392"/>
                <a:gd name="T46" fmla="*/ 50 w 386"/>
                <a:gd name="T47" fmla="*/ 118 h 392"/>
                <a:gd name="T48" fmla="*/ 29 w 386"/>
                <a:gd name="T49" fmla="*/ 107 h 392"/>
                <a:gd name="T50" fmla="*/ 43 w 386"/>
                <a:gd name="T51" fmla="*/ 97 h 392"/>
                <a:gd name="T52" fmla="*/ 50 w 386"/>
                <a:gd name="T53" fmla="*/ 93 h 392"/>
                <a:gd name="T54" fmla="*/ 29 w 386"/>
                <a:gd name="T55" fmla="*/ 82 h 392"/>
                <a:gd name="T56" fmla="*/ 0 w 386"/>
                <a:gd name="T57" fmla="*/ 72 h 392"/>
                <a:gd name="T58" fmla="*/ 35 w 386"/>
                <a:gd name="T59" fmla="*/ 67 h 392"/>
                <a:gd name="T60" fmla="*/ 80 w 386"/>
                <a:gd name="T61" fmla="*/ 51 h 392"/>
                <a:gd name="T62" fmla="*/ 94 w 386"/>
                <a:gd name="T63" fmla="*/ 40 h 392"/>
                <a:gd name="T64" fmla="*/ 72 w 386"/>
                <a:gd name="T65" fmla="*/ 31 h 392"/>
                <a:gd name="T66" fmla="*/ 65 w 386"/>
                <a:gd name="T67" fmla="*/ 26 h 392"/>
                <a:gd name="T68" fmla="*/ 94 w 386"/>
                <a:gd name="T69" fmla="*/ 15 h 392"/>
                <a:gd name="T70" fmla="*/ 123 w 386"/>
                <a:gd name="T71" fmla="*/ 10 h 392"/>
                <a:gd name="T72" fmla="*/ 145 w 386"/>
                <a:gd name="T73" fmla="*/ 10 h 392"/>
                <a:gd name="T74" fmla="*/ 160 w 386"/>
                <a:gd name="T75" fmla="*/ 0 h 392"/>
                <a:gd name="T76" fmla="*/ 174 w 386"/>
                <a:gd name="T77" fmla="*/ 0 h 392"/>
                <a:gd name="T78" fmla="*/ 385 w 386"/>
                <a:gd name="T79" fmla="*/ 381 h 3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6"/>
                <a:gd name="T121" fmla="*/ 0 h 392"/>
                <a:gd name="T122" fmla="*/ 386 w 386"/>
                <a:gd name="T123" fmla="*/ 392 h 3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6" h="392">
                  <a:moveTo>
                    <a:pt x="385" y="381"/>
                  </a:moveTo>
                  <a:lnTo>
                    <a:pt x="377" y="391"/>
                  </a:lnTo>
                  <a:lnTo>
                    <a:pt x="349" y="386"/>
                  </a:lnTo>
                  <a:lnTo>
                    <a:pt x="319" y="386"/>
                  </a:lnTo>
                  <a:lnTo>
                    <a:pt x="290" y="365"/>
                  </a:lnTo>
                  <a:lnTo>
                    <a:pt x="268" y="345"/>
                  </a:lnTo>
                  <a:lnTo>
                    <a:pt x="254" y="309"/>
                  </a:lnTo>
                  <a:lnTo>
                    <a:pt x="246" y="288"/>
                  </a:lnTo>
                  <a:lnTo>
                    <a:pt x="246" y="278"/>
                  </a:lnTo>
                  <a:lnTo>
                    <a:pt x="268" y="268"/>
                  </a:lnTo>
                  <a:lnTo>
                    <a:pt x="283" y="242"/>
                  </a:lnTo>
                  <a:lnTo>
                    <a:pt x="246" y="231"/>
                  </a:lnTo>
                  <a:lnTo>
                    <a:pt x="268" y="231"/>
                  </a:lnTo>
                  <a:lnTo>
                    <a:pt x="254" y="216"/>
                  </a:lnTo>
                  <a:lnTo>
                    <a:pt x="239" y="211"/>
                  </a:lnTo>
                  <a:lnTo>
                    <a:pt x="218" y="211"/>
                  </a:lnTo>
                  <a:lnTo>
                    <a:pt x="232" y="195"/>
                  </a:lnTo>
                  <a:lnTo>
                    <a:pt x="210" y="180"/>
                  </a:lnTo>
                  <a:lnTo>
                    <a:pt x="203" y="160"/>
                  </a:lnTo>
                  <a:lnTo>
                    <a:pt x="181" y="139"/>
                  </a:lnTo>
                  <a:lnTo>
                    <a:pt x="152" y="118"/>
                  </a:lnTo>
                  <a:lnTo>
                    <a:pt x="116" y="118"/>
                  </a:lnTo>
                  <a:lnTo>
                    <a:pt x="80" y="118"/>
                  </a:lnTo>
                  <a:lnTo>
                    <a:pt x="50" y="118"/>
                  </a:lnTo>
                  <a:lnTo>
                    <a:pt x="29" y="107"/>
                  </a:lnTo>
                  <a:lnTo>
                    <a:pt x="43" y="97"/>
                  </a:lnTo>
                  <a:lnTo>
                    <a:pt x="50" y="93"/>
                  </a:lnTo>
                  <a:lnTo>
                    <a:pt x="29" y="82"/>
                  </a:lnTo>
                  <a:lnTo>
                    <a:pt x="0" y="72"/>
                  </a:lnTo>
                  <a:lnTo>
                    <a:pt x="35" y="67"/>
                  </a:lnTo>
                  <a:lnTo>
                    <a:pt x="80" y="51"/>
                  </a:lnTo>
                  <a:lnTo>
                    <a:pt x="94" y="40"/>
                  </a:lnTo>
                  <a:lnTo>
                    <a:pt x="72" y="31"/>
                  </a:lnTo>
                  <a:lnTo>
                    <a:pt x="65" y="26"/>
                  </a:lnTo>
                  <a:lnTo>
                    <a:pt x="94" y="15"/>
                  </a:lnTo>
                  <a:lnTo>
                    <a:pt x="123" y="10"/>
                  </a:lnTo>
                  <a:lnTo>
                    <a:pt x="145" y="10"/>
                  </a:lnTo>
                  <a:lnTo>
                    <a:pt x="160" y="0"/>
                  </a:lnTo>
                  <a:lnTo>
                    <a:pt x="174" y="0"/>
                  </a:lnTo>
                  <a:lnTo>
                    <a:pt x="385" y="381"/>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67" name="Freeform 91"/>
            <p:cNvSpPr>
              <a:spLocks/>
            </p:cNvSpPr>
            <p:nvPr/>
          </p:nvSpPr>
          <p:spPr bwMode="auto">
            <a:xfrm>
              <a:off x="2036" y="2213"/>
              <a:ext cx="252" cy="423"/>
            </a:xfrm>
            <a:custGeom>
              <a:avLst/>
              <a:gdLst>
                <a:gd name="T0" fmla="*/ 222 w 252"/>
                <a:gd name="T1" fmla="*/ 5 h 423"/>
                <a:gd name="T2" fmla="*/ 193 w 252"/>
                <a:gd name="T3" fmla="*/ 0 h 423"/>
                <a:gd name="T4" fmla="*/ 200 w 252"/>
                <a:gd name="T5" fmla="*/ 10 h 423"/>
                <a:gd name="T6" fmla="*/ 193 w 252"/>
                <a:gd name="T7" fmla="*/ 15 h 423"/>
                <a:gd name="T8" fmla="*/ 172 w 252"/>
                <a:gd name="T9" fmla="*/ 15 h 423"/>
                <a:gd name="T10" fmla="*/ 179 w 252"/>
                <a:gd name="T11" fmla="*/ 20 h 423"/>
                <a:gd name="T12" fmla="*/ 193 w 252"/>
                <a:gd name="T13" fmla="*/ 35 h 423"/>
                <a:gd name="T14" fmla="*/ 200 w 252"/>
                <a:gd name="T15" fmla="*/ 46 h 423"/>
                <a:gd name="T16" fmla="*/ 186 w 252"/>
                <a:gd name="T17" fmla="*/ 40 h 423"/>
                <a:gd name="T18" fmla="*/ 172 w 252"/>
                <a:gd name="T19" fmla="*/ 40 h 423"/>
                <a:gd name="T20" fmla="*/ 164 w 252"/>
                <a:gd name="T21" fmla="*/ 35 h 423"/>
                <a:gd name="T22" fmla="*/ 150 w 252"/>
                <a:gd name="T23" fmla="*/ 25 h 423"/>
                <a:gd name="T24" fmla="*/ 129 w 252"/>
                <a:gd name="T25" fmla="*/ 20 h 423"/>
                <a:gd name="T26" fmla="*/ 114 w 252"/>
                <a:gd name="T27" fmla="*/ 25 h 423"/>
                <a:gd name="T28" fmla="*/ 114 w 252"/>
                <a:gd name="T29" fmla="*/ 35 h 423"/>
                <a:gd name="T30" fmla="*/ 100 w 252"/>
                <a:gd name="T31" fmla="*/ 35 h 423"/>
                <a:gd name="T32" fmla="*/ 86 w 252"/>
                <a:gd name="T33" fmla="*/ 35 h 423"/>
                <a:gd name="T34" fmla="*/ 71 w 252"/>
                <a:gd name="T35" fmla="*/ 35 h 423"/>
                <a:gd name="T36" fmla="*/ 78 w 252"/>
                <a:gd name="T37" fmla="*/ 25 h 423"/>
                <a:gd name="T38" fmla="*/ 64 w 252"/>
                <a:gd name="T39" fmla="*/ 20 h 423"/>
                <a:gd name="T40" fmla="*/ 57 w 252"/>
                <a:gd name="T41" fmla="*/ 25 h 423"/>
                <a:gd name="T42" fmla="*/ 35 w 252"/>
                <a:gd name="T43" fmla="*/ 25 h 423"/>
                <a:gd name="T44" fmla="*/ 14 w 252"/>
                <a:gd name="T45" fmla="*/ 25 h 423"/>
                <a:gd name="T46" fmla="*/ 0 w 252"/>
                <a:gd name="T47" fmla="*/ 35 h 423"/>
                <a:gd name="T48" fmla="*/ 7 w 252"/>
                <a:gd name="T49" fmla="*/ 103 h 423"/>
                <a:gd name="T50" fmla="*/ 121 w 252"/>
                <a:gd name="T51" fmla="*/ 283 h 423"/>
                <a:gd name="T52" fmla="*/ 193 w 252"/>
                <a:gd name="T53" fmla="*/ 422 h 423"/>
                <a:gd name="T54" fmla="*/ 215 w 252"/>
                <a:gd name="T55" fmla="*/ 422 h 423"/>
                <a:gd name="T56" fmla="*/ 229 w 252"/>
                <a:gd name="T57" fmla="*/ 360 h 423"/>
                <a:gd name="T58" fmla="*/ 251 w 252"/>
                <a:gd name="T59" fmla="*/ 51 h 423"/>
                <a:gd name="T60" fmla="*/ 222 w 252"/>
                <a:gd name="T61" fmla="*/ 5 h 4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423"/>
                <a:gd name="T95" fmla="*/ 252 w 252"/>
                <a:gd name="T96" fmla="*/ 423 h 4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423">
                  <a:moveTo>
                    <a:pt x="222" y="5"/>
                  </a:moveTo>
                  <a:lnTo>
                    <a:pt x="193" y="0"/>
                  </a:lnTo>
                  <a:lnTo>
                    <a:pt x="200" y="10"/>
                  </a:lnTo>
                  <a:lnTo>
                    <a:pt x="193" y="15"/>
                  </a:lnTo>
                  <a:lnTo>
                    <a:pt x="172" y="15"/>
                  </a:lnTo>
                  <a:lnTo>
                    <a:pt x="179" y="20"/>
                  </a:lnTo>
                  <a:lnTo>
                    <a:pt x="193" y="35"/>
                  </a:lnTo>
                  <a:lnTo>
                    <a:pt x="200" y="46"/>
                  </a:lnTo>
                  <a:lnTo>
                    <a:pt x="186" y="40"/>
                  </a:lnTo>
                  <a:lnTo>
                    <a:pt x="172" y="40"/>
                  </a:lnTo>
                  <a:lnTo>
                    <a:pt x="164" y="35"/>
                  </a:lnTo>
                  <a:lnTo>
                    <a:pt x="150" y="25"/>
                  </a:lnTo>
                  <a:lnTo>
                    <a:pt x="129" y="20"/>
                  </a:lnTo>
                  <a:lnTo>
                    <a:pt x="114" y="25"/>
                  </a:lnTo>
                  <a:lnTo>
                    <a:pt x="114" y="35"/>
                  </a:lnTo>
                  <a:lnTo>
                    <a:pt x="100" y="35"/>
                  </a:lnTo>
                  <a:lnTo>
                    <a:pt x="86" y="35"/>
                  </a:lnTo>
                  <a:lnTo>
                    <a:pt x="71" y="35"/>
                  </a:lnTo>
                  <a:lnTo>
                    <a:pt x="78" y="25"/>
                  </a:lnTo>
                  <a:lnTo>
                    <a:pt x="64" y="20"/>
                  </a:lnTo>
                  <a:lnTo>
                    <a:pt x="57" y="25"/>
                  </a:lnTo>
                  <a:lnTo>
                    <a:pt x="35" y="25"/>
                  </a:lnTo>
                  <a:lnTo>
                    <a:pt x="14" y="25"/>
                  </a:lnTo>
                  <a:lnTo>
                    <a:pt x="0" y="35"/>
                  </a:lnTo>
                  <a:lnTo>
                    <a:pt x="7" y="103"/>
                  </a:lnTo>
                  <a:lnTo>
                    <a:pt x="121" y="283"/>
                  </a:lnTo>
                  <a:lnTo>
                    <a:pt x="193" y="422"/>
                  </a:lnTo>
                  <a:lnTo>
                    <a:pt x="215" y="422"/>
                  </a:lnTo>
                  <a:lnTo>
                    <a:pt x="229" y="360"/>
                  </a:lnTo>
                  <a:lnTo>
                    <a:pt x="251" y="51"/>
                  </a:lnTo>
                  <a:lnTo>
                    <a:pt x="222" y="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68" name="Freeform 92"/>
            <p:cNvSpPr>
              <a:spLocks/>
            </p:cNvSpPr>
            <p:nvPr/>
          </p:nvSpPr>
          <p:spPr bwMode="auto">
            <a:xfrm>
              <a:off x="1632" y="2213"/>
              <a:ext cx="377" cy="158"/>
            </a:xfrm>
            <a:custGeom>
              <a:avLst/>
              <a:gdLst>
                <a:gd name="T0" fmla="*/ 376 w 377"/>
                <a:gd name="T1" fmla="*/ 14 h 158"/>
                <a:gd name="T2" fmla="*/ 353 w 377"/>
                <a:gd name="T3" fmla="*/ 10 h 158"/>
                <a:gd name="T4" fmla="*/ 318 w 377"/>
                <a:gd name="T5" fmla="*/ 10 h 158"/>
                <a:gd name="T6" fmla="*/ 310 w 377"/>
                <a:gd name="T7" fmla="*/ 5 h 158"/>
                <a:gd name="T8" fmla="*/ 288 w 377"/>
                <a:gd name="T9" fmla="*/ 5 h 158"/>
                <a:gd name="T10" fmla="*/ 252 w 377"/>
                <a:gd name="T11" fmla="*/ 5 h 158"/>
                <a:gd name="T12" fmla="*/ 209 w 377"/>
                <a:gd name="T13" fmla="*/ 0 h 158"/>
                <a:gd name="T14" fmla="*/ 187 w 377"/>
                <a:gd name="T15" fmla="*/ 10 h 158"/>
                <a:gd name="T16" fmla="*/ 145 w 377"/>
                <a:gd name="T17" fmla="*/ 5 h 158"/>
                <a:gd name="T18" fmla="*/ 130 w 377"/>
                <a:gd name="T19" fmla="*/ 10 h 158"/>
                <a:gd name="T20" fmla="*/ 108 w 377"/>
                <a:gd name="T21" fmla="*/ 10 h 158"/>
                <a:gd name="T22" fmla="*/ 87 w 377"/>
                <a:gd name="T23" fmla="*/ 20 h 158"/>
                <a:gd name="T24" fmla="*/ 57 w 377"/>
                <a:gd name="T25" fmla="*/ 20 h 158"/>
                <a:gd name="T26" fmla="*/ 50 w 377"/>
                <a:gd name="T27" fmla="*/ 35 h 158"/>
                <a:gd name="T28" fmla="*/ 29 w 377"/>
                <a:gd name="T29" fmla="*/ 35 h 158"/>
                <a:gd name="T30" fmla="*/ 0 w 377"/>
                <a:gd name="T31" fmla="*/ 35 h 158"/>
                <a:gd name="T32" fmla="*/ 14 w 377"/>
                <a:gd name="T33" fmla="*/ 50 h 158"/>
                <a:gd name="T34" fmla="*/ 14 w 377"/>
                <a:gd name="T35" fmla="*/ 55 h 158"/>
                <a:gd name="T36" fmla="*/ 50 w 377"/>
                <a:gd name="T37" fmla="*/ 55 h 158"/>
                <a:gd name="T38" fmla="*/ 72 w 377"/>
                <a:gd name="T39" fmla="*/ 55 h 158"/>
                <a:gd name="T40" fmla="*/ 93 w 377"/>
                <a:gd name="T41" fmla="*/ 60 h 158"/>
                <a:gd name="T42" fmla="*/ 115 w 377"/>
                <a:gd name="T43" fmla="*/ 55 h 158"/>
                <a:gd name="T44" fmla="*/ 145 w 377"/>
                <a:gd name="T45" fmla="*/ 50 h 158"/>
                <a:gd name="T46" fmla="*/ 145 w 377"/>
                <a:gd name="T47" fmla="*/ 60 h 158"/>
                <a:gd name="T48" fmla="*/ 115 w 377"/>
                <a:gd name="T49" fmla="*/ 65 h 158"/>
                <a:gd name="T50" fmla="*/ 115 w 377"/>
                <a:gd name="T51" fmla="*/ 75 h 158"/>
                <a:gd name="T52" fmla="*/ 93 w 377"/>
                <a:gd name="T53" fmla="*/ 75 h 158"/>
                <a:gd name="T54" fmla="*/ 57 w 377"/>
                <a:gd name="T55" fmla="*/ 70 h 158"/>
                <a:gd name="T56" fmla="*/ 57 w 377"/>
                <a:gd name="T57" fmla="*/ 81 h 158"/>
                <a:gd name="T58" fmla="*/ 79 w 377"/>
                <a:gd name="T59" fmla="*/ 96 h 158"/>
                <a:gd name="T60" fmla="*/ 79 w 377"/>
                <a:gd name="T61" fmla="*/ 111 h 158"/>
                <a:gd name="T62" fmla="*/ 57 w 377"/>
                <a:gd name="T63" fmla="*/ 106 h 158"/>
                <a:gd name="T64" fmla="*/ 65 w 377"/>
                <a:gd name="T65" fmla="*/ 121 h 158"/>
                <a:gd name="T66" fmla="*/ 72 w 377"/>
                <a:gd name="T67" fmla="*/ 131 h 158"/>
                <a:gd name="T68" fmla="*/ 79 w 377"/>
                <a:gd name="T69" fmla="*/ 136 h 158"/>
                <a:gd name="T70" fmla="*/ 43 w 377"/>
                <a:gd name="T71" fmla="*/ 126 h 158"/>
                <a:gd name="T72" fmla="*/ 14 w 377"/>
                <a:gd name="T73" fmla="*/ 142 h 158"/>
                <a:gd name="T74" fmla="*/ 50 w 377"/>
                <a:gd name="T75" fmla="*/ 151 h 158"/>
                <a:gd name="T76" fmla="*/ 108 w 377"/>
                <a:gd name="T77" fmla="*/ 157 h 158"/>
                <a:gd name="T78" fmla="*/ 145 w 377"/>
                <a:gd name="T79" fmla="*/ 157 h 158"/>
                <a:gd name="T80" fmla="*/ 123 w 377"/>
                <a:gd name="T81" fmla="*/ 142 h 158"/>
                <a:gd name="T82" fmla="*/ 137 w 377"/>
                <a:gd name="T83" fmla="*/ 131 h 158"/>
                <a:gd name="T84" fmla="*/ 159 w 377"/>
                <a:gd name="T85" fmla="*/ 126 h 158"/>
                <a:gd name="T86" fmla="*/ 180 w 377"/>
                <a:gd name="T87" fmla="*/ 111 h 158"/>
                <a:gd name="T88" fmla="*/ 180 w 377"/>
                <a:gd name="T89" fmla="*/ 96 h 158"/>
                <a:gd name="T90" fmla="*/ 202 w 377"/>
                <a:gd name="T91" fmla="*/ 86 h 158"/>
                <a:gd name="T92" fmla="*/ 230 w 377"/>
                <a:gd name="T93" fmla="*/ 75 h 158"/>
                <a:gd name="T94" fmla="*/ 267 w 377"/>
                <a:gd name="T95" fmla="*/ 70 h 158"/>
                <a:gd name="T96" fmla="*/ 288 w 377"/>
                <a:gd name="T97" fmla="*/ 60 h 158"/>
                <a:gd name="T98" fmla="*/ 325 w 377"/>
                <a:gd name="T99" fmla="*/ 45 h 158"/>
                <a:gd name="T100" fmla="*/ 346 w 377"/>
                <a:gd name="T101" fmla="*/ 35 h 158"/>
                <a:gd name="T102" fmla="*/ 368 w 377"/>
                <a:gd name="T103" fmla="*/ 20 h 158"/>
                <a:gd name="T104" fmla="*/ 376 w 377"/>
                <a:gd name="T105" fmla="*/ 14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7"/>
                <a:gd name="T160" fmla="*/ 0 h 158"/>
                <a:gd name="T161" fmla="*/ 377 w 377"/>
                <a:gd name="T162" fmla="*/ 158 h 1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7" h="158">
                  <a:moveTo>
                    <a:pt x="376" y="14"/>
                  </a:moveTo>
                  <a:lnTo>
                    <a:pt x="353" y="10"/>
                  </a:lnTo>
                  <a:lnTo>
                    <a:pt x="318" y="10"/>
                  </a:lnTo>
                  <a:lnTo>
                    <a:pt x="310" y="5"/>
                  </a:lnTo>
                  <a:lnTo>
                    <a:pt x="288" y="5"/>
                  </a:lnTo>
                  <a:lnTo>
                    <a:pt x="252" y="5"/>
                  </a:lnTo>
                  <a:lnTo>
                    <a:pt x="209" y="0"/>
                  </a:lnTo>
                  <a:lnTo>
                    <a:pt x="187" y="10"/>
                  </a:lnTo>
                  <a:lnTo>
                    <a:pt x="145" y="5"/>
                  </a:lnTo>
                  <a:lnTo>
                    <a:pt x="130" y="10"/>
                  </a:lnTo>
                  <a:lnTo>
                    <a:pt x="108" y="10"/>
                  </a:lnTo>
                  <a:lnTo>
                    <a:pt x="87" y="20"/>
                  </a:lnTo>
                  <a:lnTo>
                    <a:pt x="57" y="20"/>
                  </a:lnTo>
                  <a:lnTo>
                    <a:pt x="50" y="35"/>
                  </a:lnTo>
                  <a:lnTo>
                    <a:pt x="29" y="35"/>
                  </a:lnTo>
                  <a:lnTo>
                    <a:pt x="0" y="35"/>
                  </a:lnTo>
                  <a:lnTo>
                    <a:pt x="14" y="50"/>
                  </a:lnTo>
                  <a:lnTo>
                    <a:pt x="14" y="55"/>
                  </a:lnTo>
                  <a:lnTo>
                    <a:pt x="50" y="55"/>
                  </a:lnTo>
                  <a:lnTo>
                    <a:pt x="72" y="55"/>
                  </a:lnTo>
                  <a:lnTo>
                    <a:pt x="93" y="60"/>
                  </a:lnTo>
                  <a:lnTo>
                    <a:pt x="115" y="55"/>
                  </a:lnTo>
                  <a:lnTo>
                    <a:pt x="145" y="50"/>
                  </a:lnTo>
                  <a:lnTo>
                    <a:pt x="145" y="60"/>
                  </a:lnTo>
                  <a:lnTo>
                    <a:pt x="115" y="65"/>
                  </a:lnTo>
                  <a:lnTo>
                    <a:pt x="115" y="75"/>
                  </a:lnTo>
                  <a:lnTo>
                    <a:pt x="93" y="75"/>
                  </a:lnTo>
                  <a:lnTo>
                    <a:pt x="57" y="70"/>
                  </a:lnTo>
                  <a:lnTo>
                    <a:pt x="57" y="81"/>
                  </a:lnTo>
                  <a:lnTo>
                    <a:pt x="79" y="96"/>
                  </a:lnTo>
                  <a:lnTo>
                    <a:pt x="79" y="111"/>
                  </a:lnTo>
                  <a:lnTo>
                    <a:pt x="57" y="106"/>
                  </a:lnTo>
                  <a:lnTo>
                    <a:pt x="65" y="121"/>
                  </a:lnTo>
                  <a:lnTo>
                    <a:pt x="72" y="131"/>
                  </a:lnTo>
                  <a:lnTo>
                    <a:pt x="79" y="136"/>
                  </a:lnTo>
                  <a:lnTo>
                    <a:pt x="43" y="126"/>
                  </a:lnTo>
                  <a:lnTo>
                    <a:pt x="14" y="142"/>
                  </a:lnTo>
                  <a:lnTo>
                    <a:pt x="50" y="151"/>
                  </a:lnTo>
                  <a:lnTo>
                    <a:pt x="108" y="157"/>
                  </a:lnTo>
                  <a:lnTo>
                    <a:pt x="145" y="157"/>
                  </a:lnTo>
                  <a:lnTo>
                    <a:pt x="123" y="142"/>
                  </a:lnTo>
                  <a:lnTo>
                    <a:pt x="137" y="131"/>
                  </a:lnTo>
                  <a:lnTo>
                    <a:pt x="159" y="126"/>
                  </a:lnTo>
                  <a:lnTo>
                    <a:pt x="180" y="111"/>
                  </a:lnTo>
                  <a:lnTo>
                    <a:pt x="180" y="96"/>
                  </a:lnTo>
                  <a:lnTo>
                    <a:pt x="202" y="86"/>
                  </a:lnTo>
                  <a:lnTo>
                    <a:pt x="230" y="75"/>
                  </a:lnTo>
                  <a:lnTo>
                    <a:pt x="267" y="70"/>
                  </a:lnTo>
                  <a:lnTo>
                    <a:pt x="288" y="60"/>
                  </a:lnTo>
                  <a:lnTo>
                    <a:pt x="325" y="45"/>
                  </a:lnTo>
                  <a:lnTo>
                    <a:pt x="346" y="35"/>
                  </a:lnTo>
                  <a:lnTo>
                    <a:pt x="368" y="20"/>
                  </a:lnTo>
                  <a:lnTo>
                    <a:pt x="376" y="1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69" name="Freeform 93"/>
            <p:cNvSpPr>
              <a:spLocks/>
            </p:cNvSpPr>
            <p:nvPr/>
          </p:nvSpPr>
          <p:spPr bwMode="auto">
            <a:xfrm>
              <a:off x="1566" y="2260"/>
              <a:ext cx="113" cy="69"/>
            </a:xfrm>
            <a:custGeom>
              <a:avLst/>
              <a:gdLst>
                <a:gd name="T0" fmla="*/ 42 w 113"/>
                <a:gd name="T1" fmla="*/ 9 h 69"/>
                <a:gd name="T2" fmla="*/ 13 w 113"/>
                <a:gd name="T3" fmla="*/ 5 h 69"/>
                <a:gd name="T4" fmla="*/ 21 w 113"/>
                <a:gd name="T5" fmla="*/ 9 h 69"/>
                <a:gd name="T6" fmla="*/ 0 w 113"/>
                <a:gd name="T7" fmla="*/ 19 h 69"/>
                <a:gd name="T8" fmla="*/ 21 w 113"/>
                <a:gd name="T9" fmla="*/ 34 h 69"/>
                <a:gd name="T10" fmla="*/ 13 w 113"/>
                <a:gd name="T11" fmla="*/ 48 h 69"/>
                <a:gd name="T12" fmla="*/ 42 w 113"/>
                <a:gd name="T13" fmla="*/ 68 h 69"/>
                <a:gd name="T14" fmla="*/ 63 w 113"/>
                <a:gd name="T15" fmla="*/ 58 h 69"/>
                <a:gd name="T16" fmla="*/ 90 w 113"/>
                <a:gd name="T17" fmla="*/ 58 h 69"/>
                <a:gd name="T18" fmla="*/ 112 w 113"/>
                <a:gd name="T19" fmla="*/ 43 h 69"/>
                <a:gd name="T20" fmla="*/ 90 w 113"/>
                <a:gd name="T21" fmla="*/ 39 h 69"/>
                <a:gd name="T22" fmla="*/ 90 w 113"/>
                <a:gd name="T23" fmla="*/ 28 h 69"/>
                <a:gd name="T24" fmla="*/ 84 w 113"/>
                <a:gd name="T25" fmla="*/ 24 h 69"/>
                <a:gd name="T26" fmla="*/ 63 w 113"/>
                <a:gd name="T27" fmla="*/ 19 h 69"/>
                <a:gd name="T28" fmla="*/ 42 w 113"/>
                <a:gd name="T29" fmla="*/ 5 h 69"/>
                <a:gd name="T30" fmla="*/ 13 w 113"/>
                <a:gd name="T31" fmla="*/ 0 h 69"/>
                <a:gd name="T32" fmla="*/ 42 w 113"/>
                <a:gd name="T33" fmla="*/ 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9"/>
                <a:gd name="T53" fmla="*/ 113 w 11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9">
                  <a:moveTo>
                    <a:pt x="42" y="9"/>
                  </a:moveTo>
                  <a:lnTo>
                    <a:pt x="13" y="5"/>
                  </a:lnTo>
                  <a:lnTo>
                    <a:pt x="21" y="9"/>
                  </a:lnTo>
                  <a:lnTo>
                    <a:pt x="0" y="19"/>
                  </a:lnTo>
                  <a:lnTo>
                    <a:pt x="21" y="34"/>
                  </a:lnTo>
                  <a:lnTo>
                    <a:pt x="13" y="48"/>
                  </a:lnTo>
                  <a:lnTo>
                    <a:pt x="42" y="68"/>
                  </a:lnTo>
                  <a:lnTo>
                    <a:pt x="63" y="58"/>
                  </a:lnTo>
                  <a:lnTo>
                    <a:pt x="90" y="58"/>
                  </a:lnTo>
                  <a:lnTo>
                    <a:pt x="112" y="43"/>
                  </a:lnTo>
                  <a:lnTo>
                    <a:pt x="90" y="39"/>
                  </a:lnTo>
                  <a:lnTo>
                    <a:pt x="90" y="28"/>
                  </a:lnTo>
                  <a:lnTo>
                    <a:pt x="84" y="24"/>
                  </a:lnTo>
                  <a:lnTo>
                    <a:pt x="63" y="19"/>
                  </a:lnTo>
                  <a:lnTo>
                    <a:pt x="42" y="5"/>
                  </a:lnTo>
                  <a:lnTo>
                    <a:pt x="13" y="0"/>
                  </a:lnTo>
                  <a:lnTo>
                    <a:pt x="42" y="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70" name="Freeform 94"/>
            <p:cNvSpPr>
              <a:spLocks/>
            </p:cNvSpPr>
            <p:nvPr/>
          </p:nvSpPr>
          <p:spPr bwMode="auto">
            <a:xfrm>
              <a:off x="1639" y="2416"/>
              <a:ext cx="355" cy="204"/>
            </a:xfrm>
            <a:custGeom>
              <a:avLst/>
              <a:gdLst>
                <a:gd name="T0" fmla="*/ 108 w 355"/>
                <a:gd name="T1" fmla="*/ 5 h 204"/>
                <a:gd name="T2" fmla="*/ 108 w 355"/>
                <a:gd name="T3" fmla="*/ 25 h 204"/>
                <a:gd name="T4" fmla="*/ 115 w 355"/>
                <a:gd name="T5" fmla="*/ 30 h 204"/>
                <a:gd name="T6" fmla="*/ 137 w 355"/>
                <a:gd name="T7" fmla="*/ 30 h 204"/>
                <a:gd name="T8" fmla="*/ 145 w 355"/>
                <a:gd name="T9" fmla="*/ 25 h 204"/>
                <a:gd name="T10" fmla="*/ 172 w 355"/>
                <a:gd name="T11" fmla="*/ 25 h 204"/>
                <a:gd name="T12" fmla="*/ 187 w 355"/>
                <a:gd name="T13" fmla="*/ 40 h 204"/>
                <a:gd name="T14" fmla="*/ 208 w 355"/>
                <a:gd name="T15" fmla="*/ 45 h 204"/>
                <a:gd name="T16" fmla="*/ 238 w 355"/>
                <a:gd name="T17" fmla="*/ 45 h 204"/>
                <a:gd name="T18" fmla="*/ 252 w 355"/>
                <a:gd name="T19" fmla="*/ 55 h 204"/>
                <a:gd name="T20" fmla="*/ 281 w 355"/>
                <a:gd name="T21" fmla="*/ 65 h 204"/>
                <a:gd name="T22" fmla="*/ 281 w 355"/>
                <a:gd name="T23" fmla="*/ 81 h 204"/>
                <a:gd name="T24" fmla="*/ 288 w 355"/>
                <a:gd name="T25" fmla="*/ 96 h 204"/>
                <a:gd name="T26" fmla="*/ 318 w 355"/>
                <a:gd name="T27" fmla="*/ 117 h 204"/>
                <a:gd name="T28" fmla="*/ 339 w 355"/>
                <a:gd name="T29" fmla="*/ 126 h 204"/>
                <a:gd name="T30" fmla="*/ 354 w 355"/>
                <a:gd name="T31" fmla="*/ 137 h 204"/>
                <a:gd name="T32" fmla="*/ 339 w 355"/>
                <a:gd name="T33" fmla="*/ 152 h 204"/>
                <a:gd name="T34" fmla="*/ 310 w 355"/>
                <a:gd name="T35" fmla="*/ 142 h 204"/>
                <a:gd name="T36" fmla="*/ 288 w 355"/>
                <a:gd name="T37" fmla="*/ 147 h 204"/>
                <a:gd name="T38" fmla="*/ 303 w 355"/>
                <a:gd name="T39" fmla="*/ 162 h 204"/>
                <a:gd name="T40" fmla="*/ 318 w 355"/>
                <a:gd name="T41" fmla="*/ 187 h 204"/>
                <a:gd name="T42" fmla="*/ 288 w 355"/>
                <a:gd name="T43" fmla="*/ 182 h 204"/>
                <a:gd name="T44" fmla="*/ 281 w 355"/>
                <a:gd name="T45" fmla="*/ 192 h 204"/>
                <a:gd name="T46" fmla="*/ 288 w 355"/>
                <a:gd name="T47" fmla="*/ 203 h 204"/>
                <a:gd name="T48" fmla="*/ 245 w 355"/>
                <a:gd name="T49" fmla="*/ 197 h 204"/>
                <a:gd name="T50" fmla="*/ 216 w 355"/>
                <a:gd name="T51" fmla="*/ 182 h 204"/>
                <a:gd name="T52" fmla="*/ 172 w 355"/>
                <a:gd name="T53" fmla="*/ 167 h 204"/>
                <a:gd name="T54" fmla="*/ 137 w 355"/>
                <a:gd name="T55" fmla="*/ 162 h 204"/>
                <a:gd name="T56" fmla="*/ 158 w 355"/>
                <a:gd name="T57" fmla="*/ 152 h 204"/>
                <a:gd name="T58" fmla="*/ 208 w 355"/>
                <a:gd name="T59" fmla="*/ 152 h 204"/>
                <a:gd name="T60" fmla="*/ 202 w 355"/>
                <a:gd name="T61" fmla="*/ 142 h 204"/>
                <a:gd name="T62" fmla="*/ 216 w 355"/>
                <a:gd name="T63" fmla="*/ 126 h 204"/>
                <a:gd name="T64" fmla="*/ 194 w 355"/>
                <a:gd name="T65" fmla="*/ 106 h 204"/>
                <a:gd name="T66" fmla="*/ 165 w 355"/>
                <a:gd name="T67" fmla="*/ 91 h 204"/>
                <a:gd name="T68" fmla="*/ 158 w 355"/>
                <a:gd name="T69" fmla="*/ 76 h 204"/>
                <a:gd name="T70" fmla="*/ 130 w 355"/>
                <a:gd name="T71" fmla="*/ 65 h 204"/>
                <a:gd name="T72" fmla="*/ 108 w 355"/>
                <a:gd name="T73" fmla="*/ 65 h 204"/>
                <a:gd name="T74" fmla="*/ 87 w 355"/>
                <a:gd name="T75" fmla="*/ 65 h 204"/>
                <a:gd name="T76" fmla="*/ 57 w 355"/>
                <a:gd name="T77" fmla="*/ 65 h 204"/>
                <a:gd name="T78" fmla="*/ 22 w 355"/>
                <a:gd name="T79" fmla="*/ 55 h 204"/>
                <a:gd name="T80" fmla="*/ 0 w 355"/>
                <a:gd name="T81" fmla="*/ 40 h 204"/>
                <a:gd name="T82" fmla="*/ 7 w 355"/>
                <a:gd name="T83" fmla="*/ 15 h 204"/>
                <a:gd name="T84" fmla="*/ 29 w 355"/>
                <a:gd name="T85" fmla="*/ 0 h 204"/>
                <a:gd name="T86" fmla="*/ 50 w 355"/>
                <a:gd name="T87" fmla="*/ 5 h 204"/>
                <a:gd name="T88" fmla="*/ 50 w 355"/>
                <a:gd name="T89" fmla="*/ 30 h 204"/>
                <a:gd name="T90" fmla="*/ 57 w 355"/>
                <a:gd name="T91" fmla="*/ 45 h 204"/>
                <a:gd name="T92" fmla="*/ 57 w 355"/>
                <a:gd name="T93" fmla="*/ 20 h 204"/>
                <a:gd name="T94" fmla="*/ 79 w 355"/>
                <a:gd name="T95" fmla="*/ 5 h 204"/>
                <a:gd name="T96" fmla="*/ 108 w 355"/>
                <a:gd name="T97" fmla="*/ 15 h 204"/>
                <a:gd name="T98" fmla="*/ 115 w 355"/>
                <a:gd name="T99" fmla="*/ 30 h 204"/>
                <a:gd name="T100" fmla="*/ 123 w 355"/>
                <a:gd name="T101" fmla="*/ 30 h 204"/>
                <a:gd name="T102" fmla="*/ 108 w 355"/>
                <a:gd name="T103" fmla="*/ 5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5"/>
                <a:gd name="T157" fmla="*/ 0 h 204"/>
                <a:gd name="T158" fmla="*/ 355 w 355"/>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5" h="204">
                  <a:moveTo>
                    <a:pt x="108" y="5"/>
                  </a:moveTo>
                  <a:lnTo>
                    <a:pt x="108" y="25"/>
                  </a:lnTo>
                  <a:lnTo>
                    <a:pt x="115" y="30"/>
                  </a:lnTo>
                  <a:lnTo>
                    <a:pt x="137" y="30"/>
                  </a:lnTo>
                  <a:lnTo>
                    <a:pt x="145" y="25"/>
                  </a:lnTo>
                  <a:lnTo>
                    <a:pt x="172" y="25"/>
                  </a:lnTo>
                  <a:lnTo>
                    <a:pt x="187" y="40"/>
                  </a:lnTo>
                  <a:lnTo>
                    <a:pt x="208" y="45"/>
                  </a:lnTo>
                  <a:lnTo>
                    <a:pt x="238" y="45"/>
                  </a:lnTo>
                  <a:lnTo>
                    <a:pt x="252" y="55"/>
                  </a:lnTo>
                  <a:lnTo>
                    <a:pt x="281" y="65"/>
                  </a:lnTo>
                  <a:lnTo>
                    <a:pt x="281" y="81"/>
                  </a:lnTo>
                  <a:lnTo>
                    <a:pt x="288" y="96"/>
                  </a:lnTo>
                  <a:lnTo>
                    <a:pt x="318" y="117"/>
                  </a:lnTo>
                  <a:lnTo>
                    <a:pt x="339" y="126"/>
                  </a:lnTo>
                  <a:lnTo>
                    <a:pt x="354" y="137"/>
                  </a:lnTo>
                  <a:lnTo>
                    <a:pt x="339" y="152"/>
                  </a:lnTo>
                  <a:lnTo>
                    <a:pt x="310" y="142"/>
                  </a:lnTo>
                  <a:lnTo>
                    <a:pt x="288" y="147"/>
                  </a:lnTo>
                  <a:lnTo>
                    <a:pt x="303" y="162"/>
                  </a:lnTo>
                  <a:lnTo>
                    <a:pt x="318" y="187"/>
                  </a:lnTo>
                  <a:lnTo>
                    <a:pt x="288" y="182"/>
                  </a:lnTo>
                  <a:lnTo>
                    <a:pt x="281" y="192"/>
                  </a:lnTo>
                  <a:lnTo>
                    <a:pt x="288" y="203"/>
                  </a:lnTo>
                  <a:lnTo>
                    <a:pt x="245" y="197"/>
                  </a:lnTo>
                  <a:lnTo>
                    <a:pt x="216" y="182"/>
                  </a:lnTo>
                  <a:lnTo>
                    <a:pt x="172" y="167"/>
                  </a:lnTo>
                  <a:lnTo>
                    <a:pt x="137" y="162"/>
                  </a:lnTo>
                  <a:lnTo>
                    <a:pt x="158" y="152"/>
                  </a:lnTo>
                  <a:lnTo>
                    <a:pt x="208" y="152"/>
                  </a:lnTo>
                  <a:lnTo>
                    <a:pt x="202" y="142"/>
                  </a:lnTo>
                  <a:lnTo>
                    <a:pt x="216" y="126"/>
                  </a:lnTo>
                  <a:lnTo>
                    <a:pt x="194" y="106"/>
                  </a:lnTo>
                  <a:lnTo>
                    <a:pt x="165" y="91"/>
                  </a:lnTo>
                  <a:lnTo>
                    <a:pt x="158" y="76"/>
                  </a:lnTo>
                  <a:lnTo>
                    <a:pt x="130" y="65"/>
                  </a:lnTo>
                  <a:lnTo>
                    <a:pt x="108" y="65"/>
                  </a:lnTo>
                  <a:lnTo>
                    <a:pt x="87" y="65"/>
                  </a:lnTo>
                  <a:lnTo>
                    <a:pt x="57" y="65"/>
                  </a:lnTo>
                  <a:lnTo>
                    <a:pt x="22" y="55"/>
                  </a:lnTo>
                  <a:lnTo>
                    <a:pt x="0" y="40"/>
                  </a:lnTo>
                  <a:lnTo>
                    <a:pt x="7" y="15"/>
                  </a:lnTo>
                  <a:lnTo>
                    <a:pt x="29" y="0"/>
                  </a:lnTo>
                  <a:lnTo>
                    <a:pt x="50" y="5"/>
                  </a:lnTo>
                  <a:lnTo>
                    <a:pt x="50" y="30"/>
                  </a:lnTo>
                  <a:lnTo>
                    <a:pt x="57" y="45"/>
                  </a:lnTo>
                  <a:lnTo>
                    <a:pt x="57" y="20"/>
                  </a:lnTo>
                  <a:lnTo>
                    <a:pt x="79" y="5"/>
                  </a:lnTo>
                  <a:lnTo>
                    <a:pt x="108" y="15"/>
                  </a:lnTo>
                  <a:lnTo>
                    <a:pt x="115" y="30"/>
                  </a:lnTo>
                  <a:lnTo>
                    <a:pt x="123" y="30"/>
                  </a:lnTo>
                  <a:lnTo>
                    <a:pt x="108" y="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71" name="Freeform 95"/>
            <p:cNvSpPr>
              <a:spLocks/>
            </p:cNvSpPr>
            <p:nvPr/>
          </p:nvSpPr>
          <p:spPr bwMode="auto">
            <a:xfrm>
              <a:off x="1441" y="2296"/>
              <a:ext cx="113" cy="39"/>
            </a:xfrm>
            <a:custGeom>
              <a:avLst/>
              <a:gdLst>
                <a:gd name="T0" fmla="*/ 104 w 113"/>
                <a:gd name="T1" fmla="*/ 28 h 39"/>
                <a:gd name="T2" fmla="*/ 90 w 113"/>
                <a:gd name="T3" fmla="*/ 23 h 39"/>
                <a:gd name="T4" fmla="*/ 77 w 113"/>
                <a:gd name="T5" fmla="*/ 28 h 39"/>
                <a:gd name="T6" fmla="*/ 63 w 113"/>
                <a:gd name="T7" fmla="*/ 28 h 39"/>
                <a:gd name="T8" fmla="*/ 56 w 113"/>
                <a:gd name="T9" fmla="*/ 9 h 39"/>
                <a:gd name="T10" fmla="*/ 34 w 113"/>
                <a:gd name="T11" fmla="*/ 4 h 39"/>
                <a:gd name="T12" fmla="*/ 13 w 113"/>
                <a:gd name="T13" fmla="*/ 9 h 39"/>
                <a:gd name="T14" fmla="*/ 0 w 113"/>
                <a:gd name="T15" fmla="*/ 0 h 39"/>
                <a:gd name="T16" fmla="*/ 7 w 113"/>
                <a:gd name="T17" fmla="*/ 28 h 39"/>
                <a:gd name="T18" fmla="*/ 21 w 113"/>
                <a:gd name="T19" fmla="*/ 28 h 39"/>
                <a:gd name="T20" fmla="*/ 42 w 113"/>
                <a:gd name="T21" fmla="*/ 38 h 39"/>
                <a:gd name="T22" fmla="*/ 63 w 113"/>
                <a:gd name="T23" fmla="*/ 38 h 39"/>
                <a:gd name="T24" fmla="*/ 90 w 113"/>
                <a:gd name="T25" fmla="*/ 38 h 39"/>
                <a:gd name="T26" fmla="*/ 104 w 113"/>
                <a:gd name="T27" fmla="*/ 38 h 39"/>
                <a:gd name="T28" fmla="*/ 112 w 113"/>
                <a:gd name="T29" fmla="*/ 33 h 39"/>
                <a:gd name="T30" fmla="*/ 104 w 113"/>
                <a:gd name="T31" fmla="*/ 28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
                <a:gd name="T49" fmla="*/ 0 h 39"/>
                <a:gd name="T50" fmla="*/ 113 w 113"/>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 h="39">
                  <a:moveTo>
                    <a:pt x="104" y="28"/>
                  </a:moveTo>
                  <a:lnTo>
                    <a:pt x="90" y="23"/>
                  </a:lnTo>
                  <a:lnTo>
                    <a:pt x="77" y="28"/>
                  </a:lnTo>
                  <a:lnTo>
                    <a:pt x="63" y="28"/>
                  </a:lnTo>
                  <a:lnTo>
                    <a:pt x="56" y="9"/>
                  </a:lnTo>
                  <a:lnTo>
                    <a:pt x="34" y="4"/>
                  </a:lnTo>
                  <a:lnTo>
                    <a:pt x="13" y="9"/>
                  </a:lnTo>
                  <a:lnTo>
                    <a:pt x="0" y="0"/>
                  </a:lnTo>
                  <a:lnTo>
                    <a:pt x="7" y="28"/>
                  </a:lnTo>
                  <a:lnTo>
                    <a:pt x="21" y="28"/>
                  </a:lnTo>
                  <a:lnTo>
                    <a:pt x="42" y="38"/>
                  </a:lnTo>
                  <a:lnTo>
                    <a:pt x="63" y="38"/>
                  </a:lnTo>
                  <a:lnTo>
                    <a:pt x="90" y="38"/>
                  </a:lnTo>
                  <a:lnTo>
                    <a:pt x="104" y="38"/>
                  </a:lnTo>
                  <a:lnTo>
                    <a:pt x="112" y="33"/>
                  </a:lnTo>
                  <a:lnTo>
                    <a:pt x="104" y="2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72" name="Freeform 96"/>
            <p:cNvSpPr>
              <a:spLocks/>
            </p:cNvSpPr>
            <p:nvPr/>
          </p:nvSpPr>
          <p:spPr bwMode="auto">
            <a:xfrm>
              <a:off x="1551" y="2410"/>
              <a:ext cx="69" cy="34"/>
            </a:xfrm>
            <a:custGeom>
              <a:avLst/>
              <a:gdLst>
                <a:gd name="T0" fmla="*/ 20 w 69"/>
                <a:gd name="T1" fmla="*/ 0 h 34"/>
                <a:gd name="T2" fmla="*/ 27 w 69"/>
                <a:gd name="T3" fmla="*/ 0 h 34"/>
                <a:gd name="T4" fmla="*/ 54 w 69"/>
                <a:gd name="T5" fmla="*/ 0 h 34"/>
                <a:gd name="T6" fmla="*/ 68 w 69"/>
                <a:gd name="T7" fmla="*/ 4 h 34"/>
                <a:gd name="T8" fmla="*/ 61 w 69"/>
                <a:gd name="T9" fmla="*/ 19 h 34"/>
                <a:gd name="T10" fmla="*/ 34 w 69"/>
                <a:gd name="T11" fmla="*/ 23 h 34"/>
                <a:gd name="T12" fmla="*/ 27 w 69"/>
                <a:gd name="T13" fmla="*/ 33 h 34"/>
                <a:gd name="T14" fmla="*/ 13 w 69"/>
                <a:gd name="T15" fmla="*/ 33 h 34"/>
                <a:gd name="T16" fmla="*/ 6 w 69"/>
                <a:gd name="T17" fmla="*/ 28 h 34"/>
                <a:gd name="T18" fmla="*/ 0 w 69"/>
                <a:gd name="T19" fmla="*/ 13 h 34"/>
                <a:gd name="T20" fmla="*/ 13 w 69"/>
                <a:gd name="T21" fmla="*/ 13 h 34"/>
                <a:gd name="T22" fmla="*/ 20 w 69"/>
                <a:gd name="T23" fmla="*/ 4 h 34"/>
                <a:gd name="T24" fmla="*/ 20 w 69"/>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4"/>
                <a:gd name="T41" fmla="*/ 69 w 6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4">
                  <a:moveTo>
                    <a:pt x="20" y="0"/>
                  </a:moveTo>
                  <a:lnTo>
                    <a:pt x="27" y="0"/>
                  </a:lnTo>
                  <a:lnTo>
                    <a:pt x="54" y="0"/>
                  </a:lnTo>
                  <a:lnTo>
                    <a:pt x="68" y="4"/>
                  </a:lnTo>
                  <a:lnTo>
                    <a:pt x="61" y="19"/>
                  </a:lnTo>
                  <a:lnTo>
                    <a:pt x="34" y="23"/>
                  </a:lnTo>
                  <a:lnTo>
                    <a:pt x="27" y="33"/>
                  </a:lnTo>
                  <a:lnTo>
                    <a:pt x="13" y="33"/>
                  </a:lnTo>
                  <a:lnTo>
                    <a:pt x="6" y="28"/>
                  </a:lnTo>
                  <a:lnTo>
                    <a:pt x="0" y="13"/>
                  </a:lnTo>
                  <a:lnTo>
                    <a:pt x="13" y="13"/>
                  </a:lnTo>
                  <a:lnTo>
                    <a:pt x="20" y="4"/>
                  </a:lnTo>
                  <a:lnTo>
                    <a:pt x="2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73" name="Freeform 97"/>
            <p:cNvSpPr>
              <a:spLocks/>
            </p:cNvSpPr>
            <p:nvPr/>
          </p:nvSpPr>
          <p:spPr bwMode="auto">
            <a:xfrm>
              <a:off x="1264" y="2420"/>
              <a:ext cx="224" cy="92"/>
            </a:xfrm>
            <a:custGeom>
              <a:avLst/>
              <a:gdLst>
                <a:gd name="T0" fmla="*/ 151 w 224"/>
                <a:gd name="T1" fmla="*/ 9 h 92"/>
                <a:gd name="T2" fmla="*/ 158 w 224"/>
                <a:gd name="T3" fmla="*/ 15 h 92"/>
                <a:gd name="T4" fmla="*/ 172 w 224"/>
                <a:gd name="T5" fmla="*/ 25 h 92"/>
                <a:gd name="T6" fmla="*/ 172 w 224"/>
                <a:gd name="T7" fmla="*/ 50 h 92"/>
                <a:gd name="T8" fmla="*/ 194 w 224"/>
                <a:gd name="T9" fmla="*/ 60 h 92"/>
                <a:gd name="T10" fmla="*/ 215 w 224"/>
                <a:gd name="T11" fmla="*/ 60 h 92"/>
                <a:gd name="T12" fmla="*/ 223 w 224"/>
                <a:gd name="T13" fmla="*/ 70 h 92"/>
                <a:gd name="T14" fmla="*/ 201 w 224"/>
                <a:gd name="T15" fmla="*/ 70 h 92"/>
                <a:gd name="T16" fmla="*/ 201 w 224"/>
                <a:gd name="T17" fmla="*/ 75 h 92"/>
                <a:gd name="T18" fmla="*/ 194 w 224"/>
                <a:gd name="T19" fmla="*/ 85 h 92"/>
                <a:gd name="T20" fmla="*/ 165 w 224"/>
                <a:gd name="T21" fmla="*/ 81 h 92"/>
                <a:gd name="T22" fmla="*/ 151 w 224"/>
                <a:gd name="T23" fmla="*/ 85 h 92"/>
                <a:gd name="T24" fmla="*/ 115 w 224"/>
                <a:gd name="T25" fmla="*/ 85 h 92"/>
                <a:gd name="T26" fmla="*/ 71 w 224"/>
                <a:gd name="T27" fmla="*/ 91 h 92"/>
                <a:gd name="T28" fmla="*/ 57 w 224"/>
                <a:gd name="T29" fmla="*/ 91 h 92"/>
                <a:gd name="T30" fmla="*/ 35 w 224"/>
                <a:gd name="T31" fmla="*/ 81 h 92"/>
                <a:gd name="T32" fmla="*/ 21 w 224"/>
                <a:gd name="T33" fmla="*/ 70 h 92"/>
                <a:gd name="T34" fmla="*/ 50 w 224"/>
                <a:gd name="T35" fmla="*/ 65 h 92"/>
                <a:gd name="T36" fmla="*/ 86 w 224"/>
                <a:gd name="T37" fmla="*/ 65 h 92"/>
                <a:gd name="T38" fmla="*/ 57 w 224"/>
                <a:gd name="T39" fmla="*/ 55 h 92"/>
                <a:gd name="T40" fmla="*/ 35 w 224"/>
                <a:gd name="T41" fmla="*/ 55 h 92"/>
                <a:gd name="T42" fmla="*/ 7 w 224"/>
                <a:gd name="T43" fmla="*/ 50 h 92"/>
                <a:gd name="T44" fmla="*/ 21 w 224"/>
                <a:gd name="T45" fmla="*/ 50 h 92"/>
                <a:gd name="T46" fmla="*/ 14 w 224"/>
                <a:gd name="T47" fmla="*/ 45 h 92"/>
                <a:gd name="T48" fmla="*/ 0 w 224"/>
                <a:gd name="T49" fmla="*/ 25 h 92"/>
                <a:gd name="T50" fmla="*/ 7 w 224"/>
                <a:gd name="T51" fmla="*/ 15 h 92"/>
                <a:gd name="T52" fmla="*/ 35 w 224"/>
                <a:gd name="T53" fmla="*/ 5 h 92"/>
                <a:gd name="T54" fmla="*/ 50 w 224"/>
                <a:gd name="T55" fmla="*/ 5 h 92"/>
                <a:gd name="T56" fmla="*/ 57 w 224"/>
                <a:gd name="T57" fmla="*/ 15 h 92"/>
                <a:gd name="T58" fmla="*/ 71 w 224"/>
                <a:gd name="T59" fmla="*/ 5 h 92"/>
                <a:gd name="T60" fmla="*/ 93 w 224"/>
                <a:gd name="T61" fmla="*/ 9 h 92"/>
                <a:gd name="T62" fmla="*/ 107 w 224"/>
                <a:gd name="T63" fmla="*/ 9 h 92"/>
                <a:gd name="T64" fmla="*/ 122 w 224"/>
                <a:gd name="T65" fmla="*/ 15 h 92"/>
                <a:gd name="T66" fmla="*/ 136 w 224"/>
                <a:gd name="T67" fmla="*/ 20 h 92"/>
                <a:gd name="T68" fmla="*/ 143 w 224"/>
                <a:gd name="T69" fmla="*/ 9 h 92"/>
                <a:gd name="T70" fmla="*/ 143 w 224"/>
                <a:gd name="T71" fmla="*/ 0 h 92"/>
                <a:gd name="T72" fmla="*/ 151 w 224"/>
                <a:gd name="T73" fmla="*/ 9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4"/>
                <a:gd name="T112" fmla="*/ 0 h 92"/>
                <a:gd name="T113" fmla="*/ 224 w 224"/>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4" h="92">
                  <a:moveTo>
                    <a:pt x="151" y="9"/>
                  </a:moveTo>
                  <a:lnTo>
                    <a:pt x="158" y="15"/>
                  </a:lnTo>
                  <a:lnTo>
                    <a:pt x="172" y="25"/>
                  </a:lnTo>
                  <a:lnTo>
                    <a:pt x="172" y="50"/>
                  </a:lnTo>
                  <a:lnTo>
                    <a:pt x="194" y="60"/>
                  </a:lnTo>
                  <a:lnTo>
                    <a:pt x="215" y="60"/>
                  </a:lnTo>
                  <a:lnTo>
                    <a:pt x="223" y="70"/>
                  </a:lnTo>
                  <a:lnTo>
                    <a:pt x="201" y="70"/>
                  </a:lnTo>
                  <a:lnTo>
                    <a:pt x="201" y="75"/>
                  </a:lnTo>
                  <a:lnTo>
                    <a:pt x="194" y="85"/>
                  </a:lnTo>
                  <a:lnTo>
                    <a:pt x="165" y="81"/>
                  </a:lnTo>
                  <a:lnTo>
                    <a:pt x="151" y="85"/>
                  </a:lnTo>
                  <a:lnTo>
                    <a:pt x="115" y="85"/>
                  </a:lnTo>
                  <a:lnTo>
                    <a:pt x="71" y="91"/>
                  </a:lnTo>
                  <a:lnTo>
                    <a:pt x="57" y="91"/>
                  </a:lnTo>
                  <a:lnTo>
                    <a:pt x="35" y="81"/>
                  </a:lnTo>
                  <a:lnTo>
                    <a:pt x="21" y="70"/>
                  </a:lnTo>
                  <a:lnTo>
                    <a:pt x="50" y="65"/>
                  </a:lnTo>
                  <a:lnTo>
                    <a:pt x="86" y="65"/>
                  </a:lnTo>
                  <a:lnTo>
                    <a:pt x="57" y="55"/>
                  </a:lnTo>
                  <a:lnTo>
                    <a:pt x="35" y="55"/>
                  </a:lnTo>
                  <a:lnTo>
                    <a:pt x="7" y="50"/>
                  </a:lnTo>
                  <a:lnTo>
                    <a:pt x="21" y="50"/>
                  </a:lnTo>
                  <a:lnTo>
                    <a:pt x="14" y="45"/>
                  </a:lnTo>
                  <a:lnTo>
                    <a:pt x="0" y="25"/>
                  </a:lnTo>
                  <a:lnTo>
                    <a:pt x="7" y="15"/>
                  </a:lnTo>
                  <a:lnTo>
                    <a:pt x="35" y="5"/>
                  </a:lnTo>
                  <a:lnTo>
                    <a:pt x="50" y="5"/>
                  </a:lnTo>
                  <a:lnTo>
                    <a:pt x="57" y="15"/>
                  </a:lnTo>
                  <a:lnTo>
                    <a:pt x="71" y="5"/>
                  </a:lnTo>
                  <a:lnTo>
                    <a:pt x="93" y="9"/>
                  </a:lnTo>
                  <a:lnTo>
                    <a:pt x="107" y="9"/>
                  </a:lnTo>
                  <a:lnTo>
                    <a:pt x="122" y="15"/>
                  </a:lnTo>
                  <a:lnTo>
                    <a:pt x="136" y="20"/>
                  </a:lnTo>
                  <a:lnTo>
                    <a:pt x="143" y="9"/>
                  </a:lnTo>
                  <a:lnTo>
                    <a:pt x="143" y="0"/>
                  </a:lnTo>
                  <a:lnTo>
                    <a:pt x="151" y="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74" name="Freeform 98"/>
            <p:cNvSpPr>
              <a:spLocks/>
            </p:cNvSpPr>
            <p:nvPr/>
          </p:nvSpPr>
          <p:spPr bwMode="auto">
            <a:xfrm>
              <a:off x="1176" y="2400"/>
              <a:ext cx="113" cy="70"/>
            </a:xfrm>
            <a:custGeom>
              <a:avLst/>
              <a:gdLst>
                <a:gd name="T0" fmla="*/ 112 w 113"/>
                <a:gd name="T1" fmla="*/ 24 h 70"/>
                <a:gd name="T2" fmla="*/ 84 w 113"/>
                <a:gd name="T3" fmla="*/ 14 h 70"/>
                <a:gd name="T4" fmla="*/ 69 w 113"/>
                <a:gd name="T5" fmla="*/ 9 h 70"/>
                <a:gd name="T6" fmla="*/ 48 w 113"/>
                <a:gd name="T7" fmla="*/ 0 h 70"/>
                <a:gd name="T8" fmla="*/ 28 w 113"/>
                <a:gd name="T9" fmla="*/ 9 h 70"/>
                <a:gd name="T10" fmla="*/ 0 w 113"/>
                <a:gd name="T11" fmla="*/ 14 h 70"/>
                <a:gd name="T12" fmla="*/ 13 w 113"/>
                <a:gd name="T13" fmla="*/ 24 h 70"/>
                <a:gd name="T14" fmla="*/ 7 w 113"/>
                <a:gd name="T15" fmla="*/ 39 h 70"/>
                <a:gd name="T16" fmla="*/ 0 w 113"/>
                <a:gd name="T17" fmla="*/ 49 h 70"/>
                <a:gd name="T18" fmla="*/ 21 w 113"/>
                <a:gd name="T19" fmla="*/ 69 h 70"/>
                <a:gd name="T20" fmla="*/ 34 w 113"/>
                <a:gd name="T21" fmla="*/ 63 h 70"/>
                <a:gd name="T22" fmla="*/ 48 w 113"/>
                <a:gd name="T23" fmla="*/ 59 h 70"/>
                <a:gd name="T24" fmla="*/ 63 w 113"/>
                <a:gd name="T25" fmla="*/ 39 h 70"/>
                <a:gd name="T26" fmla="*/ 90 w 113"/>
                <a:gd name="T27" fmla="*/ 29 h 70"/>
                <a:gd name="T28" fmla="*/ 112 w 113"/>
                <a:gd name="T29" fmla="*/ 29 h 70"/>
                <a:gd name="T30" fmla="*/ 112 w 113"/>
                <a:gd name="T31" fmla="*/ 24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
                <a:gd name="T49" fmla="*/ 0 h 70"/>
                <a:gd name="T50" fmla="*/ 113 w 113"/>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 h="70">
                  <a:moveTo>
                    <a:pt x="112" y="24"/>
                  </a:moveTo>
                  <a:lnTo>
                    <a:pt x="84" y="14"/>
                  </a:lnTo>
                  <a:lnTo>
                    <a:pt x="69" y="9"/>
                  </a:lnTo>
                  <a:lnTo>
                    <a:pt x="48" y="0"/>
                  </a:lnTo>
                  <a:lnTo>
                    <a:pt x="28" y="9"/>
                  </a:lnTo>
                  <a:lnTo>
                    <a:pt x="0" y="14"/>
                  </a:lnTo>
                  <a:lnTo>
                    <a:pt x="13" y="24"/>
                  </a:lnTo>
                  <a:lnTo>
                    <a:pt x="7" y="39"/>
                  </a:lnTo>
                  <a:lnTo>
                    <a:pt x="0" y="49"/>
                  </a:lnTo>
                  <a:lnTo>
                    <a:pt x="21" y="69"/>
                  </a:lnTo>
                  <a:lnTo>
                    <a:pt x="34" y="63"/>
                  </a:lnTo>
                  <a:lnTo>
                    <a:pt x="48" y="59"/>
                  </a:lnTo>
                  <a:lnTo>
                    <a:pt x="63" y="39"/>
                  </a:lnTo>
                  <a:lnTo>
                    <a:pt x="90" y="29"/>
                  </a:lnTo>
                  <a:lnTo>
                    <a:pt x="112" y="29"/>
                  </a:lnTo>
                  <a:lnTo>
                    <a:pt x="112" y="2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75" name="Freeform 99"/>
            <p:cNvSpPr>
              <a:spLocks/>
            </p:cNvSpPr>
            <p:nvPr/>
          </p:nvSpPr>
          <p:spPr bwMode="auto">
            <a:xfrm>
              <a:off x="1190" y="2343"/>
              <a:ext cx="99" cy="34"/>
            </a:xfrm>
            <a:custGeom>
              <a:avLst/>
              <a:gdLst>
                <a:gd name="T0" fmla="*/ 98 w 99"/>
                <a:gd name="T1" fmla="*/ 0 h 34"/>
                <a:gd name="T2" fmla="*/ 76 w 99"/>
                <a:gd name="T3" fmla="*/ 0 h 34"/>
                <a:gd name="T4" fmla="*/ 62 w 99"/>
                <a:gd name="T5" fmla="*/ 4 h 34"/>
                <a:gd name="T6" fmla="*/ 35 w 99"/>
                <a:gd name="T7" fmla="*/ 0 h 34"/>
                <a:gd name="T8" fmla="*/ 21 w 99"/>
                <a:gd name="T9" fmla="*/ 9 h 34"/>
                <a:gd name="T10" fmla="*/ 0 w 99"/>
                <a:gd name="T11" fmla="*/ 28 h 34"/>
                <a:gd name="T12" fmla="*/ 21 w 99"/>
                <a:gd name="T13" fmla="*/ 28 h 34"/>
                <a:gd name="T14" fmla="*/ 35 w 99"/>
                <a:gd name="T15" fmla="*/ 33 h 34"/>
                <a:gd name="T16" fmla="*/ 49 w 99"/>
                <a:gd name="T17" fmla="*/ 19 h 34"/>
                <a:gd name="T18" fmla="*/ 62 w 99"/>
                <a:gd name="T19" fmla="*/ 19 h 34"/>
                <a:gd name="T20" fmla="*/ 84 w 99"/>
                <a:gd name="T21" fmla="*/ 13 h 34"/>
                <a:gd name="T22" fmla="*/ 98 w 99"/>
                <a:gd name="T23" fmla="*/ 9 h 34"/>
                <a:gd name="T24" fmla="*/ 98 w 99"/>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34"/>
                <a:gd name="T41" fmla="*/ 99 w 9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34">
                  <a:moveTo>
                    <a:pt x="98" y="0"/>
                  </a:moveTo>
                  <a:lnTo>
                    <a:pt x="76" y="0"/>
                  </a:lnTo>
                  <a:lnTo>
                    <a:pt x="62" y="4"/>
                  </a:lnTo>
                  <a:lnTo>
                    <a:pt x="35" y="0"/>
                  </a:lnTo>
                  <a:lnTo>
                    <a:pt x="21" y="9"/>
                  </a:lnTo>
                  <a:lnTo>
                    <a:pt x="0" y="28"/>
                  </a:lnTo>
                  <a:lnTo>
                    <a:pt x="21" y="28"/>
                  </a:lnTo>
                  <a:lnTo>
                    <a:pt x="35" y="33"/>
                  </a:lnTo>
                  <a:lnTo>
                    <a:pt x="49" y="19"/>
                  </a:lnTo>
                  <a:lnTo>
                    <a:pt x="62" y="19"/>
                  </a:lnTo>
                  <a:lnTo>
                    <a:pt x="84" y="13"/>
                  </a:lnTo>
                  <a:lnTo>
                    <a:pt x="98" y="9"/>
                  </a:lnTo>
                  <a:lnTo>
                    <a:pt x="98"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76" name="Freeform 100"/>
            <p:cNvSpPr>
              <a:spLocks/>
            </p:cNvSpPr>
            <p:nvPr/>
          </p:nvSpPr>
          <p:spPr bwMode="auto">
            <a:xfrm>
              <a:off x="1279" y="2364"/>
              <a:ext cx="142" cy="38"/>
            </a:xfrm>
            <a:custGeom>
              <a:avLst/>
              <a:gdLst>
                <a:gd name="T0" fmla="*/ 28 w 142"/>
                <a:gd name="T1" fmla="*/ 4 h 38"/>
                <a:gd name="T2" fmla="*/ 42 w 142"/>
                <a:gd name="T3" fmla="*/ 9 h 38"/>
                <a:gd name="T4" fmla="*/ 70 w 142"/>
                <a:gd name="T5" fmla="*/ 14 h 38"/>
                <a:gd name="T6" fmla="*/ 91 w 142"/>
                <a:gd name="T7" fmla="*/ 14 h 38"/>
                <a:gd name="T8" fmla="*/ 84 w 142"/>
                <a:gd name="T9" fmla="*/ 4 h 38"/>
                <a:gd name="T10" fmla="*/ 98 w 142"/>
                <a:gd name="T11" fmla="*/ 0 h 38"/>
                <a:gd name="T12" fmla="*/ 119 w 142"/>
                <a:gd name="T13" fmla="*/ 9 h 38"/>
                <a:gd name="T14" fmla="*/ 141 w 142"/>
                <a:gd name="T15" fmla="*/ 9 h 38"/>
                <a:gd name="T16" fmla="*/ 141 w 142"/>
                <a:gd name="T17" fmla="*/ 22 h 38"/>
                <a:gd name="T18" fmla="*/ 106 w 142"/>
                <a:gd name="T19" fmla="*/ 28 h 38"/>
                <a:gd name="T20" fmla="*/ 77 w 142"/>
                <a:gd name="T21" fmla="*/ 32 h 38"/>
                <a:gd name="T22" fmla="*/ 42 w 142"/>
                <a:gd name="T23" fmla="*/ 37 h 38"/>
                <a:gd name="T24" fmla="*/ 56 w 142"/>
                <a:gd name="T25" fmla="*/ 28 h 38"/>
                <a:gd name="T26" fmla="*/ 42 w 142"/>
                <a:gd name="T27" fmla="*/ 28 h 38"/>
                <a:gd name="T28" fmla="*/ 21 w 142"/>
                <a:gd name="T29" fmla="*/ 28 h 38"/>
                <a:gd name="T30" fmla="*/ 0 w 142"/>
                <a:gd name="T31" fmla="*/ 22 h 38"/>
                <a:gd name="T32" fmla="*/ 7 w 142"/>
                <a:gd name="T33" fmla="*/ 9 h 38"/>
                <a:gd name="T34" fmla="*/ 21 w 142"/>
                <a:gd name="T35" fmla="*/ 4 h 38"/>
                <a:gd name="T36" fmla="*/ 28 w 142"/>
                <a:gd name="T37" fmla="*/ 4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38"/>
                <a:gd name="T59" fmla="*/ 142 w 14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38">
                  <a:moveTo>
                    <a:pt x="28" y="4"/>
                  </a:moveTo>
                  <a:lnTo>
                    <a:pt x="42" y="9"/>
                  </a:lnTo>
                  <a:lnTo>
                    <a:pt x="70" y="14"/>
                  </a:lnTo>
                  <a:lnTo>
                    <a:pt x="91" y="14"/>
                  </a:lnTo>
                  <a:lnTo>
                    <a:pt x="84" y="4"/>
                  </a:lnTo>
                  <a:lnTo>
                    <a:pt x="98" y="0"/>
                  </a:lnTo>
                  <a:lnTo>
                    <a:pt x="119" y="9"/>
                  </a:lnTo>
                  <a:lnTo>
                    <a:pt x="141" y="9"/>
                  </a:lnTo>
                  <a:lnTo>
                    <a:pt x="141" y="22"/>
                  </a:lnTo>
                  <a:lnTo>
                    <a:pt x="106" y="28"/>
                  </a:lnTo>
                  <a:lnTo>
                    <a:pt x="77" y="32"/>
                  </a:lnTo>
                  <a:lnTo>
                    <a:pt x="42" y="37"/>
                  </a:lnTo>
                  <a:lnTo>
                    <a:pt x="56" y="28"/>
                  </a:lnTo>
                  <a:lnTo>
                    <a:pt x="42" y="28"/>
                  </a:lnTo>
                  <a:lnTo>
                    <a:pt x="21" y="28"/>
                  </a:lnTo>
                  <a:lnTo>
                    <a:pt x="0" y="22"/>
                  </a:lnTo>
                  <a:lnTo>
                    <a:pt x="7" y="9"/>
                  </a:lnTo>
                  <a:lnTo>
                    <a:pt x="21" y="4"/>
                  </a:lnTo>
                  <a:lnTo>
                    <a:pt x="28" y="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77" name="Freeform 101"/>
            <p:cNvSpPr>
              <a:spLocks/>
            </p:cNvSpPr>
            <p:nvPr/>
          </p:nvSpPr>
          <p:spPr bwMode="auto">
            <a:xfrm>
              <a:off x="1441" y="2364"/>
              <a:ext cx="76" cy="33"/>
            </a:xfrm>
            <a:custGeom>
              <a:avLst/>
              <a:gdLst>
                <a:gd name="T0" fmla="*/ 0 w 76"/>
                <a:gd name="T1" fmla="*/ 0 h 33"/>
                <a:gd name="T2" fmla="*/ 13 w 76"/>
                <a:gd name="T3" fmla="*/ 0 h 33"/>
                <a:gd name="T4" fmla="*/ 27 w 76"/>
                <a:gd name="T5" fmla="*/ 8 h 33"/>
                <a:gd name="T6" fmla="*/ 33 w 76"/>
                <a:gd name="T7" fmla="*/ 4 h 33"/>
                <a:gd name="T8" fmla="*/ 54 w 76"/>
                <a:gd name="T9" fmla="*/ 8 h 33"/>
                <a:gd name="T10" fmla="*/ 54 w 76"/>
                <a:gd name="T11" fmla="*/ 0 h 33"/>
                <a:gd name="T12" fmla="*/ 75 w 76"/>
                <a:gd name="T13" fmla="*/ 13 h 33"/>
                <a:gd name="T14" fmla="*/ 75 w 76"/>
                <a:gd name="T15" fmla="*/ 32 h 33"/>
                <a:gd name="T16" fmla="*/ 54 w 76"/>
                <a:gd name="T17" fmla="*/ 32 h 33"/>
                <a:gd name="T18" fmla="*/ 41 w 76"/>
                <a:gd name="T19" fmla="*/ 13 h 33"/>
                <a:gd name="T20" fmla="*/ 20 w 76"/>
                <a:gd name="T21" fmla="*/ 13 h 33"/>
                <a:gd name="T22" fmla="*/ 13 w 76"/>
                <a:gd name="T23" fmla="*/ 8 h 33"/>
                <a:gd name="T24" fmla="*/ 0 w 76"/>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33"/>
                <a:gd name="T41" fmla="*/ 76 w 76"/>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33">
                  <a:moveTo>
                    <a:pt x="0" y="0"/>
                  </a:moveTo>
                  <a:lnTo>
                    <a:pt x="13" y="0"/>
                  </a:lnTo>
                  <a:lnTo>
                    <a:pt x="27" y="8"/>
                  </a:lnTo>
                  <a:lnTo>
                    <a:pt x="33" y="4"/>
                  </a:lnTo>
                  <a:lnTo>
                    <a:pt x="54" y="8"/>
                  </a:lnTo>
                  <a:lnTo>
                    <a:pt x="54" y="0"/>
                  </a:lnTo>
                  <a:lnTo>
                    <a:pt x="75" y="13"/>
                  </a:lnTo>
                  <a:lnTo>
                    <a:pt x="75" y="32"/>
                  </a:lnTo>
                  <a:lnTo>
                    <a:pt x="54" y="32"/>
                  </a:lnTo>
                  <a:lnTo>
                    <a:pt x="41" y="13"/>
                  </a:lnTo>
                  <a:lnTo>
                    <a:pt x="20" y="13"/>
                  </a:lnTo>
                  <a:lnTo>
                    <a:pt x="13" y="8"/>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78" name="Freeform 102"/>
            <p:cNvSpPr>
              <a:spLocks/>
            </p:cNvSpPr>
            <p:nvPr/>
          </p:nvSpPr>
          <p:spPr bwMode="auto">
            <a:xfrm>
              <a:off x="1470" y="2416"/>
              <a:ext cx="69" cy="44"/>
            </a:xfrm>
            <a:custGeom>
              <a:avLst/>
              <a:gdLst>
                <a:gd name="T0" fmla="*/ 20 w 69"/>
                <a:gd name="T1" fmla="*/ 0 h 44"/>
                <a:gd name="T2" fmla="*/ 34 w 69"/>
                <a:gd name="T3" fmla="*/ 0 h 44"/>
                <a:gd name="T4" fmla="*/ 61 w 69"/>
                <a:gd name="T5" fmla="*/ 0 h 44"/>
                <a:gd name="T6" fmla="*/ 47 w 69"/>
                <a:gd name="T7" fmla="*/ 4 h 44"/>
                <a:gd name="T8" fmla="*/ 61 w 69"/>
                <a:gd name="T9" fmla="*/ 18 h 44"/>
                <a:gd name="T10" fmla="*/ 68 w 69"/>
                <a:gd name="T11" fmla="*/ 28 h 44"/>
                <a:gd name="T12" fmla="*/ 54 w 69"/>
                <a:gd name="T13" fmla="*/ 43 h 44"/>
                <a:gd name="T14" fmla="*/ 40 w 69"/>
                <a:gd name="T15" fmla="*/ 43 h 44"/>
                <a:gd name="T16" fmla="*/ 20 w 69"/>
                <a:gd name="T17" fmla="*/ 33 h 44"/>
                <a:gd name="T18" fmla="*/ 0 w 69"/>
                <a:gd name="T19" fmla="*/ 24 h 44"/>
                <a:gd name="T20" fmla="*/ 13 w 69"/>
                <a:gd name="T21" fmla="*/ 18 h 44"/>
                <a:gd name="T22" fmla="*/ 27 w 69"/>
                <a:gd name="T23" fmla="*/ 18 h 44"/>
                <a:gd name="T24" fmla="*/ 20 w 69"/>
                <a:gd name="T25" fmla="*/ 14 h 44"/>
                <a:gd name="T26" fmla="*/ 20 w 69"/>
                <a:gd name="T27" fmla="*/ 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44"/>
                <a:gd name="T44" fmla="*/ 69 w 6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44">
                  <a:moveTo>
                    <a:pt x="20" y="0"/>
                  </a:moveTo>
                  <a:lnTo>
                    <a:pt x="34" y="0"/>
                  </a:lnTo>
                  <a:lnTo>
                    <a:pt x="61" y="0"/>
                  </a:lnTo>
                  <a:lnTo>
                    <a:pt x="47" y="4"/>
                  </a:lnTo>
                  <a:lnTo>
                    <a:pt x="61" y="18"/>
                  </a:lnTo>
                  <a:lnTo>
                    <a:pt x="68" y="28"/>
                  </a:lnTo>
                  <a:lnTo>
                    <a:pt x="54" y="43"/>
                  </a:lnTo>
                  <a:lnTo>
                    <a:pt x="40" y="43"/>
                  </a:lnTo>
                  <a:lnTo>
                    <a:pt x="20" y="33"/>
                  </a:lnTo>
                  <a:lnTo>
                    <a:pt x="0" y="24"/>
                  </a:lnTo>
                  <a:lnTo>
                    <a:pt x="13" y="18"/>
                  </a:lnTo>
                  <a:lnTo>
                    <a:pt x="27" y="18"/>
                  </a:lnTo>
                  <a:lnTo>
                    <a:pt x="20" y="14"/>
                  </a:lnTo>
                  <a:lnTo>
                    <a:pt x="2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79" name="Freeform 103"/>
            <p:cNvSpPr>
              <a:spLocks/>
            </p:cNvSpPr>
            <p:nvPr/>
          </p:nvSpPr>
          <p:spPr bwMode="auto">
            <a:xfrm>
              <a:off x="2013" y="2223"/>
              <a:ext cx="342" cy="423"/>
            </a:xfrm>
            <a:custGeom>
              <a:avLst/>
              <a:gdLst>
                <a:gd name="T0" fmla="*/ 14 w 342"/>
                <a:gd name="T1" fmla="*/ 40 h 423"/>
                <a:gd name="T2" fmla="*/ 43 w 342"/>
                <a:gd name="T3" fmla="*/ 26 h 423"/>
                <a:gd name="T4" fmla="*/ 144 w 342"/>
                <a:gd name="T5" fmla="*/ 40 h 423"/>
                <a:gd name="T6" fmla="*/ 232 w 342"/>
                <a:gd name="T7" fmla="*/ 40 h 423"/>
                <a:gd name="T8" fmla="*/ 232 w 342"/>
                <a:gd name="T9" fmla="*/ 0 h 423"/>
                <a:gd name="T10" fmla="*/ 268 w 342"/>
                <a:gd name="T11" fmla="*/ 5 h 423"/>
                <a:gd name="T12" fmla="*/ 341 w 342"/>
                <a:gd name="T13" fmla="*/ 77 h 423"/>
                <a:gd name="T14" fmla="*/ 268 w 342"/>
                <a:gd name="T15" fmla="*/ 345 h 423"/>
                <a:gd name="T16" fmla="*/ 232 w 342"/>
                <a:gd name="T17" fmla="*/ 381 h 423"/>
                <a:gd name="T18" fmla="*/ 224 w 342"/>
                <a:gd name="T19" fmla="*/ 422 h 423"/>
                <a:gd name="T20" fmla="*/ 188 w 342"/>
                <a:gd name="T21" fmla="*/ 396 h 423"/>
                <a:gd name="T22" fmla="*/ 123 w 342"/>
                <a:gd name="T23" fmla="*/ 257 h 423"/>
                <a:gd name="T24" fmla="*/ 58 w 342"/>
                <a:gd name="T25" fmla="*/ 170 h 423"/>
                <a:gd name="T26" fmla="*/ 0 w 342"/>
                <a:gd name="T27" fmla="*/ 82 h 423"/>
                <a:gd name="T28" fmla="*/ 14 w 342"/>
                <a:gd name="T29" fmla="*/ 40 h 4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23"/>
                <a:gd name="T47" fmla="*/ 342 w 342"/>
                <a:gd name="T48" fmla="*/ 423 h 4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23">
                  <a:moveTo>
                    <a:pt x="14" y="40"/>
                  </a:moveTo>
                  <a:lnTo>
                    <a:pt x="43" y="26"/>
                  </a:lnTo>
                  <a:lnTo>
                    <a:pt x="144" y="40"/>
                  </a:lnTo>
                  <a:lnTo>
                    <a:pt x="232" y="40"/>
                  </a:lnTo>
                  <a:lnTo>
                    <a:pt x="232" y="0"/>
                  </a:lnTo>
                  <a:lnTo>
                    <a:pt x="268" y="5"/>
                  </a:lnTo>
                  <a:lnTo>
                    <a:pt x="341" y="77"/>
                  </a:lnTo>
                  <a:lnTo>
                    <a:pt x="268" y="345"/>
                  </a:lnTo>
                  <a:lnTo>
                    <a:pt x="232" y="381"/>
                  </a:lnTo>
                  <a:lnTo>
                    <a:pt x="224" y="422"/>
                  </a:lnTo>
                  <a:lnTo>
                    <a:pt x="188" y="396"/>
                  </a:lnTo>
                  <a:lnTo>
                    <a:pt x="123" y="257"/>
                  </a:lnTo>
                  <a:lnTo>
                    <a:pt x="58" y="170"/>
                  </a:lnTo>
                  <a:lnTo>
                    <a:pt x="0" y="82"/>
                  </a:lnTo>
                  <a:lnTo>
                    <a:pt x="14" y="4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80" name="Freeform 104"/>
            <p:cNvSpPr>
              <a:spLocks/>
            </p:cNvSpPr>
            <p:nvPr/>
          </p:nvSpPr>
          <p:spPr bwMode="auto">
            <a:xfrm>
              <a:off x="2801" y="2794"/>
              <a:ext cx="172" cy="106"/>
            </a:xfrm>
            <a:custGeom>
              <a:avLst/>
              <a:gdLst>
                <a:gd name="T0" fmla="*/ 7 w 172"/>
                <a:gd name="T1" fmla="*/ 55 h 106"/>
                <a:gd name="T2" fmla="*/ 0 w 172"/>
                <a:gd name="T3" fmla="*/ 105 h 106"/>
                <a:gd name="T4" fmla="*/ 128 w 172"/>
                <a:gd name="T5" fmla="*/ 35 h 106"/>
                <a:gd name="T6" fmla="*/ 171 w 172"/>
                <a:gd name="T7" fmla="*/ 14 h 106"/>
                <a:gd name="T8" fmla="*/ 135 w 172"/>
                <a:gd name="T9" fmla="*/ 0 h 106"/>
                <a:gd name="T10" fmla="*/ 64 w 172"/>
                <a:gd name="T11" fmla="*/ 29 h 106"/>
                <a:gd name="T12" fmla="*/ 7 w 172"/>
                <a:gd name="T13" fmla="*/ 55 h 106"/>
                <a:gd name="T14" fmla="*/ 0 60000 65536"/>
                <a:gd name="T15" fmla="*/ 0 60000 65536"/>
                <a:gd name="T16" fmla="*/ 0 60000 65536"/>
                <a:gd name="T17" fmla="*/ 0 60000 65536"/>
                <a:gd name="T18" fmla="*/ 0 60000 65536"/>
                <a:gd name="T19" fmla="*/ 0 60000 65536"/>
                <a:gd name="T20" fmla="*/ 0 60000 65536"/>
                <a:gd name="T21" fmla="*/ 0 w 172"/>
                <a:gd name="T22" fmla="*/ 0 h 106"/>
                <a:gd name="T23" fmla="*/ 172 w 172"/>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06">
                  <a:moveTo>
                    <a:pt x="7" y="55"/>
                  </a:moveTo>
                  <a:lnTo>
                    <a:pt x="0" y="105"/>
                  </a:lnTo>
                  <a:lnTo>
                    <a:pt x="128" y="35"/>
                  </a:lnTo>
                  <a:lnTo>
                    <a:pt x="171" y="14"/>
                  </a:lnTo>
                  <a:lnTo>
                    <a:pt x="135" y="0"/>
                  </a:lnTo>
                  <a:lnTo>
                    <a:pt x="64" y="29"/>
                  </a:lnTo>
                  <a:lnTo>
                    <a:pt x="7" y="5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81" name="Freeform 105"/>
            <p:cNvSpPr>
              <a:spLocks/>
            </p:cNvSpPr>
            <p:nvPr/>
          </p:nvSpPr>
          <p:spPr bwMode="auto">
            <a:xfrm>
              <a:off x="4521" y="3525"/>
              <a:ext cx="165" cy="152"/>
            </a:xfrm>
            <a:custGeom>
              <a:avLst/>
              <a:gdLst>
                <a:gd name="T0" fmla="*/ 106 w 165"/>
                <a:gd name="T1" fmla="*/ 0 h 152"/>
                <a:gd name="T2" fmla="*/ 150 w 165"/>
                <a:gd name="T3" fmla="*/ 0 h 152"/>
                <a:gd name="T4" fmla="*/ 164 w 165"/>
                <a:gd name="T5" fmla="*/ 105 h 152"/>
                <a:gd name="T6" fmla="*/ 64 w 165"/>
                <a:gd name="T7" fmla="*/ 151 h 152"/>
                <a:gd name="T8" fmla="*/ 0 w 165"/>
                <a:gd name="T9" fmla="*/ 140 h 152"/>
                <a:gd name="T10" fmla="*/ 64 w 165"/>
                <a:gd name="T11" fmla="*/ 55 h 152"/>
                <a:gd name="T12" fmla="*/ 106 w 165"/>
                <a:gd name="T13" fmla="*/ 0 h 152"/>
                <a:gd name="T14" fmla="*/ 0 60000 65536"/>
                <a:gd name="T15" fmla="*/ 0 60000 65536"/>
                <a:gd name="T16" fmla="*/ 0 60000 65536"/>
                <a:gd name="T17" fmla="*/ 0 60000 65536"/>
                <a:gd name="T18" fmla="*/ 0 60000 65536"/>
                <a:gd name="T19" fmla="*/ 0 60000 65536"/>
                <a:gd name="T20" fmla="*/ 0 60000 65536"/>
                <a:gd name="T21" fmla="*/ 0 w 165"/>
                <a:gd name="T22" fmla="*/ 0 h 152"/>
                <a:gd name="T23" fmla="*/ 165 w 165"/>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 h="152">
                  <a:moveTo>
                    <a:pt x="106" y="0"/>
                  </a:moveTo>
                  <a:lnTo>
                    <a:pt x="150" y="0"/>
                  </a:lnTo>
                  <a:lnTo>
                    <a:pt x="164" y="105"/>
                  </a:lnTo>
                  <a:lnTo>
                    <a:pt x="64" y="151"/>
                  </a:lnTo>
                  <a:lnTo>
                    <a:pt x="0" y="140"/>
                  </a:lnTo>
                  <a:lnTo>
                    <a:pt x="64" y="55"/>
                  </a:lnTo>
                  <a:lnTo>
                    <a:pt x="106"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82" name="Freeform 106"/>
            <p:cNvSpPr>
              <a:spLocks/>
            </p:cNvSpPr>
            <p:nvPr/>
          </p:nvSpPr>
          <p:spPr bwMode="auto">
            <a:xfrm>
              <a:off x="4381" y="3162"/>
              <a:ext cx="25" cy="54"/>
            </a:xfrm>
            <a:custGeom>
              <a:avLst/>
              <a:gdLst>
                <a:gd name="T0" fmla="*/ 24 w 25"/>
                <a:gd name="T1" fmla="*/ 0 h 54"/>
                <a:gd name="T2" fmla="*/ 24 w 25"/>
                <a:gd name="T3" fmla="*/ 38 h 54"/>
                <a:gd name="T4" fmla="*/ 24 w 25"/>
                <a:gd name="T5" fmla="*/ 53 h 54"/>
                <a:gd name="T6" fmla="*/ 12 w 25"/>
                <a:gd name="T7" fmla="*/ 53 h 54"/>
                <a:gd name="T8" fmla="*/ 0 w 25"/>
                <a:gd name="T9" fmla="*/ 29 h 54"/>
                <a:gd name="T10" fmla="*/ 6 w 25"/>
                <a:gd name="T11" fmla="*/ 14 h 54"/>
                <a:gd name="T12" fmla="*/ 6 w 25"/>
                <a:gd name="T13" fmla="*/ 0 h 54"/>
                <a:gd name="T14" fmla="*/ 24 w 25"/>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54"/>
                <a:gd name="T26" fmla="*/ 25 w 25"/>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54">
                  <a:moveTo>
                    <a:pt x="24" y="0"/>
                  </a:moveTo>
                  <a:lnTo>
                    <a:pt x="24" y="38"/>
                  </a:lnTo>
                  <a:lnTo>
                    <a:pt x="24" y="53"/>
                  </a:lnTo>
                  <a:lnTo>
                    <a:pt x="12" y="53"/>
                  </a:lnTo>
                  <a:lnTo>
                    <a:pt x="0" y="29"/>
                  </a:lnTo>
                  <a:lnTo>
                    <a:pt x="6" y="14"/>
                  </a:lnTo>
                  <a:lnTo>
                    <a:pt x="6" y="0"/>
                  </a:lnTo>
                  <a:lnTo>
                    <a:pt x="24"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83" name="Freeform 107"/>
            <p:cNvSpPr>
              <a:spLocks/>
            </p:cNvSpPr>
            <p:nvPr/>
          </p:nvSpPr>
          <p:spPr bwMode="auto">
            <a:xfrm>
              <a:off x="4411" y="3251"/>
              <a:ext cx="54" cy="38"/>
            </a:xfrm>
            <a:custGeom>
              <a:avLst/>
              <a:gdLst>
                <a:gd name="T0" fmla="*/ 26 w 54"/>
                <a:gd name="T1" fmla="*/ 14 h 38"/>
                <a:gd name="T2" fmla="*/ 46 w 54"/>
                <a:gd name="T3" fmla="*/ 0 h 38"/>
                <a:gd name="T4" fmla="*/ 53 w 54"/>
                <a:gd name="T5" fmla="*/ 18 h 38"/>
                <a:gd name="T6" fmla="*/ 46 w 54"/>
                <a:gd name="T7" fmla="*/ 22 h 38"/>
                <a:gd name="T8" fmla="*/ 40 w 54"/>
                <a:gd name="T9" fmla="*/ 37 h 38"/>
                <a:gd name="T10" fmla="*/ 20 w 54"/>
                <a:gd name="T11" fmla="*/ 22 h 38"/>
                <a:gd name="T12" fmla="*/ 0 w 54"/>
                <a:gd name="T13" fmla="*/ 22 h 38"/>
                <a:gd name="T14" fmla="*/ 6 w 54"/>
                <a:gd name="T15" fmla="*/ 14 h 38"/>
                <a:gd name="T16" fmla="*/ 26 w 54"/>
                <a:gd name="T17" fmla="*/ 14 h 38"/>
                <a:gd name="T18" fmla="*/ 40 w 54"/>
                <a:gd name="T19" fmla="*/ 4 h 38"/>
                <a:gd name="T20" fmla="*/ 26 w 54"/>
                <a:gd name="T21" fmla="*/ 14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38"/>
                <a:gd name="T35" fmla="*/ 54 w 5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38">
                  <a:moveTo>
                    <a:pt x="26" y="14"/>
                  </a:moveTo>
                  <a:lnTo>
                    <a:pt x="46" y="0"/>
                  </a:lnTo>
                  <a:lnTo>
                    <a:pt x="53" y="18"/>
                  </a:lnTo>
                  <a:lnTo>
                    <a:pt x="46" y="22"/>
                  </a:lnTo>
                  <a:lnTo>
                    <a:pt x="40" y="37"/>
                  </a:lnTo>
                  <a:lnTo>
                    <a:pt x="20" y="22"/>
                  </a:lnTo>
                  <a:lnTo>
                    <a:pt x="0" y="22"/>
                  </a:lnTo>
                  <a:lnTo>
                    <a:pt x="6" y="14"/>
                  </a:lnTo>
                  <a:lnTo>
                    <a:pt x="26" y="14"/>
                  </a:lnTo>
                  <a:lnTo>
                    <a:pt x="40" y="4"/>
                  </a:lnTo>
                  <a:lnTo>
                    <a:pt x="26" y="1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84" name="Freeform 108"/>
            <p:cNvSpPr>
              <a:spLocks/>
            </p:cNvSpPr>
            <p:nvPr/>
          </p:nvSpPr>
          <p:spPr bwMode="auto">
            <a:xfrm>
              <a:off x="4411" y="3235"/>
              <a:ext cx="25" cy="18"/>
            </a:xfrm>
            <a:custGeom>
              <a:avLst/>
              <a:gdLst>
                <a:gd name="T0" fmla="*/ 12 w 25"/>
                <a:gd name="T1" fmla="*/ 17 h 18"/>
                <a:gd name="T2" fmla="*/ 6 w 25"/>
                <a:gd name="T3" fmla="*/ 0 h 18"/>
                <a:gd name="T4" fmla="*/ 0 w 25"/>
                <a:gd name="T5" fmla="*/ 0 h 18"/>
                <a:gd name="T6" fmla="*/ 6 w 25"/>
                <a:gd name="T7" fmla="*/ 8 h 18"/>
                <a:gd name="T8" fmla="*/ 6 w 25"/>
                <a:gd name="T9" fmla="*/ 17 h 18"/>
                <a:gd name="T10" fmla="*/ 24 w 25"/>
                <a:gd name="T11" fmla="*/ 17 h 18"/>
                <a:gd name="T12" fmla="*/ 12 w 25"/>
                <a:gd name="T13" fmla="*/ 17 h 18"/>
                <a:gd name="T14" fmla="*/ 0 60000 65536"/>
                <a:gd name="T15" fmla="*/ 0 60000 65536"/>
                <a:gd name="T16" fmla="*/ 0 60000 65536"/>
                <a:gd name="T17" fmla="*/ 0 60000 65536"/>
                <a:gd name="T18" fmla="*/ 0 60000 65536"/>
                <a:gd name="T19" fmla="*/ 0 60000 65536"/>
                <a:gd name="T20" fmla="*/ 0 60000 65536"/>
                <a:gd name="T21" fmla="*/ 0 w 25"/>
                <a:gd name="T22" fmla="*/ 0 h 18"/>
                <a:gd name="T23" fmla="*/ 25 w 25"/>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8">
                  <a:moveTo>
                    <a:pt x="12" y="17"/>
                  </a:moveTo>
                  <a:lnTo>
                    <a:pt x="6" y="0"/>
                  </a:lnTo>
                  <a:lnTo>
                    <a:pt x="0" y="0"/>
                  </a:lnTo>
                  <a:lnTo>
                    <a:pt x="6" y="8"/>
                  </a:lnTo>
                  <a:lnTo>
                    <a:pt x="6" y="17"/>
                  </a:lnTo>
                  <a:lnTo>
                    <a:pt x="24" y="17"/>
                  </a:lnTo>
                  <a:lnTo>
                    <a:pt x="12" y="17"/>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85" name="Freeform 109"/>
            <p:cNvSpPr>
              <a:spLocks/>
            </p:cNvSpPr>
            <p:nvPr/>
          </p:nvSpPr>
          <p:spPr bwMode="auto">
            <a:xfrm>
              <a:off x="4440" y="3224"/>
              <a:ext cx="18" cy="19"/>
            </a:xfrm>
            <a:custGeom>
              <a:avLst/>
              <a:gdLst>
                <a:gd name="T0" fmla="*/ 17 w 18"/>
                <a:gd name="T1" fmla="*/ 9 h 19"/>
                <a:gd name="T2" fmla="*/ 17 w 18"/>
                <a:gd name="T3" fmla="*/ 0 h 19"/>
                <a:gd name="T4" fmla="*/ 0 w 18"/>
                <a:gd name="T5" fmla="*/ 0 h 19"/>
                <a:gd name="T6" fmla="*/ 5 w 18"/>
                <a:gd name="T7" fmla="*/ 9 h 19"/>
                <a:gd name="T8" fmla="*/ 17 w 18"/>
                <a:gd name="T9" fmla="*/ 18 h 19"/>
                <a:gd name="T10" fmla="*/ 17 w 18"/>
                <a:gd name="T11" fmla="*/ 13 h 19"/>
                <a:gd name="T12" fmla="*/ 17 w 18"/>
                <a:gd name="T13" fmla="*/ 9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17" y="9"/>
                  </a:moveTo>
                  <a:lnTo>
                    <a:pt x="17" y="0"/>
                  </a:lnTo>
                  <a:lnTo>
                    <a:pt x="0" y="0"/>
                  </a:lnTo>
                  <a:lnTo>
                    <a:pt x="5" y="9"/>
                  </a:lnTo>
                  <a:lnTo>
                    <a:pt x="17" y="18"/>
                  </a:lnTo>
                  <a:lnTo>
                    <a:pt x="17" y="13"/>
                  </a:lnTo>
                  <a:lnTo>
                    <a:pt x="17" y="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86" name="Freeform 110"/>
            <p:cNvSpPr>
              <a:spLocks/>
            </p:cNvSpPr>
            <p:nvPr/>
          </p:nvSpPr>
          <p:spPr bwMode="auto">
            <a:xfrm>
              <a:off x="4125" y="3282"/>
              <a:ext cx="47" cy="53"/>
            </a:xfrm>
            <a:custGeom>
              <a:avLst/>
              <a:gdLst>
                <a:gd name="T0" fmla="*/ 6 w 47"/>
                <a:gd name="T1" fmla="*/ 4 h 53"/>
                <a:gd name="T2" fmla="*/ 26 w 47"/>
                <a:gd name="T3" fmla="*/ 9 h 53"/>
                <a:gd name="T4" fmla="*/ 39 w 47"/>
                <a:gd name="T5" fmla="*/ 13 h 53"/>
                <a:gd name="T6" fmla="*/ 46 w 47"/>
                <a:gd name="T7" fmla="*/ 28 h 53"/>
                <a:gd name="T8" fmla="*/ 46 w 47"/>
                <a:gd name="T9" fmla="*/ 42 h 53"/>
                <a:gd name="T10" fmla="*/ 46 w 47"/>
                <a:gd name="T11" fmla="*/ 52 h 53"/>
                <a:gd name="T12" fmla="*/ 33 w 47"/>
                <a:gd name="T13" fmla="*/ 47 h 53"/>
                <a:gd name="T14" fmla="*/ 26 w 47"/>
                <a:gd name="T15" fmla="*/ 42 h 53"/>
                <a:gd name="T16" fmla="*/ 19 w 47"/>
                <a:gd name="T17" fmla="*/ 38 h 53"/>
                <a:gd name="T18" fmla="*/ 6 w 47"/>
                <a:gd name="T19" fmla="*/ 28 h 53"/>
                <a:gd name="T20" fmla="*/ 6 w 47"/>
                <a:gd name="T21" fmla="*/ 9 h 53"/>
                <a:gd name="T22" fmla="*/ 0 w 47"/>
                <a:gd name="T23" fmla="*/ 0 h 53"/>
                <a:gd name="T24" fmla="*/ 6 w 47"/>
                <a:gd name="T25" fmla="*/ 4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53"/>
                <a:gd name="T41" fmla="*/ 47 w 47"/>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53">
                  <a:moveTo>
                    <a:pt x="6" y="4"/>
                  </a:moveTo>
                  <a:lnTo>
                    <a:pt x="26" y="9"/>
                  </a:lnTo>
                  <a:lnTo>
                    <a:pt x="39" y="13"/>
                  </a:lnTo>
                  <a:lnTo>
                    <a:pt x="46" y="28"/>
                  </a:lnTo>
                  <a:lnTo>
                    <a:pt x="46" y="42"/>
                  </a:lnTo>
                  <a:lnTo>
                    <a:pt x="46" y="52"/>
                  </a:lnTo>
                  <a:lnTo>
                    <a:pt x="33" y="47"/>
                  </a:lnTo>
                  <a:lnTo>
                    <a:pt x="26" y="42"/>
                  </a:lnTo>
                  <a:lnTo>
                    <a:pt x="19" y="38"/>
                  </a:lnTo>
                  <a:lnTo>
                    <a:pt x="6" y="28"/>
                  </a:lnTo>
                  <a:lnTo>
                    <a:pt x="6" y="9"/>
                  </a:lnTo>
                  <a:lnTo>
                    <a:pt x="0" y="0"/>
                  </a:lnTo>
                  <a:lnTo>
                    <a:pt x="6" y="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87" name="Freeform 111"/>
            <p:cNvSpPr>
              <a:spLocks/>
            </p:cNvSpPr>
            <p:nvPr/>
          </p:nvSpPr>
          <p:spPr bwMode="auto">
            <a:xfrm>
              <a:off x="1661" y="3199"/>
              <a:ext cx="40" cy="17"/>
            </a:xfrm>
            <a:custGeom>
              <a:avLst/>
              <a:gdLst>
                <a:gd name="T0" fmla="*/ 0 w 40"/>
                <a:gd name="T1" fmla="*/ 16 h 17"/>
                <a:gd name="T2" fmla="*/ 26 w 40"/>
                <a:gd name="T3" fmla="*/ 0 h 17"/>
                <a:gd name="T4" fmla="*/ 39 w 40"/>
                <a:gd name="T5" fmla="*/ 0 h 17"/>
                <a:gd name="T6" fmla="*/ 0 w 40"/>
                <a:gd name="T7" fmla="*/ 16 h 17"/>
                <a:gd name="T8" fmla="*/ 0 60000 65536"/>
                <a:gd name="T9" fmla="*/ 0 60000 65536"/>
                <a:gd name="T10" fmla="*/ 0 60000 65536"/>
                <a:gd name="T11" fmla="*/ 0 60000 65536"/>
                <a:gd name="T12" fmla="*/ 0 w 40"/>
                <a:gd name="T13" fmla="*/ 0 h 17"/>
                <a:gd name="T14" fmla="*/ 40 w 40"/>
                <a:gd name="T15" fmla="*/ 17 h 17"/>
              </a:gdLst>
              <a:ahLst/>
              <a:cxnLst>
                <a:cxn ang="T8">
                  <a:pos x="T0" y="T1"/>
                </a:cxn>
                <a:cxn ang="T9">
                  <a:pos x="T2" y="T3"/>
                </a:cxn>
                <a:cxn ang="T10">
                  <a:pos x="T4" y="T5"/>
                </a:cxn>
                <a:cxn ang="T11">
                  <a:pos x="T6" y="T7"/>
                </a:cxn>
              </a:cxnLst>
              <a:rect l="T12" t="T13" r="T14" b="T15"/>
              <a:pathLst>
                <a:path w="40" h="17">
                  <a:moveTo>
                    <a:pt x="0" y="16"/>
                  </a:moveTo>
                  <a:lnTo>
                    <a:pt x="26" y="0"/>
                  </a:lnTo>
                  <a:lnTo>
                    <a:pt x="39" y="0"/>
                  </a:lnTo>
                  <a:lnTo>
                    <a:pt x="0" y="16"/>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88" name="Freeform 112"/>
            <p:cNvSpPr>
              <a:spLocks/>
            </p:cNvSpPr>
            <p:nvPr/>
          </p:nvSpPr>
          <p:spPr bwMode="auto">
            <a:xfrm>
              <a:off x="1844" y="3220"/>
              <a:ext cx="77" cy="100"/>
            </a:xfrm>
            <a:custGeom>
              <a:avLst/>
              <a:gdLst>
                <a:gd name="T0" fmla="*/ 6 w 77"/>
                <a:gd name="T1" fmla="*/ 0 h 100"/>
                <a:gd name="T2" fmla="*/ 0 w 77"/>
                <a:gd name="T3" fmla="*/ 9 h 100"/>
                <a:gd name="T4" fmla="*/ 0 w 77"/>
                <a:gd name="T5" fmla="*/ 19 h 100"/>
                <a:gd name="T6" fmla="*/ 6 w 77"/>
                <a:gd name="T7" fmla="*/ 29 h 100"/>
                <a:gd name="T8" fmla="*/ 6 w 77"/>
                <a:gd name="T9" fmla="*/ 44 h 100"/>
                <a:gd name="T10" fmla="*/ 27 w 77"/>
                <a:gd name="T11" fmla="*/ 44 h 100"/>
                <a:gd name="T12" fmla="*/ 55 w 77"/>
                <a:gd name="T13" fmla="*/ 49 h 100"/>
                <a:gd name="T14" fmla="*/ 69 w 77"/>
                <a:gd name="T15" fmla="*/ 59 h 100"/>
                <a:gd name="T16" fmla="*/ 76 w 77"/>
                <a:gd name="T17" fmla="*/ 64 h 100"/>
                <a:gd name="T18" fmla="*/ 76 w 77"/>
                <a:gd name="T19" fmla="*/ 74 h 100"/>
                <a:gd name="T20" fmla="*/ 76 w 77"/>
                <a:gd name="T21" fmla="*/ 84 h 100"/>
                <a:gd name="T22" fmla="*/ 76 w 77"/>
                <a:gd name="T23" fmla="*/ 99 h 100"/>
                <a:gd name="T24" fmla="*/ 6 w 77"/>
                <a:gd name="T25" fmla="*/ 0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100"/>
                <a:gd name="T41" fmla="*/ 77 w 77"/>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100">
                  <a:moveTo>
                    <a:pt x="6" y="0"/>
                  </a:moveTo>
                  <a:lnTo>
                    <a:pt x="0" y="9"/>
                  </a:lnTo>
                  <a:lnTo>
                    <a:pt x="0" y="19"/>
                  </a:lnTo>
                  <a:lnTo>
                    <a:pt x="6" y="29"/>
                  </a:lnTo>
                  <a:lnTo>
                    <a:pt x="6" y="44"/>
                  </a:lnTo>
                  <a:lnTo>
                    <a:pt x="27" y="44"/>
                  </a:lnTo>
                  <a:lnTo>
                    <a:pt x="55" y="49"/>
                  </a:lnTo>
                  <a:lnTo>
                    <a:pt x="69" y="59"/>
                  </a:lnTo>
                  <a:lnTo>
                    <a:pt x="76" y="64"/>
                  </a:lnTo>
                  <a:lnTo>
                    <a:pt x="76" y="74"/>
                  </a:lnTo>
                  <a:lnTo>
                    <a:pt x="76" y="84"/>
                  </a:lnTo>
                  <a:lnTo>
                    <a:pt x="76" y="99"/>
                  </a:lnTo>
                  <a:lnTo>
                    <a:pt x="6"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89" name="Freeform 113"/>
            <p:cNvSpPr>
              <a:spLocks/>
            </p:cNvSpPr>
            <p:nvPr/>
          </p:nvSpPr>
          <p:spPr bwMode="auto">
            <a:xfrm>
              <a:off x="1772" y="3323"/>
              <a:ext cx="53" cy="18"/>
            </a:xfrm>
            <a:custGeom>
              <a:avLst/>
              <a:gdLst>
                <a:gd name="T0" fmla="*/ 0 w 53"/>
                <a:gd name="T1" fmla="*/ 0 h 18"/>
                <a:gd name="T2" fmla="*/ 6 w 53"/>
                <a:gd name="T3" fmla="*/ 4 h 18"/>
                <a:gd name="T4" fmla="*/ 12 w 53"/>
                <a:gd name="T5" fmla="*/ 8 h 18"/>
                <a:gd name="T6" fmla="*/ 25 w 53"/>
                <a:gd name="T7" fmla="*/ 8 h 18"/>
                <a:gd name="T8" fmla="*/ 31 w 53"/>
                <a:gd name="T9" fmla="*/ 13 h 18"/>
                <a:gd name="T10" fmla="*/ 52 w 53"/>
                <a:gd name="T11" fmla="*/ 17 h 18"/>
                <a:gd name="T12" fmla="*/ 0 w 53"/>
                <a:gd name="T13" fmla="*/ 0 h 18"/>
                <a:gd name="T14" fmla="*/ 0 60000 65536"/>
                <a:gd name="T15" fmla="*/ 0 60000 65536"/>
                <a:gd name="T16" fmla="*/ 0 60000 65536"/>
                <a:gd name="T17" fmla="*/ 0 60000 65536"/>
                <a:gd name="T18" fmla="*/ 0 60000 65536"/>
                <a:gd name="T19" fmla="*/ 0 60000 65536"/>
                <a:gd name="T20" fmla="*/ 0 60000 65536"/>
                <a:gd name="T21" fmla="*/ 0 w 53"/>
                <a:gd name="T22" fmla="*/ 0 h 18"/>
                <a:gd name="T23" fmla="*/ 53 w 5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8">
                  <a:moveTo>
                    <a:pt x="0" y="0"/>
                  </a:moveTo>
                  <a:lnTo>
                    <a:pt x="6" y="4"/>
                  </a:lnTo>
                  <a:lnTo>
                    <a:pt x="12" y="8"/>
                  </a:lnTo>
                  <a:lnTo>
                    <a:pt x="25" y="8"/>
                  </a:lnTo>
                  <a:lnTo>
                    <a:pt x="31" y="13"/>
                  </a:lnTo>
                  <a:lnTo>
                    <a:pt x="52" y="17"/>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90" name="Freeform 114"/>
            <p:cNvSpPr>
              <a:spLocks/>
            </p:cNvSpPr>
            <p:nvPr/>
          </p:nvSpPr>
          <p:spPr bwMode="auto">
            <a:xfrm>
              <a:off x="2087" y="3313"/>
              <a:ext cx="47" cy="17"/>
            </a:xfrm>
            <a:custGeom>
              <a:avLst/>
              <a:gdLst>
                <a:gd name="T0" fmla="*/ 46 w 47"/>
                <a:gd name="T1" fmla="*/ 0 h 17"/>
                <a:gd name="T2" fmla="*/ 39 w 47"/>
                <a:gd name="T3" fmla="*/ 0 h 17"/>
                <a:gd name="T4" fmla="*/ 33 w 47"/>
                <a:gd name="T5" fmla="*/ 5 h 17"/>
                <a:gd name="T6" fmla="*/ 33 w 47"/>
                <a:gd name="T7" fmla="*/ 10 h 17"/>
                <a:gd name="T8" fmla="*/ 26 w 47"/>
                <a:gd name="T9" fmla="*/ 16 h 17"/>
                <a:gd name="T10" fmla="*/ 12 w 47"/>
                <a:gd name="T11" fmla="*/ 10 h 17"/>
                <a:gd name="T12" fmla="*/ 6 w 47"/>
                <a:gd name="T13" fmla="*/ 10 h 17"/>
                <a:gd name="T14" fmla="*/ 0 w 47"/>
                <a:gd name="T15" fmla="*/ 0 h 17"/>
                <a:gd name="T16" fmla="*/ 46 w 4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7"/>
                <a:gd name="T29" fmla="*/ 47 w 4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7">
                  <a:moveTo>
                    <a:pt x="46" y="0"/>
                  </a:moveTo>
                  <a:lnTo>
                    <a:pt x="39" y="0"/>
                  </a:lnTo>
                  <a:lnTo>
                    <a:pt x="33" y="5"/>
                  </a:lnTo>
                  <a:lnTo>
                    <a:pt x="33" y="10"/>
                  </a:lnTo>
                  <a:lnTo>
                    <a:pt x="26" y="16"/>
                  </a:lnTo>
                  <a:lnTo>
                    <a:pt x="12" y="10"/>
                  </a:lnTo>
                  <a:lnTo>
                    <a:pt x="6" y="10"/>
                  </a:lnTo>
                  <a:lnTo>
                    <a:pt x="0" y="0"/>
                  </a:lnTo>
                  <a:lnTo>
                    <a:pt x="46"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91" name="Freeform 115"/>
            <p:cNvSpPr>
              <a:spLocks/>
            </p:cNvSpPr>
            <p:nvPr/>
          </p:nvSpPr>
          <p:spPr bwMode="auto">
            <a:xfrm>
              <a:off x="1837" y="3355"/>
              <a:ext cx="69" cy="163"/>
            </a:xfrm>
            <a:custGeom>
              <a:avLst/>
              <a:gdLst>
                <a:gd name="T0" fmla="*/ 47 w 69"/>
                <a:gd name="T1" fmla="*/ 0 h 163"/>
                <a:gd name="T2" fmla="*/ 47 w 69"/>
                <a:gd name="T3" fmla="*/ 14 h 163"/>
                <a:gd name="T4" fmla="*/ 40 w 69"/>
                <a:gd name="T5" fmla="*/ 25 h 163"/>
                <a:gd name="T6" fmla="*/ 27 w 69"/>
                <a:gd name="T7" fmla="*/ 30 h 163"/>
                <a:gd name="T8" fmla="*/ 0 w 69"/>
                <a:gd name="T9" fmla="*/ 45 h 163"/>
                <a:gd name="T10" fmla="*/ 0 w 69"/>
                <a:gd name="T11" fmla="*/ 66 h 163"/>
                <a:gd name="T12" fmla="*/ 20 w 69"/>
                <a:gd name="T13" fmla="*/ 81 h 163"/>
                <a:gd name="T14" fmla="*/ 34 w 69"/>
                <a:gd name="T15" fmla="*/ 81 h 163"/>
                <a:gd name="T16" fmla="*/ 47 w 69"/>
                <a:gd name="T17" fmla="*/ 95 h 163"/>
                <a:gd name="T18" fmla="*/ 61 w 69"/>
                <a:gd name="T19" fmla="*/ 101 h 163"/>
                <a:gd name="T20" fmla="*/ 68 w 69"/>
                <a:gd name="T21" fmla="*/ 121 h 163"/>
                <a:gd name="T22" fmla="*/ 68 w 69"/>
                <a:gd name="T23" fmla="*/ 147 h 163"/>
                <a:gd name="T24" fmla="*/ 61 w 69"/>
                <a:gd name="T25" fmla="*/ 156 h 163"/>
                <a:gd name="T26" fmla="*/ 54 w 69"/>
                <a:gd name="T27" fmla="*/ 162 h 163"/>
                <a:gd name="T28" fmla="*/ 47 w 69"/>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63"/>
                <a:gd name="T47" fmla="*/ 69 w 69"/>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63">
                  <a:moveTo>
                    <a:pt x="47" y="0"/>
                  </a:moveTo>
                  <a:lnTo>
                    <a:pt x="47" y="14"/>
                  </a:lnTo>
                  <a:lnTo>
                    <a:pt x="40" y="25"/>
                  </a:lnTo>
                  <a:lnTo>
                    <a:pt x="27" y="30"/>
                  </a:lnTo>
                  <a:lnTo>
                    <a:pt x="0" y="45"/>
                  </a:lnTo>
                  <a:lnTo>
                    <a:pt x="0" y="66"/>
                  </a:lnTo>
                  <a:lnTo>
                    <a:pt x="20" y="81"/>
                  </a:lnTo>
                  <a:lnTo>
                    <a:pt x="34" y="81"/>
                  </a:lnTo>
                  <a:lnTo>
                    <a:pt x="47" y="95"/>
                  </a:lnTo>
                  <a:lnTo>
                    <a:pt x="61" y="101"/>
                  </a:lnTo>
                  <a:lnTo>
                    <a:pt x="68" y="121"/>
                  </a:lnTo>
                  <a:lnTo>
                    <a:pt x="68" y="147"/>
                  </a:lnTo>
                  <a:lnTo>
                    <a:pt x="61" y="156"/>
                  </a:lnTo>
                  <a:lnTo>
                    <a:pt x="54" y="162"/>
                  </a:lnTo>
                  <a:lnTo>
                    <a:pt x="47"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92" name="Freeform 116"/>
            <p:cNvSpPr>
              <a:spLocks/>
            </p:cNvSpPr>
            <p:nvPr/>
          </p:nvSpPr>
          <p:spPr bwMode="auto">
            <a:xfrm>
              <a:off x="1896" y="3442"/>
              <a:ext cx="142" cy="91"/>
            </a:xfrm>
            <a:custGeom>
              <a:avLst/>
              <a:gdLst>
                <a:gd name="T0" fmla="*/ 0 w 142"/>
                <a:gd name="T1" fmla="*/ 5 h 91"/>
                <a:gd name="T2" fmla="*/ 13 w 142"/>
                <a:gd name="T3" fmla="*/ 0 h 91"/>
                <a:gd name="T4" fmla="*/ 28 w 142"/>
                <a:gd name="T5" fmla="*/ 0 h 91"/>
                <a:gd name="T6" fmla="*/ 49 w 142"/>
                <a:gd name="T7" fmla="*/ 0 h 91"/>
                <a:gd name="T8" fmla="*/ 49 w 142"/>
                <a:gd name="T9" fmla="*/ 9 h 91"/>
                <a:gd name="T10" fmla="*/ 63 w 142"/>
                <a:gd name="T11" fmla="*/ 20 h 91"/>
                <a:gd name="T12" fmla="*/ 77 w 142"/>
                <a:gd name="T13" fmla="*/ 24 h 91"/>
                <a:gd name="T14" fmla="*/ 98 w 142"/>
                <a:gd name="T15" fmla="*/ 35 h 91"/>
                <a:gd name="T16" fmla="*/ 106 w 142"/>
                <a:gd name="T17" fmla="*/ 50 h 91"/>
                <a:gd name="T18" fmla="*/ 112 w 142"/>
                <a:gd name="T19" fmla="*/ 60 h 91"/>
                <a:gd name="T20" fmla="*/ 119 w 142"/>
                <a:gd name="T21" fmla="*/ 65 h 91"/>
                <a:gd name="T22" fmla="*/ 133 w 142"/>
                <a:gd name="T23" fmla="*/ 65 h 91"/>
                <a:gd name="T24" fmla="*/ 141 w 142"/>
                <a:gd name="T25" fmla="*/ 80 h 91"/>
                <a:gd name="T26" fmla="*/ 133 w 142"/>
                <a:gd name="T27" fmla="*/ 90 h 91"/>
                <a:gd name="T28" fmla="*/ 0 w 142"/>
                <a:gd name="T29" fmla="*/ 5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91"/>
                <a:gd name="T47" fmla="*/ 142 w 142"/>
                <a:gd name="T48" fmla="*/ 91 h 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91">
                  <a:moveTo>
                    <a:pt x="0" y="5"/>
                  </a:moveTo>
                  <a:lnTo>
                    <a:pt x="13" y="0"/>
                  </a:lnTo>
                  <a:lnTo>
                    <a:pt x="28" y="0"/>
                  </a:lnTo>
                  <a:lnTo>
                    <a:pt x="49" y="0"/>
                  </a:lnTo>
                  <a:lnTo>
                    <a:pt x="49" y="9"/>
                  </a:lnTo>
                  <a:lnTo>
                    <a:pt x="63" y="20"/>
                  </a:lnTo>
                  <a:lnTo>
                    <a:pt x="77" y="24"/>
                  </a:lnTo>
                  <a:lnTo>
                    <a:pt x="98" y="35"/>
                  </a:lnTo>
                  <a:lnTo>
                    <a:pt x="106" y="50"/>
                  </a:lnTo>
                  <a:lnTo>
                    <a:pt x="112" y="60"/>
                  </a:lnTo>
                  <a:lnTo>
                    <a:pt x="119" y="65"/>
                  </a:lnTo>
                  <a:lnTo>
                    <a:pt x="133" y="65"/>
                  </a:lnTo>
                  <a:lnTo>
                    <a:pt x="141" y="80"/>
                  </a:lnTo>
                  <a:lnTo>
                    <a:pt x="133" y="90"/>
                  </a:lnTo>
                  <a:lnTo>
                    <a:pt x="0" y="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93" name="Freeform 117"/>
            <p:cNvSpPr>
              <a:spLocks/>
            </p:cNvSpPr>
            <p:nvPr/>
          </p:nvSpPr>
          <p:spPr bwMode="auto">
            <a:xfrm>
              <a:off x="2043" y="3597"/>
              <a:ext cx="62" cy="86"/>
            </a:xfrm>
            <a:custGeom>
              <a:avLst/>
              <a:gdLst>
                <a:gd name="T0" fmla="*/ 47 w 62"/>
                <a:gd name="T1" fmla="*/ 0 h 86"/>
                <a:gd name="T2" fmla="*/ 54 w 62"/>
                <a:gd name="T3" fmla="*/ 0 h 86"/>
                <a:gd name="T4" fmla="*/ 61 w 62"/>
                <a:gd name="T5" fmla="*/ 15 h 86"/>
                <a:gd name="T6" fmla="*/ 47 w 62"/>
                <a:gd name="T7" fmla="*/ 20 h 86"/>
                <a:gd name="T8" fmla="*/ 34 w 62"/>
                <a:gd name="T9" fmla="*/ 35 h 86"/>
                <a:gd name="T10" fmla="*/ 20 w 62"/>
                <a:gd name="T11" fmla="*/ 39 h 86"/>
                <a:gd name="T12" fmla="*/ 0 w 62"/>
                <a:gd name="T13" fmla="*/ 49 h 86"/>
                <a:gd name="T14" fmla="*/ 20 w 62"/>
                <a:gd name="T15" fmla="*/ 54 h 86"/>
                <a:gd name="T16" fmla="*/ 34 w 62"/>
                <a:gd name="T17" fmla="*/ 60 h 86"/>
                <a:gd name="T18" fmla="*/ 40 w 62"/>
                <a:gd name="T19" fmla="*/ 64 h 86"/>
                <a:gd name="T20" fmla="*/ 54 w 62"/>
                <a:gd name="T21" fmla="*/ 75 h 86"/>
                <a:gd name="T22" fmla="*/ 61 w 62"/>
                <a:gd name="T23" fmla="*/ 85 h 86"/>
                <a:gd name="T24" fmla="*/ 47 w 62"/>
                <a:gd name="T25" fmla="*/ 0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86"/>
                <a:gd name="T41" fmla="*/ 62 w 62"/>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86">
                  <a:moveTo>
                    <a:pt x="47" y="0"/>
                  </a:moveTo>
                  <a:lnTo>
                    <a:pt x="54" y="0"/>
                  </a:lnTo>
                  <a:lnTo>
                    <a:pt x="61" y="15"/>
                  </a:lnTo>
                  <a:lnTo>
                    <a:pt x="47" y="20"/>
                  </a:lnTo>
                  <a:lnTo>
                    <a:pt x="34" y="35"/>
                  </a:lnTo>
                  <a:lnTo>
                    <a:pt x="20" y="39"/>
                  </a:lnTo>
                  <a:lnTo>
                    <a:pt x="0" y="49"/>
                  </a:lnTo>
                  <a:lnTo>
                    <a:pt x="20" y="54"/>
                  </a:lnTo>
                  <a:lnTo>
                    <a:pt x="34" y="60"/>
                  </a:lnTo>
                  <a:lnTo>
                    <a:pt x="40" y="64"/>
                  </a:lnTo>
                  <a:lnTo>
                    <a:pt x="54" y="75"/>
                  </a:lnTo>
                  <a:lnTo>
                    <a:pt x="61" y="85"/>
                  </a:lnTo>
                  <a:lnTo>
                    <a:pt x="47"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94" name="Freeform 118"/>
            <p:cNvSpPr>
              <a:spLocks/>
            </p:cNvSpPr>
            <p:nvPr/>
          </p:nvSpPr>
          <p:spPr bwMode="auto">
            <a:xfrm>
              <a:off x="2028" y="3644"/>
              <a:ext cx="25" cy="44"/>
            </a:xfrm>
            <a:custGeom>
              <a:avLst/>
              <a:gdLst>
                <a:gd name="T0" fmla="*/ 24 w 25"/>
                <a:gd name="T1" fmla="*/ 0 h 44"/>
                <a:gd name="T2" fmla="*/ 12 w 25"/>
                <a:gd name="T3" fmla="*/ 9 h 44"/>
                <a:gd name="T4" fmla="*/ 12 w 25"/>
                <a:gd name="T5" fmla="*/ 18 h 44"/>
                <a:gd name="T6" fmla="*/ 12 w 25"/>
                <a:gd name="T7" fmla="*/ 24 h 44"/>
                <a:gd name="T8" fmla="*/ 12 w 25"/>
                <a:gd name="T9" fmla="*/ 28 h 44"/>
                <a:gd name="T10" fmla="*/ 12 w 25"/>
                <a:gd name="T11" fmla="*/ 38 h 44"/>
                <a:gd name="T12" fmla="*/ 0 w 25"/>
                <a:gd name="T13" fmla="*/ 43 h 44"/>
                <a:gd name="T14" fmla="*/ 24 w 25"/>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4"/>
                <a:gd name="T26" fmla="*/ 25 w 25"/>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4">
                  <a:moveTo>
                    <a:pt x="24" y="0"/>
                  </a:moveTo>
                  <a:lnTo>
                    <a:pt x="12" y="9"/>
                  </a:lnTo>
                  <a:lnTo>
                    <a:pt x="12" y="18"/>
                  </a:lnTo>
                  <a:lnTo>
                    <a:pt x="12" y="24"/>
                  </a:lnTo>
                  <a:lnTo>
                    <a:pt x="12" y="28"/>
                  </a:lnTo>
                  <a:lnTo>
                    <a:pt x="12" y="38"/>
                  </a:lnTo>
                  <a:lnTo>
                    <a:pt x="0" y="43"/>
                  </a:lnTo>
                  <a:lnTo>
                    <a:pt x="24"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95" name="Freeform 119"/>
            <p:cNvSpPr>
              <a:spLocks/>
            </p:cNvSpPr>
            <p:nvPr/>
          </p:nvSpPr>
          <p:spPr bwMode="auto">
            <a:xfrm>
              <a:off x="2698" y="3027"/>
              <a:ext cx="275" cy="122"/>
            </a:xfrm>
            <a:custGeom>
              <a:avLst/>
              <a:gdLst>
                <a:gd name="T0" fmla="*/ 0 w 275"/>
                <a:gd name="T1" fmla="*/ 30 h 122"/>
                <a:gd name="T2" fmla="*/ 14 w 275"/>
                <a:gd name="T3" fmla="*/ 35 h 122"/>
                <a:gd name="T4" fmla="*/ 28 w 275"/>
                <a:gd name="T5" fmla="*/ 50 h 122"/>
                <a:gd name="T6" fmla="*/ 137 w 275"/>
                <a:gd name="T7" fmla="*/ 106 h 122"/>
                <a:gd name="T8" fmla="*/ 159 w 275"/>
                <a:gd name="T9" fmla="*/ 115 h 122"/>
                <a:gd name="T10" fmla="*/ 165 w 275"/>
                <a:gd name="T11" fmla="*/ 121 h 122"/>
                <a:gd name="T12" fmla="*/ 274 w 275"/>
                <a:gd name="T13" fmla="*/ 80 h 122"/>
                <a:gd name="T14" fmla="*/ 259 w 275"/>
                <a:gd name="T15" fmla="*/ 70 h 122"/>
                <a:gd name="T16" fmla="*/ 245 w 275"/>
                <a:gd name="T17" fmla="*/ 60 h 122"/>
                <a:gd name="T18" fmla="*/ 245 w 275"/>
                <a:gd name="T19" fmla="*/ 50 h 122"/>
                <a:gd name="T20" fmla="*/ 245 w 275"/>
                <a:gd name="T21" fmla="*/ 35 h 122"/>
                <a:gd name="T22" fmla="*/ 245 w 275"/>
                <a:gd name="T23" fmla="*/ 25 h 122"/>
                <a:gd name="T24" fmla="*/ 245 w 275"/>
                <a:gd name="T25" fmla="*/ 10 h 122"/>
                <a:gd name="T26" fmla="*/ 245 w 275"/>
                <a:gd name="T27" fmla="*/ 0 h 122"/>
                <a:gd name="T28" fmla="*/ 0 w 275"/>
                <a:gd name="T29" fmla="*/ 30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122"/>
                <a:gd name="T47" fmla="*/ 275 w 275"/>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122">
                  <a:moveTo>
                    <a:pt x="0" y="30"/>
                  </a:moveTo>
                  <a:lnTo>
                    <a:pt x="14" y="35"/>
                  </a:lnTo>
                  <a:lnTo>
                    <a:pt x="28" y="50"/>
                  </a:lnTo>
                  <a:lnTo>
                    <a:pt x="137" y="106"/>
                  </a:lnTo>
                  <a:lnTo>
                    <a:pt x="159" y="115"/>
                  </a:lnTo>
                  <a:lnTo>
                    <a:pt x="165" y="121"/>
                  </a:lnTo>
                  <a:lnTo>
                    <a:pt x="274" y="80"/>
                  </a:lnTo>
                  <a:lnTo>
                    <a:pt x="259" y="70"/>
                  </a:lnTo>
                  <a:lnTo>
                    <a:pt x="245" y="60"/>
                  </a:lnTo>
                  <a:lnTo>
                    <a:pt x="245" y="50"/>
                  </a:lnTo>
                  <a:lnTo>
                    <a:pt x="245" y="35"/>
                  </a:lnTo>
                  <a:lnTo>
                    <a:pt x="245" y="25"/>
                  </a:lnTo>
                  <a:lnTo>
                    <a:pt x="245" y="10"/>
                  </a:lnTo>
                  <a:lnTo>
                    <a:pt x="245" y="0"/>
                  </a:lnTo>
                  <a:lnTo>
                    <a:pt x="0" y="3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96" name="Freeform 120"/>
            <p:cNvSpPr>
              <a:spLocks/>
            </p:cNvSpPr>
            <p:nvPr/>
          </p:nvSpPr>
          <p:spPr bwMode="auto">
            <a:xfrm>
              <a:off x="2911" y="2960"/>
              <a:ext cx="47" cy="69"/>
            </a:xfrm>
            <a:custGeom>
              <a:avLst/>
              <a:gdLst>
                <a:gd name="T0" fmla="*/ 33 w 47"/>
                <a:gd name="T1" fmla="*/ 68 h 69"/>
                <a:gd name="T2" fmla="*/ 39 w 47"/>
                <a:gd name="T3" fmla="*/ 53 h 69"/>
                <a:gd name="T4" fmla="*/ 46 w 47"/>
                <a:gd name="T5" fmla="*/ 48 h 69"/>
                <a:gd name="T6" fmla="*/ 39 w 47"/>
                <a:gd name="T7" fmla="*/ 39 h 69"/>
                <a:gd name="T8" fmla="*/ 33 w 47"/>
                <a:gd name="T9" fmla="*/ 34 h 69"/>
                <a:gd name="T10" fmla="*/ 39 w 47"/>
                <a:gd name="T11" fmla="*/ 24 h 69"/>
                <a:gd name="T12" fmla="*/ 39 w 47"/>
                <a:gd name="T13" fmla="*/ 14 h 69"/>
                <a:gd name="T14" fmla="*/ 39 w 47"/>
                <a:gd name="T15" fmla="*/ 5 h 69"/>
                <a:gd name="T16" fmla="*/ 39 w 47"/>
                <a:gd name="T17" fmla="*/ 0 h 69"/>
                <a:gd name="T18" fmla="*/ 26 w 47"/>
                <a:gd name="T19" fmla="*/ 0 h 69"/>
                <a:gd name="T20" fmla="*/ 19 w 47"/>
                <a:gd name="T21" fmla="*/ 0 h 69"/>
                <a:gd name="T22" fmla="*/ 6 w 47"/>
                <a:gd name="T23" fmla="*/ 14 h 69"/>
                <a:gd name="T24" fmla="*/ 6 w 47"/>
                <a:gd name="T25" fmla="*/ 19 h 69"/>
                <a:gd name="T26" fmla="*/ 0 w 47"/>
                <a:gd name="T27" fmla="*/ 28 h 69"/>
                <a:gd name="T28" fmla="*/ 6 w 47"/>
                <a:gd name="T29" fmla="*/ 39 h 69"/>
                <a:gd name="T30" fmla="*/ 19 w 47"/>
                <a:gd name="T31" fmla="*/ 53 h 69"/>
                <a:gd name="T32" fmla="*/ 26 w 47"/>
                <a:gd name="T33" fmla="*/ 62 h 69"/>
                <a:gd name="T34" fmla="*/ 33 w 47"/>
                <a:gd name="T35" fmla="*/ 68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69"/>
                <a:gd name="T56" fmla="*/ 47 w 47"/>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69">
                  <a:moveTo>
                    <a:pt x="33" y="68"/>
                  </a:moveTo>
                  <a:lnTo>
                    <a:pt x="39" y="53"/>
                  </a:lnTo>
                  <a:lnTo>
                    <a:pt x="46" y="48"/>
                  </a:lnTo>
                  <a:lnTo>
                    <a:pt x="39" y="39"/>
                  </a:lnTo>
                  <a:lnTo>
                    <a:pt x="33" y="34"/>
                  </a:lnTo>
                  <a:lnTo>
                    <a:pt x="39" y="24"/>
                  </a:lnTo>
                  <a:lnTo>
                    <a:pt x="39" y="14"/>
                  </a:lnTo>
                  <a:lnTo>
                    <a:pt x="39" y="5"/>
                  </a:lnTo>
                  <a:lnTo>
                    <a:pt x="39" y="0"/>
                  </a:lnTo>
                  <a:lnTo>
                    <a:pt x="26" y="0"/>
                  </a:lnTo>
                  <a:lnTo>
                    <a:pt x="19" y="0"/>
                  </a:lnTo>
                  <a:lnTo>
                    <a:pt x="6" y="14"/>
                  </a:lnTo>
                  <a:lnTo>
                    <a:pt x="6" y="19"/>
                  </a:lnTo>
                  <a:lnTo>
                    <a:pt x="0" y="28"/>
                  </a:lnTo>
                  <a:lnTo>
                    <a:pt x="6" y="39"/>
                  </a:lnTo>
                  <a:lnTo>
                    <a:pt x="19" y="53"/>
                  </a:lnTo>
                  <a:lnTo>
                    <a:pt x="26" y="62"/>
                  </a:lnTo>
                  <a:lnTo>
                    <a:pt x="33" y="6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97" name="Freeform 121"/>
            <p:cNvSpPr>
              <a:spLocks/>
            </p:cNvSpPr>
            <p:nvPr/>
          </p:nvSpPr>
          <p:spPr bwMode="auto">
            <a:xfrm>
              <a:off x="2646" y="3085"/>
              <a:ext cx="99" cy="106"/>
            </a:xfrm>
            <a:custGeom>
              <a:avLst/>
              <a:gdLst>
                <a:gd name="T0" fmla="*/ 90 w 99"/>
                <a:gd name="T1" fmla="*/ 0 h 106"/>
                <a:gd name="T2" fmla="*/ 84 w 99"/>
                <a:gd name="T3" fmla="*/ 25 h 106"/>
                <a:gd name="T4" fmla="*/ 90 w 99"/>
                <a:gd name="T5" fmla="*/ 35 h 106"/>
                <a:gd name="T6" fmla="*/ 98 w 99"/>
                <a:gd name="T7" fmla="*/ 60 h 106"/>
                <a:gd name="T8" fmla="*/ 98 w 99"/>
                <a:gd name="T9" fmla="*/ 79 h 106"/>
                <a:gd name="T10" fmla="*/ 90 w 99"/>
                <a:gd name="T11" fmla="*/ 95 h 106"/>
                <a:gd name="T12" fmla="*/ 84 w 99"/>
                <a:gd name="T13" fmla="*/ 99 h 106"/>
                <a:gd name="T14" fmla="*/ 62 w 99"/>
                <a:gd name="T15" fmla="*/ 99 h 106"/>
                <a:gd name="T16" fmla="*/ 49 w 99"/>
                <a:gd name="T17" fmla="*/ 105 h 106"/>
                <a:gd name="T18" fmla="*/ 27 w 99"/>
                <a:gd name="T19" fmla="*/ 99 h 106"/>
                <a:gd name="T20" fmla="*/ 13 w 99"/>
                <a:gd name="T21" fmla="*/ 105 h 106"/>
                <a:gd name="T22" fmla="*/ 0 w 99"/>
                <a:gd name="T23" fmla="*/ 105 h 106"/>
                <a:gd name="T24" fmla="*/ 90 w 99"/>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106"/>
                <a:gd name="T41" fmla="*/ 99 w 99"/>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106">
                  <a:moveTo>
                    <a:pt x="90" y="0"/>
                  </a:moveTo>
                  <a:lnTo>
                    <a:pt x="84" y="25"/>
                  </a:lnTo>
                  <a:lnTo>
                    <a:pt x="90" y="35"/>
                  </a:lnTo>
                  <a:lnTo>
                    <a:pt x="98" y="60"/>
                  </a:lnTo>
                  <a:lnTo>
                    <a:pt x="98" y="79"/>
                  </a:lnTo>
                  <a:lnTo>
                    <a:pt x="90" y="95"/>
                  </a:lnTo>
                  <a:lnTo>
                    <a:pt x="84" y="99"/>
                  </a:lnTo>
                  <a:lnTo>
                    <a:pt x="62" y="99"/>
                  </a:lnTo>
                  <a:lnTo>
                    <a:pt x="49" y="105"/>
                  </a:lnTo>
                  <a:lnTo>
                    <a:pt x="27" y="99"/>
                  </a:lnTo>
                  <a:lnTo>
                    <a:pt x="13" y="105"/>
                  </a:lnTo>
                  <a:lnTo>
                    <a:pt x="0" y="105"/>
                  </a:lnTo>
                  <a:lnTo>
                    <a:pt x="9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98" name="Freeform 122"/>
            <p:cNvSpPr>
              <a:spLocks/>
            </p:cNvSpPr>
            <p:nvPr/>
          </p:nvSpPr>
          <p:spPr bwMode="auto">
            <a:xfrm>
              <a:off x="2609" y="3214"/>
              <a:ext cx="18" cy="17"/>
            </a:xfrm>
            <a:custGeom>
              <a:avLst/>
              <a:gdLst>
                <a:gd name="T0" fmla="*/ 17 w 18"/>
                <a:gd name="T1" fmla="*/ 0 h 17"/>
                <a:gd name="T2" fmla="*/ 17 w 18"/>
                <a:gd name="T3" fmla="*/ 10 h 17"/>
                <a:gd name="T4" fmla="*/ 0 w 18"/>
                <a:gd name="T5" fmla="*/ 16 h 17"/>
                <a:gd name="T6" fmla="*/ 17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17" y="10"/>
                  </a:lnTo>
                  <a:lnTo>
                    <a:pt x="0" y="16"/>
                  </a:lnTo>
                  <a:lnTo>
                    <a:pt x="17"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299" name="Freeform 123"/>
            <p:cNvSpPr>
              <a:spLocks/>
            </p:cNvSpPr>
            <p:nvPr/>
          </p:nvSpPr>
          <p:spPr bwMode="auto">
            <a:xfrm>
              <a:off x="2734" y="3152"/>
              <a:ext cx="136" cy="85"/>
            </a:xfrm>
            <a:custGeom>
              <a:avLst/>
              <a:gdLst>
                <a:gd name="T0" fmla="*/ 135 w 136"/>
                <a:gd name="T1" fmla="*/ 0 h 85"/>
                <a:gd name="T2" fmla="*/ 127 w 136"/>
                <a:gd name="T3" fmla="*/ 9 h 85"/>
                <a:gd name="T4" fmla="*/ 121 w 136"/>
                <a:gd name="T5" fmla="*/ 24 h 85"/>
                <a:gd name="T6" fmla="*/ 113 w 136"/>
                <a:gd name="T7" fmla="*/ 34 h 85"/>
                <a:gd name="T8" fmla="*/ 99 w 136"/>
                <a:gd name="T9" fmla="*/ 34 h 85"/>
                <a:gd name="T10" fmla="*/ 78 w 136"/>
                <a:gd name="T11" fmla="*/ 34 h 85"/>
                <a:gd name="T12" fmla="*/ 71 w 136"/>
                <a:gd name="T13" fmla="*/ 34 h 85"/>
                <a:gd name="T14" fmla="*/ 49 w 136"/>
                <a:gd name="T15" fmla="*/ 39 h 85"/>
                <a:gd name="T16" fmla="*/ 35 w 136"/>
                <a:gd name="T17" fmla="*/ 44 h 85"/>
                <a:gd name="T18" fmla="*/ 7 w 136"/>
                <a:gd name="T19" fmla="*/ 59 h 85"/>
                <a:gd name="T20" fmla="*/ 0 w 136"/>
                <a:gd name="T21" fmla="*/ 69 h 85"/>
                <a:gd name="T22" fmla="*/ 0 w 136"/>
                <a:gd name="T23" fmla="*/ 78 h 85"/>
                <a:gd name="T24" fmla="*/ 0 w 136"/>
                <a:gd name="T25" fmla="*/ 84 h 85"/>
                <a:gd name="T26" fmla="*/ 135 w 136"/>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5"/>
                <a:gd name="T44" fmla="*/ 136 w 136"/>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5">
                  <a:moveTo>
                    <a:pt x="135" y="0"/>
                  </a:moveTo>
                  <a:lnTo>
                    <a:pt x="127" y="9"/>
                  </a:lnTo>
                  <a:lnTo>
                    <a:pt x="121" y="24"/>
                  </a:lnTo>
                  <a:lnTo>
                    <a:pt x="113" y="34"/>
                  </a:lnTo>
                  <a:lnTo>
                    <a:pt x="99" y="34"/>
                  </a:lnTo>
                  <a:lnTo>
                    <a:pt x="78" y="34"/>
                  </a:lnTo>
                  <a:lnTo>
                    <a:pt x="71" y="34"/>
                  </a:lnTo>
                  <a:lnTo>
                    <a:pt x="49" y="39"/>
                  </a:lnTo>
                  <a:lnTo>
                    <a:pt x="35" y="44"/>
                  </a:lnTo>
                  <a:lnTo>
                    <a:pt x="7" y="59"/>
                  </a:lnTo>
                  <a:lnTo>
                    <a:pt x="0" y="69"/>
                  </a:lnTo>
                  <a:lnTo>
                    <a:pt x="0" y="78"/>
                  </a:lnTo>
                  <a:lnTo>
                    <a:pt x="0" y="84"/>
                  </a:lnTo>
                  <a:lnTo>
                    <a:pt x="135"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00" name="Freeform 124"/>
            <p:cNvSpPr>
              <a:spLocks/>
            </p:cNvSpPr>
            <p:nvPr/>
          </p:nvSpPr>
          <p:spPr bwMode="auto">
            <a:xfrm>
              <a:off x="2661" y="3214"/>
              <a:ext cx="76" cy="29"/>
            </a:xfrm>
            <a:custGeom>
              <a:avLst/>
              <a:gdLst>
                <a:gd name="T0" fmla="*/ 0 w 76"/>
                <a:gd name="T1" fmla="*/ 0 h 29"/>
                <a:gd name="T2" fmla="*/ 6 w 76"/>
                <a:gd name="T3" fmla="*/ 0 h 29"/>
                <a:gd name="T4" fmla="*/ 20 w 76"/>
                <a:gd name="T5" fmla="*/ 0 h 29"/>
                <a:gd name="T6" fmla="*/ 27 w 76"/>
                <a:gd name="T7" fmla="*/ 4 h 29"/>
                <a:gd name="T8" fmla="*/ 27 w 76"/>
                <a:gd name="T9" fmla="*/ 18 h 29"/>
                <a:gd name="T10" fmla="*/ 41 w 76"/>
                <a:gd name="T11" fmla="*/ 23 h 29"/>
                <a:gd name="T12" fmla="*/ 47 w 76"/>
                <a:gd name="T13" fmla="*/ 23 h 29"/>
                <a:gd name="T14" fmla="*/ 61 w 76"/>
                <a:gd name="T15" fmla="*/ 28 h 29"/>
                <a:gd name="T16" fmla="*/ 75 w 76"/>
                <a:gd name="T17" fmla="*/ 23 h 29"/>
                <a:gd name="T18" fmla="*/ 0 w 76"/>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29"/>
                <a:gd name="T32" fmla="*/ 76 w 76"/>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29">
                  <a:moveTo>
                    <a:pt x="0" y="0"/>
                  </a:moveTo>
                  <a:lnTo>
                    <a:pt x="6" y="0"/>
                  </a:lnTo>
                  <a:lnTo>
                    <a:pt x="20" y="0"/>
                  </a:lnTo>
                  <a:lnTo>
                    <a:pt x="27" y="4"/>
                  </a:lnTo>
                  <a:lnTo>
                    <a:pt x="27" y="18"/>
                  </a:lnTo>
                  <a:lnTo>
                    <a:pt x="41" y="23"/>
                  </a:lnTo>
                  <a:lnTo>
                    <a:pt x="47" y="23"/>
                  </a:lnTo>
                  <a:lnTo>
                    <a:pt x="61" y="28"/>
                  </a:lnTo>
                  <a:lnTo>
                    <a:pt x="75" y="23"/>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01" name="Freeform 125"/>
            <p:cNvSpPr>
              <a:spLocks/>
            </p:cNvSpPr>
            <p:nvPr/>
          </p:nvSpPr>
          <p:spPr bwMode="auto">
            <a:xfrm>
              <a:off x="2631" y="3240"/>
              <a:ext cx="69" cy="28"/>
            </a:xfrm>
            <a:custGeom>
              <a:avLst/>
              <a:gdLst>
                <a:gd name="T0" fmla="*/ 68 w 69"/>
                <a:gd name="T1" fmla="*/ 0 h 28"/>
                <a:gd name="T2" fmla="*/ 68 w 69"/>
                <a:gd name="T3" fmla="*/ 9 h 28"/>
                <a:gd name="T4" fmla="*/ 68 w 69"/>
                <a:gd name="T5" fmla="*/ 22 h 28"/>
                <a:gd name="T6" fmla="*/ 61 w 69"/>
                <a:gd name="T7" fmla="*/ 27 h 28"/>
                <a:gd name="T8" fmla="*/ 47 w 69"/>
                <a:gd name="T9" fmla="*/ 18 h 28"/>
                <a:gd name="T10" fmla="*/ 40 w 69"/>
                <a:gd name="T11" fmla="*/ 9 h 28"/>
                <a:gd name="T12" fmla="*/ 40 w 69"/>
                <a:gd name="T13" fmla="*/ 4 h 28"/>
                <a:gd name="T14" fmla="*/ 27 w 69"/>
                <a:gd name="T15" fmla="*/ 0 h 28"/>
                <a:gd name="T16" fmla="*/ 20 w 69"/>
                <a:gd name="T17" fmla="*/ 0 h 28"/>
                <a:gd name="T18" fmla="*/ 6 w 69"/>
                <a:gd name="T19" fmla="*/ 4 h 28"/>
                <a:gd name="T20" fmla="*/ 0 w 69"/>
                <a:gd name="T21" fmla="*/ 9 h 28"/>
                <a:gd name="T22" fmla="*/ 68 w 69"/>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28"/>
                <a:gd name="T38" fmla="*/ 69 w 69"/>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28">
                  <a:moveTo>
                    <a:pt x="68" y="0"/>
                  </a:moveTo>
                  <a:lnTo>
                    <a:pt x="68" y="9"/>
                  </a:lnTo>
                  <a:lnTo>
                    <a:pt x="68" y="22"/>
                  </a:lnTo>
                  <a:lnTo>
                    <a:pt x="61" y="27"/>
                  </a:lnTo>
                  <a:lnTo>
                    <a:pt x="47" y="18"/>
                  </a:lnTo>
                  <a:lnTo>
                    <a:pt x="40" y="9"/>
                  </a:lnTo>
                  <a:lnTo>
                    <a:pt x="40" y="4"/>
                  </a:lnTo>
                  <a:lnTo>
                    <a:pt x="27" y="0"/>
                  </a:lnTo>
                  <a:lnTo>
                    <a:pt x="20" y="0"/>
                  </a:lnTo>
                  <a:lnTo>
                    <a:pt x="6" y="4"/>
                  </a:lnTo>
                  <a:lnTo>
                    <a:pt x="0" y="9"/>
                  </a:lnTo>
                  <a:lnTo>
                    <a:pt x="68"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02" name="Freeform 126"/>
            <p:cNvSpPr>
              <a:spLocks/>
            </p:cNvSpPr>
            <p:nvPr/>
          </p:nvSpPr>
          <p:spPr bwMode="auto">
            <a:xfrm>
              <a:off x="2653" y="3251"/>
              <a:ext cx="25" cy="17"/>
            </a:xfrm>
            <a:custGeom>
              <a:avLst/>
              <a:gdLst>
                <a:gd name="T0" fmla="*/ 0 w 25"/>
                <a:gd name="T1" fmla="*/ 16 h 17"/>
                <a:gd name="T2" fmla="*/ 12 w 25"/>
                <a:gd name="T3" fmla="*/ 16 h 17"/>
                <a:gd name="T4" fmla="*/ 18 w 25"/>
                <a:gd name="T5" fmla="*/ 16 h 17"/>
                <a:gd name="T6" fmla="*/ 24 w 25"/>
                <a:gd name="T7" fmla="*/ 12 h 17"/>
                <a:gd name="T8" fmla="*/ 18 w 25"/>
                <a:gd name="T9" fmla="*/ 0 h 17"/>
                <a:gd name="T10" fmla="*/ 0 w 25"/>
                <a:gd name="T11" fmla="*/ 16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16"/>
                  </a:moveTo>
                  <a:lnTo>
                    <a:pt x="12" y="16"/>
                  </a:lnTo>
                  <a:lnTo>
                    <a:pt x="18" y="16"/>
                  </a:lnTo>
                  <a:lnTo>
                    <a:pt x="24" y="12"/>
                  </a:lnTo>
                  <a:lnTo>
                    <a:pt x="18" y="0"/>
                  </a:lnTo>
                  <a:lnTo>
                    <a:pt x="0" y="16"/>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03" name="Freeform 127"/>
            <p:cNvSpPr>
              <a:spLocks/>
            </p:cNvSpPr>
            <p:nvPr/>
          </p:nvSpPr>
          <p:spPr bwMode="auto">
            <a:xfrm>
              <a:off x="2698" y="3266"/>
              <a:ext cx="17" cy="33"/>
            </a:xfrm>
            <a:custGeom>
              <a:avLst/>
              <a:gdLst>
                <a:gd name="T0" fmla="*/ 16 w 17"/>
                <a:gd name="T1" fmla="*/ 32 h 33"/>
                <a:gd name="T2" fmla="*/ 16 w 17"/>
                <a:gd name="T3" fmla="*/ 27 h 33"/>
                <a:gd name="T4" fmla="*/ 16 w 17"/>
                <a:gd name="T5" fmla="*/ 18 h 33"/>
                <a:gd name="T6" fmla="*/ 0 w 17"/>
                <a:gd name="T7" fmla="*/ 13 h 33"/>
                <a:gd name="T8" fmla="*/ 0 w 17"/>
                <a:gd name="T9" fmla="*/ 4 h 33"/>
                <a:gd name="T10" fmla="*/ 0 w 17"/>
                <a:gd name="T11" fmla="*/ 0 h 33"/>
                <a:gd name="T12" fmla="*/ 16 w 17"/>
                <a:gd name="T13" fmla="*/ 32 h 33"/>
                <a:gd name="T14" fmla="*/ 0 60000 65536"/>
                <a:gd name="T15" fmla="*/ 0 60000 65536"/>
                <a:gd name="T16" fmla="*/ 0 60000 65536"/>
                <a:gd name="T17" fmla="*/ 0 60000 65536"/>
                <a:gd name="T18" fmla="*/ 0 60000 65536"/>
                <a:gd name="T19" fmla="*/ 0 60000 65536"/>
                <a:gd name="T20" fmla="*/ 0 60000 65536"/>
                <a:gd name="T21" fmla="*/ 0 w 17"/>
                <a:gd name="T22" fmla="*/ 0 h 33"/>
                <a:gd name="T23" fmla="*/ 17 w 1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
                  <a:moveTo>
                    <a:pt x="16" y="32"/>
                  </a:moveTo>
                  <a:lnTo>
                    <a:pt x="16" y="27"/>
                  </a:lnTo>
                  <a:lnTo>
                    <a:pt x="16" y="18"/>
                  </a:lnTo>
                  <a:lnTo>
                    <a:pt x="0" y="13"/>
                  </a:lnTo>
                  <a:lnTo>
                    <a:pt x="0" y="4"/>
                  </a:lnTo>
                  <a:lnTo>
                    <a:pt x="0" y="0"/>
                  </a:lnTo>
                  <a:lnTo>
                    <a:pt x="16" y="3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04" name="Freeform 128"/>
            <p:cNvSpPr>
              <a:spLocks/>
            </p:cNvSpPr>
            <p:nvPr/>
          </p:nvSpPr>
          <p:spPr bwMode="auto">
            <a:xfrm>
              <a:off x="2764" y="3230"/>
              <a:ext cx="62" cy="69"/>
            </a:xfrm>
            <a:custGeom>
              <a:avLst/>
              <a:gdLst>
                <a:gd name="T0" fmla="*/ 13 w 62"/>
                <a:gd name="T1" fmla="*/ 68 h 69"/>
                <a:gd name="T2" fmla="*/ 6 w 62"/>
                <a:gd name="T3" fmla="*/ 58 h 69"/>
                <a:gd name="T4" fmla="*/ 6 w 62"/>
                <a:gd name="T5" fmla="*/ 53 h 69"/>
                <a:gd name="T6" fmla="*/ 6 w 62"/>
                <a:gd name="T7" fmla="*/ 34 h 69"/>
                <a:gd name="T8" fmla="*/ 6 w 62"/>
                <a:gd name="T9" fmla="*/ 24 h 69"/>
                <a:gd name="T10" fmla="*/ 6 w 62"/>
                <a:gd name="T11" fmla="*/ 14 h 69"/>
                <a:gd name="T12" fmla="*/ 6 w 62"/>
                <a:gd name="T13" fmla="*/ 9 h 69"/>
                <a:gd name="T14" fmla="*/ 0 w 62"/>
                <a:gd name="T15" fmla="*/ 9 h 69"/>
                <a:gd name="T16" fmla="*/ 6 w 62"/>
                <a:gd name="T17" fmla="*/ 5 h 69"/>
                <a:gd name="T18" fmla="*/ 26 w 62"/>
                <a:gd name="T19" fmla="*/ 0 h 69"/>
                <a:gd name="T20" fmla="*/ 40 w 62"/>
                <a:gd name="T21" fmla="*/ 0 h 69"/>
                <a:gd name="T22" fmla="*/ 54 w 62"/>
                <a:gd name="T23" fmla="*/ 5 h 69"/>
                <a:gd name="T24" fmla="*/ 54 w 62"/>
                <a:gd name="T25" fmla="*/ 14 h 69"/>
                <a:gd name="T26" fmla="*/ 54 w 62"/>
                <a:gd name="T27" fmla="*/ 24 h 69"/>
                <a:gd name="T28" fmla="*/ 54 w 62"/>
                <a:gd name="T29" fmla="*/ 43 h 69"/>
                <a:gd name="T30" fmla="*/ 61 w 62"/>
                <a:gd name="T31" fmla="*/ 58 h 69"/>
                <a:gd name="T32" fmla="*/ 13 w 62"/>
                <a:gd name="T33" fmla="*/ 68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9"/>
                <a:gd name="T53" fmla="*/ 62 w 62"/>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9">
                  <a:moveTo>
                    <a:pt x="13" y="68"/>
                  </a:moveTo>
                  <a:lnTo>
                    <a:pt x="6" y="58"/>
                  </a:lnTo>
                  <a:lnTo>
                    <a:pt x="6" y="53"/>
                  </a:lnTo>
                  <a:lnTo>
                    <a:pt x="6" y="34"/>
                  </a:lnTo>
                  <a:lnTo>
                    <a:pt x="6" y="24"/>
                  </a:lnTo>
                  <a:lnTo>
                    <a:pt x="6" y="14"/>
                  </a:lnTo>
                  <a:lnTo>
                    <a:pt x="6" y="9"/>
                  </a:lnTo>
                  <a:lnTo>
                    <a:pt x="0" y="9"/>
                  </a:lnTo>
                  <a:lnTo>
                    <a:pt x="6" y="5"/>
                  </a:lnTo>
                  <a:lnTo>
                    <a:pt x="26" y="0"/>
                  </a:lnTo>
                  <a:lnTo>
                    <a:pt x="40" y="0"/>
                  </a:lnTo>
                  <a:lnTo>
                    <a:pt x="54" y="5"/>
                  </a:lnTo>
                  <a:lnTo>
                    <a:pt x="54" y="14"/>
                  </a:lnTo>
                  <a:lnTo>
                    <a:pt x="54" y="24"/>
                  </a:lnTo>
                  <a:lnTo>
                    <a:pt x="54" y="43"/>
                  </a:lnTo>
                  <a:lnTo>
                    <a:pt x="61" y="58"/>
                  </a:lnTo>
                  <a:lnTo>
                    <a:pt x="13" y="6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05" name="Freeform 129"/>
            <p:cNvSpPr>
              <a:spLocks/>
            </p:cNvSpPr>
            <p:nvPr/>
          </p:nvSpPr>
          <p:spPr bwMode="auto">
            <a:xfrm>
              <a:off x="2727" y="3235"/>
              <a:ext cx="47" cy="17"/>
            </a:xfrm>
            <a:custGeom>
              <a:avLst/>
              <a:gdLst>
                <a:gd name="T0" fmla="*/ 46 w 47"/>
                <a:gd name="T1" fmla="*/ 16 h 17"/>
                <a:gd name="T2" fmla="*/ 19 w 47"/>
                <a:gd name="T3" fmla="*/ 0 h 17"/>
                <a:gd name="T4" fmla="*/ 0 w 47"/>
                <a:gd name="T5" fmla="*/ 0 h 17"/>
                <a:gd name="T6" fmla="*/ 46 w 47"/>
                <a:gd name="T7" fmla="*/ 16 h 17"/>
                <a:gd name="T8" fmla="*/ 0 60000 65536"/>
                <a:gd name="T9" fmla="*/ 0 60000 65536"/>
                <a:gd name="T10" fmla="*/ 0 60000 65536"/>
                <a:gd name="T11" fmla="*/ 0 60000 65536"/>
                <a:gd name="T12" fmla="*/ 0 w 47"/>
                <a:gd name="T13" fmla="*/ 0 h 17"/>
                <a:gd name="T14" fmla="*/ 47 w 47"/>
                <a:gd name="T15" fmla="*/ 17 h 17"/>
              </a:gdLst>
              <a:ahLst/>
              <a:cxnLst>
                <a:cxn ang="T8">
                  <a:pos x="T0" y="T1"/>
                </a:cxn>
                <a:cxn ang="T9">
                  <a:pos x="T2" y="T3"/>
                </a:cxn>
                <a:cxn ang="T10">
                  <a:pos x="T4" y="T5"/>
                </a:cxn>
                <a:cxn ang="T11">
                  <a:pos x="T6" y="T7"/>
                </a:cxn>
              </a:cxnLst>
              <a:rect l="T12" t="T13" r="T14" b="T15"/>
              <a:pathLst>
                <a:path w="47" h="17">
                  <a:moveTo>
                    <a:pt x="46" y="16"/>
                  </a:moveTo>
                  <a:lnTo>
                    <a:pt x="19" y="0"/>
                  </a:lnTo>
                  <a:lnTo>
                    <a:pt x="0" y="0"/>
                  </a:lnTo>
                  <a:lnTo>
                    <a:pt x="46" y="16"/>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06" name="Freeform 130"/>
            <p:cNvSpPr>
              <a:spLocks/>
            </p:cNvSpPr>
            <p:nvPr/>
          </p:nvSpPr>
          <p:spPr bwMode="auto">
            <a:xfrm>
              <a:off x="2815" y="3183"/>
              <a:ext cx="33" cy="54"/>
            </a:xfrm>
            <a:custGeom>
              <a:avLst/>
              <a:gdLst>
                <a:gd name="T0" fmla="*/ 0 w 33"/>
                <a:gd name="T1" fmla="*/ 53 h 54"/>
                <a:gd name="T2" fmla="*/ 13 w 33"/>
                <a:gd name="T3" fmla="*/ 48 h 54"/>
                <a:gd name="T4" fmla="*/ 25 w 33"/>
                <a:gd name="T5" fmla="*/ 43 h 54"/>
                <a:gd name="T6" fmla="*/ 32 w 33"/>
                <a:gd name="T7" fmla="*/ 33 h 54"/>
                <a:gd name="T8" fmla="*/ 25 w 33"/>
                <a:gd name="T9" fmla="*/ 29 h 54"/>
                <a:gd name="T10" fmla="*/ 18 w 33"/>
                <a:gd name="T11" fmla="*/ 19 h 54"/>
                <a:gd name="T12" fmla="*/ 13 w 33"/>
                <a:gd name="T13" fmla="*/ 14 h 54"/>
                <a:gd name="T14" fmla="*/ 13 w 33"/>
                <a:gd name="T15" fmla="*/ 0 h 54"/>
                <a:gd name="T16" fmla="*/ 0 w 33"/>
                <a:gd name="T17" fmla="*/ 5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4"/>
                <a:gd name="T29" fmla="*/ 33 w 3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4">
                  <a:moveTo>
                    <a:pt x="0" y="53"/>
                  </a:moveTo>
                  <a:lnTo>
                    <a:pt x="13" y="48"/>
                  </a:lnTo>
                  <a:lnTo>
                    <a:pt x="25" y="43"/>
                  </a:lnTo>
                  <a:lnTo>
                    <a:pt x="32" y="33"/>
                  </a:lnTo>
                  <a:lnTo>
                    <a:pt x="25" y="29"/>
                  </a:lnTo>
                  <a:lnTo>
                    <a:pt x="18" y="19"/>
                  </a:lnTo>
                  <a:lnTo>
                    <a:pt x="13" y="14"/>
                  </a:lnTo>
                  <a:lnTo>
                    <a:pt x="13" y="0"/>
                  </a:lnTo>
                  <a:lnTo>
                    <a:pt x="0" y="53"/>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07" name="Freeform 131"/>
            <p:cNvSpPr>
              <a:spLocks/>
            </p:cNvSpPr>
            <p:nvPr/>
          </p:nvSpPr>
          <p:spPr bwMode="auto">
            <a:xfrm>
              <a:off x="2837" y="3214"/>
              <a:ext cx="18" cy="80"/>
            </a:xfrm>
            <a:custGeom>
              <a:avLst/>
              <a:gdLst>
                <a:gd name="T0" fmla="*/ 0 w 18"/>
                <a:gd name="T1" fmla="*/ 0 h 80"/>
                <a:gd name="T2" fmla="*/ 17 w 18"/>
                <a:gd name="T3" fmla="*/ 5 h 80"/>
                <a:gd name="T4" fmla="*/ 17 w 18"/>
                <a:gd name="T5" fmla="*/ 9 h 80"/>
                <a:gd name="T6" fmla="*/ 17 w 18"/>
                <a:gd name="T7" fmla="*/ 20 h 80"/>
                <a:gd name="T8" fmla="*/ 17 w 18"/>
                <a:gd name="T9" fmla="*/ 24 h 80"/>
                <a:gd name="T10" fmla="*/ 17 w 18"/>
                <a:gd name="T11" fmla="*/ 39 h 80"/>
                <a:gd name="T12" fmla="*/ 17 w 18"/>
                <a:gd name="T13" fmla="*/ 49 h 80"/>
                <a:gd name="T14" fmla="*/ 11 w 18"/>
                <a:gd name="T15" fmla="*/ 79 h 80"/>
                <a:gd name="T16" fmla="*/ 0 w 18"/>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0"/>
                <a:gd name="T29" fmla="*/ 18 w 1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0">
                  <a:moveTo>
                    <a:pt x="0" y="0"/>
                  </a:moveTo>
                  <a:lnTo>
                    <a:pt x="17" y="5"/>
                  </a:lnTo>
                  <a:lnTo>
                    <a:pt x="17" y="9"/>
                  </a:lnTo>
                  <a:lnTo>
                    <a:pt x="17" y="20"/>
                  </a:lnTo>
                  <a:lnTo>
                    <a:pt x="17" y="24"/>
                  </a:lnTo>
                  <a:lnTo>
                    <a:pt x="17" y="39"/>
                  </a:lnTo>
                  <a:lnTo>
                    <a:pt x="17" y="49"/>
                  </a:lnTo>
                  <a:lnTo>
                    <a:pt x="11" y="79"/>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08" name="Freeform 132"/>
            <p:cNvSpPr>
              <a:spLocks/>
            </p:cNvSpPr>
            <p:nvPr/>
          </p:nvSpPr>
          <p:spPr bwMode="auto">
            <a:xfrm>
              <a:off x="2859" y="3100"/>
              <a:ext cx="158" cy="122"/>
            </a:xfrm>
            <a:custGeom>
              <a:avLst/>
              <a:gdLst>
                <a:gd name="T0" fmla="*/ 0 w 158"/>
                <a:gd name="T1" fmla="*/ 121 h 122"/>
                <a:gd name="T2" fmla="*/ 42 w 158"/>
                <a:gd name="T3" fmla="*/ 100 h 122"/>
                <a:gd name="T4" fmla="*/ 64 w 158"/>
                <a:gd name="T5" fmla="*/ 111 h 122"/>
                <a:gd name="T6" fmla="*/ 85 w 158"/>
                <a:gd name="T7" fmla="*/ 100 h 122"/>
                <a:gd name="T8" fmla="*/ 114 w 158"/>
                <a:gd name="T9" fmla="*/ 100 h 122"/>
                <a:gd name="T10" fmla="*/ 128 w 158"/>
                <a:gd name="T11" fmla="*/ 95 h 122"/>
                <a:gd name="T12" fmla="*/ 128 w 158"/>
                <a:gd name="T13" fmla="*/ 85 h 122"/>
                <a:gd name="T14" fmla="*/ 149 w 158"/>
                <a:gd name="T15" fmla="*/ 70 h 122"/>
                <a:gd name="T16" fmla="*/ 157 w 158"/>
                <a:gd name="T17" fmla="*/ 60 h 122"/>
                <a:gd name="T18" fmla="*/ 157 w 158"/>
                <a:gd name="T19" fmla="*/ 45 h 122"/>
                <a:gd name="T20" fmla="*/ 149 w 158"/>
                <a:gd name="T21" fmla="*/ 25 h 122"/>
                <a:gd name="T22" fmla="*/ 143 w 158"/>
                <a:gd name="T23" fmla="*/ 20 h 122"/>
                <a:gd name="T24" fmla="*/ 135 w 158"/>
                <a:gd name="T25" fmla="*/ 10 h 122"/>
                <a:gd name="T26" fmla="*/ 120 w 158"/>
                <a:gd name="T27" fmla="*/ 5 h 122"/>
                <a:gd name="T28" fmla="*/ 99 w 158"/>
                <a:gd name="T29" fmla="*/ 0 h 122"/>
                <a:gd name="T30" fmla="*/ 0 w 158"/>
                <a:gd name="T31" fmla="*/ 121 h 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22"/>
                <a:gd name="T50" fmla="*/ 158 w 158"/>
                <a:gd name="T51" fmla="*/ 122 h 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22">
                  <a:moveTo>
                    <a:pt x="0" y="121"/>
                  </a:moveTo>
                  <a:lnTo>
                    <a:pt x="42" y="100"/>
                  </a:lnTo>
                  <a:lnTo>
                    <a:pt x="64" y="111"/>
                  </a:lnTo>
                  <a:lnTo>
                    <a:pt x="85" y="100"/>
                  </a:lnTo>
                  <a:lnTo>
                    <a:pt x="114" y="100"/>
                  </a:lnTo>
                  <a:lnTo>
                    <a:pt x="128" y="95"/>
                  </a:lnTo>
                  <a:lnTo>
                    <a:pt x="128" y="85"/>
                  </a:lnTo>
                  <a:lnTo>
                    <a:pt x="149" y="70"/>
                  </a:lnTo>
                  <a:lnTo>
                    <a:pt x="157" y="60"/>
                  </a:lnTo>
                  <a:lnTo>
                    <a:pt x="157" y="45"/>
                  </a:lnTo>
                  <a:lnTo>
                    <a:pt x="149" y="25"/>
                  </a:lnTo>
                  <a:lnTo>
                    <a:pt x="143" y="20"/>
                  </a:lnTo>
                  <a:lnTo>
                    <a:pt x="135" y="10"/>
                  </a:lnTo>
                  <a:lnTo>
                    <a:pt x="120" y="5"/>
                  </a:lnTo>
                  <a:lnTo>
                    <a:pt x="99" y="0"/>
                  </a:lnTo>
                  <a:lnTo>
                    <a:pt x="0" y="121"/>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09" name="Freeform 133"/>
            <p:cNvSpPr>
              <a:spLocks/>
            </p:cNvSpPr>
            <p:nvPr/>
          </p:nvSpPr>
          <p:spPr bwMode="auto">
            <a:xfrm>
              <a:off x="2933" y="3199"/>
              <a:ext cx="69" cy="111"/>
            </a:xfrm>
            <a:custGeom>
              <a:avLst/>
              <a:gdLst>
                <a:gd name="T0" fmla="*/ 47 w 69"/>
                <a:gd name="T1" fmla="*/ 0 h 111"/>
                <a:gd name="T2" fmla="*/ 61 w 69"/>
                <a:gd name="T3" fmla="*/ 9 h 111"/>
                <a:gd name="T4" fmla="*/ 68 w 69"/>
                <a:gd name="T5" fmla="*/ 20 h 111"/>
                <a:gd name="T6" fmla="*/ 61 w 69"/>
                <a:gd name="T7" fmla="*/ 25 h 111"/>
                <a:gd name="T8" fmla="*/ 54 w 69"/>
                <a:gd name="T9" fmla="*/ 40 h 111"/>
                <a:gd name="T10" fmla="*/ 40 w 69"/>
                <a:gd name="T11" fmla="*/ 55 h 111"/>
                <a:gd name="T12" fmla="*/ 34 w 69"/>
                <a:gd name="T13" fmla="*/ 64 h 111"/>
                <a:gd name="T14" fmla="*/ 27 w 69"/>
                <a:gd name="T15" fmla="*/ 75 h 111"/>
                <a:gd name="T16" fmla="*/ 13 w 69"/>
                <a:gd name="T17" fmla="*/ 84 h 111"/>
                <a:gd name="T18" fmla="*/ 6 w 69"/>
                <a:gd name="T19" fmla="*/ 89 h 111"/>
                <a:gd name="T20" fmla="*/ 0 w 69"/>
                <a:gd name="T21" fmla="*/ 100 h 111"/>
                <a:gd name="T22" fmla="*/ 0 w 69"/>
                <a:gd name="T23" fmla="*/ 110 h 111"/>
                <a:gd name="T24" fmla="*/ 47 w 69"/>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1"/>
                <a:gd name="T41" fmla="*/ 69 w 69"/>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1">
                  <a:moveTo>
                    <a:pt x="47" y="0"/>
                  </a:moveTo>
                  <a:lnTo>
                    <a:pt x="61" y="9"/>
                  </a:lnTo>
                  <a:lnTo>
                    <a:pt x="68" y="20"/>
                  </a:lnTo>
                  <a:lnTo>
                    <a:pt x="61" y="25"/>
                  </a:lnTo>
                  <a:lnTo>
                    <a:pt x="54" y="40"/>
                  </a:lnTo>
                  <a:lnTo>
                    <a:pt x="40" y="55"/>
                  </a:lnTo>
                  <a:lnTo>
                    <a:pt x="34" y="64"/>
                  </a:lnTo>
                  <a:lnTo>
                    <a:pt x="27" y="75"/>
                  </a:lnTo>
                  <a:lnTo>
                    <a:pt x="13" y="84"/>
                  </a:lnTo>
                  <a:lnTo>
                    <a:pt x="6" y="89"/>
                  </a:lnTo>
                  <a:lnTo>
                    <a:pt x="0" y="100"/>
                  </a:lnTo>
                  <a:lnTo>
                    <a:pt x="0" y="110"/>
                  </a:lnTo>
                  <a:lnTo>
                    <a:pt x="47"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10" name="Freeform 134"/>
            <p:cNvSpPr>
              <a:spLocks/>
            </p:cNvSpPr>
            <p:nvPr/>
          </p:nvSpPr>
          <p:spPr bwMode="auto">
            <a:xfrm>
              <a:off x="2999" y="3116"/>
              <a:ext cx="150" cy="38"/>
            </a:xfrm>
            <a:custGeom>
              <a:avLst/>
              <a:gdLst>
                <a:gd name="T0" fmla="*/ 0 w 150"/>
                <a:gd name="T1" fmla="*/ 4 h 38"/>
                <a:gd name="T2" fmla="*/ 7 w 150"/>
                <a:gd name="T3" fmla="*/ 0 h 38"/>
                <a:gd name="T4" fmla="*/ 135 w 150"/>
                <a:gd name="T5" fmla="*/ 37 h 38"/>
                <a:gd name="T6" fmla="*/ 135 w 150"/>
                <a:gd name="T7" fmla="*/ 28 h 38"/>
                <a:gd name="T8" fmla="*/ 149 w 150"/>
                <a:gd name="T9" fmla="*/ 28 h 38"/>
                <a:gd name="T10" fmla="*/ 149 w 150"/>
                <a:gd name="T11" fmla="*/ 4 h 38"/>
                <a:gd name="T12" fmla="*/ 0 w 150"/>
                <a:gd name="T13" fmla="*/ 4 h 38"/>
                <a:gd name="T14" fmla="*/ 0 60000 65536"/>
                <a:gd name="T15" fmla="*/ 0 60000 65536"/>
                <a:gd name="T16" fmla="*/ 0 60000 65536"/>
                <a:gd name="T17" fmla="*/ 0 60000 65536"/>
                <a:gd name="T18" fmla="*/ 0 60000 65536"/>
                <a:gd name="T19" fmla="*/ 0 60000 65536"/>
                <a:gd name="T20" fmla="*/ 0 60000 65536"/>
                <a:gd name="T21" fmla="*/ 0 w 150"/>
                <a:gd name="T22" fmla="*/ 0 h 38"/>
                <a:gd name="T23" fmla="*/ 150 w 150"/>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38">
                  <a:moveTo>
                    <a:pt x="0" y="4"/>
                  </a:moveTo>
                  <a:lnTo>
                    <a:pt x="7" y="0"/>
                  </a:lnTo>
                  <a:lnTo>
                    <a:pt x="135" y="37"/>
                  </a:lnTo>
                  <a:lnTo>
                    <a:pt x="135" y="28"/>
                  </a:lnTo>
                  <a:lnTo>
                    <a:pt x="149" y="28"/>
                  </a:lnTo>
                  <a:lnTo>
                    <a:pt x="149" y="4"/>
                  </a:lnTo>
                  <a:lnTo>
                    <a:pt x="0" y="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11" name="Freeform 135"/>
            <p:cNvSpPr>
              <a:spLocks/>
            </p:cNvSpPr>
            <p:nvPr/>
          </p:nvSpPr>
          <p:spPr bwMode="auto">
            <a:xfrm>
              <a:off x="2992" y="3147"/>
              <a:ext cx="142" cy="116"/>
            </a:xfrm>
            <a:custGeom>
              <a:avLst/>
              <a:gdLst>
                <a:gd name="T0" fmla="*/ 141 w 142"/>
                <a:gd name="T1" fmla="*/ 0 h 116"/>
                <a:gd name="T2" fmla="*/ 141 w 142"/>
                <a:gd name="T3" fmla="*/ 34 h 116"/>
                <a:gd name="T4" fmla="*/ 127 w 142"/>
                <a:gd name="T5" fmla="*/ 34 h 116"/>
                <a:gd name="T6" fmla="*/ 112 w 142"/>
                <a:gd name="T7" fmla="*/ 54 h 116"/>
                <a:gd name="T8" fmla="*/ 119 w 142"/>
                <a:gd name="T9" fmla="*/ 74 h 116"/>
                <a:gd name="T10" fmla="*/ 127 w 142"/>
                <a:gd name="T11" fmla="*/ 85 h 116"/>
                <a:gd name="T12" fmla="*/ 112 w 142"/>
                <a:gd name="T13" fmla="*/ 89 h 116"/>
                <a:gd name="T14" fmla="*/ 91 w 142"/>
                <a:gd name="T15" fmla="*/ 94 h 116"/>
                <a:gd name="T16" fmla="*/ 77 w 142"/>
                <a:gd name="T17" fmla="*/ 100 h 116"/>
                <a:gd name="T18" fmla="*/ 56 w 142"/>
                <a:gd name="T19" fmla="*/ 105 h 116"/>
                <a:gd name="T20" fmla="*/ 42 w 142"/>
                <a:gd name="T21" fmla="*/ 109 h 116"/>
                <a:gd name="T22" fmla="*/ 21 w 142"/>
                <a:gd name="T23" fmla="*/ 115 h 116"/>
                <a:gd name="T24" fmla="*/ 7 w 142"/>
                <a:gd name="T25" fmla="*/ 105 h 116"/>
                <a:gd name="T26" fmla="*/ 7 w 142"/>
                <a:gd name="T27" fmla="*/ 94 h 116"/>
                <a:gd name="T28" fmla="*/ 21 w 142"/>
                <a:gd name="T29" fmla="*/ 85 h 116"/>
                <a:gd name="T30" fmla="*/ 0 w 142"/>
                <a:gd name="T31" fmla="*/ 74 h 116"/>
                <a:gd name="T32" fmla="*/ 141 w 142"/>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16"/>
                <a:gd name="T53" fmla="*/ 142 w 142"/>
                <a:gd name="T54" fmla="*/ 116 h 1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16">
                  <a:moveTo>
                    <a:pt x="141" y="0"/>
                  </a:moveTo>
                  <a:lnTo>
                    <a:pt x="141" y="34"/>
                  </a:lnTo>
                  <a:lnTo>
                    <a:pt x="127" y="34"/>
                  </a:lnTo>
                  <a:lnTo>
                    <a:pt x="112" y="54"/>
                  </a:lnTo>
                  <a:lnTo>
                    <a:pt x="119" y="74"/>
                  </a:lnTo>
                  <a:lnTo>
                    <a:pt x="127" y="85"/>
                  </a:lnTo>
                  <a:lnTo>
                    <a:pt x="112" y="89"/>
                  </a:lnTo>
                  <a:lnTo>
                    <a:pt x="91" y="94"/>
                  </a:lnTo>
                  <a:lnTo>
                    <a:pt x="77" y="100"/>
                  </a:lnTo>
                  <a:lnTo>
                    <a:pt x="56" y="105"/>
                  </a:lnTo>
                  <a:lnTo>
                    <a:pt x="42" y="109"/>
                  </a:lnTo>
                  <a:lnTo>
                    <a:pt x="21" y="115"/>
                  </a:lnTo>
                  <a:lnTo>
                    <a:pt x="7" y="105"/>
                  </a:lnTo>
                  <a:lnTo>
                    <a:pt x="7" y="94"/>
                  </a:lnTo>
                  <a:lnTo>
                    <a:pt x="21" y="85"/>
                  </a:lnTo>
                  <a:lnTo>
                    <a:pt x="0" y="74"/>
                  </a:lnTo>
                  <a:lnTo>
                    <a:pt x="141"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12" name="Freeform 136"/>
            <p:cNvSpPr>
              <a:spLocks/>
            </p:cNvSpPr>
            <p:nvPr/>
          </p:nvSpPr>
          <p:spPr bwMode="auto">
            <a:xfrm>
              <a:off x="2933" y="3261"/>
              <a:ext cx="84" cy="70"/>
            </a:xfrm>
            <a:custGeom>
              <a:avLst/>
              <a:gdLst>
                <a:gd name="T0" fmla="*/ 76 w 84"/>
                <a:gd name="T1" fmla="*/ 0 h 70"/>
                <a:gd name="T2" fmla="*/ 62 w 84"/>
                <a:gd name="T3" fmla="*/ 9 h 70"/>
                <a:gd name="T4" fmla="*/ 62 w 84"/>
                <a:gd name="T5" fmla="*/ 24 h 70"/>
                <a:gd name="T6" fmla="*/ 69 w 84"/>
                <a:gd name="T7" fmla="*/ 34 h 70"/>
                <a:gd name="T8" fmla="*/ 76 w 84"/>
                <a:gd name="T9" fmla="*/ 44 h 70"/>
                <a:gd name="T10" fmla="*/ 83 w 84"/>
                <a:gd name="T11" fmla="*/ 49 h 70"/>
                <a:gd name="T12" fmla="*/ 83 w 84"/>
                <a:gd name="T13" fmla="*/ 63 h 70"/>
                <a:gd name="T14" fmla="*/ 62 w 84"/>
                <a:gd name="T15" fmla="*/ 59 h 70"/>
                <a:gd name="T16" fmla="*/ 48 w 84"/>
                <a:gd name="T17" fmla="*/ 59 h 70"/>
                <a:gd name="T18" fmla="*/ 35 w 84"/>
                <a:gd name="T19" fmla="*/ 59 h 70"/>
                <a:gd name="T20" fmla="*/ 21 w 84"/>
                <a:gd name="T21" fmla="*/ 59 h 70"/>
                <a:gd name="T22" fmla="*/ 21 w 84"/>
                <a:gd name="T23" fmla="*/ 69 h 70"/>
                <a:gd name="T24" fmla="*/ 7 w 84"/>
                <a:gd name="T25" fmla="*/ 69 h 70"/>
                <a:gd name="T26" fmla="*/ 0 w 84"/>
                <a:gd name="T27" fmla="*/ 69 h 70"/>
                <a:gd name="T28" fmla="*/ 76 w 84"/>
                <a:gd name="T29" fmla="*/ 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70"/>
                <a:gd name="T47" fmla="*/ 84 w 84"/>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70">
                  <a:moveTo>
                    <a:pt x="76" y="0"/>
                  </a:moveTo>
                  <a:lnTo>
                    <a:pt x="62" y="9"/>
                  </a:lnTo>
                  <a:lnTo>
                    <a:pt x="62" y="24"/>
                  </a:lnTo>
                  <a:lnTo>
                    <a:pt x="69" y="34"/>
                  </a:lnTo>
                  <a:lnTo>
                    <a:pt x="76" y="44"/>
                  </a:lnTo>
                  <a:lnTo>
                    <a:pt x="83" y="49"/>
                  </a:lnTo>
                  <a:lnTo>
                    <a:pt x="83" y="63"/>
                  </a:lnTo>
                  <a:lnTo>
                    <a:pt x="62" y="59"/>
                  </a:lnTo>
                  <a:lnTo>
                    <a:pt x="48" y="59"/>
                  </a:lnTo>
                  <a:lnTo>
                    <a:pt x="35" y="59"/>
                  </a:lnTo>
                  <a:lnTo>
                    <a:pt x="21" y="59"/>
                  </a:lnTo>
                  <a:lnTo>
                    <a:pt x="21" y="69"/>
                  </a:lnTo>
                  <a:lnTo>
                    <a:pt x="7" y="69"/>
                  </a:lnTo>
                  <a:lnTo>
                    <a:pt x="0" y="69"/>
                  </a:lnTo>
                  <a:lnTo>
                    <a:pt x="76"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13" name="Freeform 137"/>
            <p:cNvSpPr>
              <a:spLocks/>
            </p:cNvSpPr>
            <p:nvPr/>
          </p:nvSpPr>
          <p:spPr bwMode="auto">
            <a:xfrm>
              <a:off x="2955" y="3323"/>
              <a:ext cx="40" cy="59"/>
            </a:xfrm>
            <a:custGeom>
              <a:avLst/>
              <a:gdLst>
                <a:gd name="T0" fmla="*/ 26 w 40"/>
                <a:gd name="T1" fmla="*/ 0 h 59"/>
                <a:gd name="T2" fmla="*/ 26 w 40"/>
                <a:gd name="T3" fmla="*/ 9 h 59"/>
                <a:gd name="T4" fmla="*/ 39 w 40"/>
                <a:gd name="T5" fmla="*/ 14 h 59"/>
                <a:gd name="T6" fmla="*/ 39 w 40"/>
                <a:gd name="T7" fmla="*/ 34 h 59"/>
                <a:gd name="T8" fmla="*/ 26 w 40"/>
                <a:gd name="T9" fmla="*/ 38 h 59"/>
                <a:gd name="T10" fmla="*/ 26 w 40"/>
                <a:gd name="T11" fmla="*/ 43 h 59"/>
                <a:gd name="T12" fmla="*/ 13 w 40"/>
                <a:gd name="T13" fmla="*/ 43 h 59"/>
                <a:gd name="T14" fmla="*/ 6 w 40"/>
                <a:gd name="T15" fmla="*/ 48 h 59"/>
                <a:gd name="T16" fmla="*/ 0 w 40"/>
                <a:gd name="T17" fmla="*/ 58 h 59"/>
                <a:gd name="T18" fmla="*/ 26 w 4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9"/>
                <a:gd name="T32" fmla="*/ 40 w 4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9">
                  <a:moveTo>
                    <a:pt x="26" y="0"/>
                  </a:moveTo>
                  <a:lnTo>
                    <a:pt x="26" y="9"/>
                  </a:lnTo>
                  <a:lnTo>
                    <a:pt x="39" y="14"/>
                  </a:lnTo>
                  <a:lnTo>
                    <a:pt x="39" y="34"/>
                  </a:lnTo>
                  <a:lnTo>
                    <a:pt x="26" y="38"/>
                  </a:lnTo>
                  <a:lnTo>
                    <a:pt x="26" y="43"/>
                  </a:lnTo>
                  <a:lnTo>
                    <a:pt x="13" y="43"/>
                  </a:lnTo>
                  <a:lnTo>
                    <a:pt x="6" y="48"/>
                  </a:lnTo>
                  <a:lnTo>
                    <a:pt x="0" y="58"/>
                  </a:lnTo>
                  <a:lnTo>
                    <a:pt x="26"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14" name="Freeform 138"/>
            <p:cNvSpPr>
              <a:spLocks/>
            </p:cNvSpPr>
            <p:nvPr/>
          </p:nvSpPr>
          <p:spPr bwMode="auto">
            <a:xfrm>
              <a:off x="2970" y="3307"/>
              <a:ext cx="84" cy="86"/>
            </a:xfrm>
            <a:custGeom>
              <a:avLst/>
              <a:gdLst>
                <a:gd name="T0" fmla="*/ 48 w 84"/>
                <a:gd name="T1" fmla="*/ 5 h 86"/>
                <a:gd name="T2" fmla="*/ 62 w 84"/>
                <a:gd name="T3" fmla="*/ 0 h 86"/>
                <a:gd name="T4" fmla="*/ 83 w 84"/>
                <a:gd name="T5" fmla="*/ 0 h 86"/>
                <a:gd name="T6" fmla="*/ 83 w 84"/>
                <a:gd name="T7" fmla="*/ 9 h 86"/>
                <a:gd name="T8" fmla="*/ 76 w 84"/>
                <a:gd name="T9" fmla="*/ 24 h 86"/>
                <a:gd name="T10" fmla="*/ 76 w 84"/>
                <a:gd name="T11" fmla="*/ 35 h 86"/>
                <a:gd name="T12" fmla="*/ 55 w 84"/>
                <a:gd name="T13" fmla="*/ 49 h 86"/>
                <a:gd name="T14" fmla="*/ 48 w 84"/>
                <a:gd name="T15" fmla="*/ 60 h 86"/>
                <a:gd name="T16" fmla="*/ 48 w 84"/>
                <a:gd name="T17" fmla="*/ 69 h 86"/>
                <a:gd name="T18" fmla="*/ 35 w 84"/>
                <a:gd name="T19" fmla="*/ 75 h 86"/>
                <a:gd name="T20" fmla="*/ 27 w 84"/>
                <a:gd name="T21" fmla="*/ 79 h 86"/>
                <a:gd name="T22" fmla="*/ 13 w 84"/>
                <a:gd name="T23" fmla="*/ 79 h 86"/>
                <a:gd name="T24" fmla="*/ 0 w 84"/>
                <a:gd name="T25" fmla="*/ 85 h 86"/>
                <a:gd name="T26" fmla="*/ 48 w 84"/>
                <a:gd name="T27" fmla="*/ 5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86"/>
                <a:gd name="T44" fmla="*/ 84 w 84"/>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86">
                  <a:moveTo>
                    <a:pt x="48" y="5"/>
                  </a:moveTo>
                  <a:lnTo>
                    <a:pt x="62" y="0"/>
                  </a:lnTo>
                  <a:lnTo>
                    <a:pt x="83" y="0"/>
                  </a:lnTo>
                  <a:lnTo>
                    <a:pt x="83" y="9"/>
                  </a:lnTo>
                  <a:lnTo>
                    <a:pt x="76" y="24"/>
                  </a:lnTo>
                  <a:lnTo>
                    <a:pt x="76" y="35"/>
                  </a:lnTo>
                  <a:lnTo>
                    <a:pt x="55" y="49"/>
                  </a:lnTo>
                  <a:lnTo>
                    <a:pt x="48" y="60"/>
                  </a:lnTo>
                  <a:lnTo>
                    <a:pt x="48" y="69"/>
                  </a:lnTo>
                  <a:lnTo>
                    <a:pt x="35" y="75"/>
                  </a:lnTo>
                  <a:lnTo>
                    <a:pt x="27" y="79"/>
                  </a:lnTo>
                  <a:lnTo>
                    <a:pt x="13" y="79"/>
                  </a:lnTo>
                  <a:lnTo>
                    <a:pt x="0" y="85"/>
                  </a:lnTo>
                  <a:lnTo>
                    <a:pt x="48" y="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15" name="Freeform 139"/>
            <p:cNvSpPr>
              <a:spLocks/>
            </p:cNvSpPr>
            <p:nvPr/>
          </p:nvSpPr>
          <p:spPr bwMode="auto">
            <a:xfrm>
              <a:off x="2977" y="3297"/>
              <a:ext cx="231" cy="179"/>
            </a:xfrm>
            <a:custGeom>
              <a:avLst/>
              <a:gdLst>
                <a:gd name="T0" fmla="*/ 79 w 231"/>
                <a:gd name="T1" fmla="*/ 14 h 179"/>
                <a:gd name="T2" fmla="*/ 86 w 231"/>
                <a:gd name="T3" fmla="*/ 0 h 179"/>
                <a:gd name="T4" fmla="*/ 93 w 231"/>
                <a:gd name="T5" fmla="*/ 0 h 179"/>
                <a:gd name="T6" fmla="*/ 115 w 231"/>
                <a:gd name="T7" fmla="*/ 5 h 179"/>
                <a:gd name="T8" fmla="*/ 136 w 231"/>
                <a:gd name="T9" fmla="*/ 0 h 179"/>
                <a:gd name="T10" fmla="*/ 143 w 231"/>
                <a:gd name="T11" fmla="*/ 0 h 179"/>
                <a:gd name="T12" fmla="*/ 165 w 231"/>
                <a:gd name="T13" fmla="*/ 0 h 179"/>
                <a:gd name="T14" fmla="*/ 179 w 231"/>
                <a:gd name="T15" fmla="*/ 0 h 179"/>
                <a:gd name="T16" fmla="*/ 186 w 231"/>
                <a:gd name="T17" fmla="*/ 0 h 179"/>
                <a:gd name="T18" fmla="*/ 194 w 231"/>
                <a:gd name="T19" fmla="*/ 0 h 179"/>
                <a:gd name="T20" fmla="*/ 201 w 231"/>
                <a:gd name="T21" fmla="*/ 5 h 179"/>
                <a:gd name="T22" fmla="*/ 222 w 231"/>
                <a:gd name="T23" fmla="*/ 5 h 179"/>
                <a:gd name="T24" fmla="*/ 230 w 231"/>
                <a:gd name="T25" fmla="*/ 14 h 179"/>
                <a:gd name="T26" fmla="*/ 230 w 231"/>
                <a:gd name="T27" fmla="*/ 30 h 179"/>
                <a:gd name="T28" fmla="*/ 222 w 231"/>
                <a:gd name="T29" fmla="*/ 40 h 179"/>
                <a:gd name="T30" fmla="*/ 215 w 231"/>
                <a:gd name="T31" fmla="*/ 61 h 179"/>
                <a:gd name="T32" fmla="*/ 215 w 231"/>
                <a:gd name="T33" fmla="*/ 76 h 179"/>
                <a:gd name="T34" fmla="*/ 222 w 231"/>
                <a:gd name="T35" fmla="*/ 96 h 179"/>
                <a:gd name="T36" fmla="*/ 222 w 231"/>
                <a:gd name="T37" fmla="*/ 127 h 179"/>
                <a:gd name="T38" fmla="*/ 215 w 231"/>
                <a:gd name="T39" fmla="*/ 132 h 179"/>
                <a:gd name="T40" fmla="*/ 208 w 231"/>
                <a:gd name="T41" fmla="*/ 132 h 179"/>
                <a:gd name="T42" fmla="*/ 208 w 231"/>
                <a:gd name="T43" fmla="*/ 152 h 179"/>
                <a:gd name="T44" fmla="*/ 215 w 231"/>
                <a:gd name="T45" fmla="*/ 167 h 179"/>
                <a:gd name="T46" fmla="*/ 208 w 231"/>
                <a:gd name="T47" fmla="*/ 178 h 179"/>
                <a:gd name="T48" fmla="*/ 194 w 231"/>
                <a:gd name="T49" fmla="*/ 172 h 179"/>
                <a:gd name="T50" fmla="*/ 172 w 231"/>
                <a:gd name="T51" fmla="*/ 163 h 179"/>
                <a:gd name="T52" fmla="*/ 165 w 231"/>
                <a:gd name="T53" fmla="*/ 163 h 179"/>
                <a:gd name="T54" fmla="*/ 143 w 231"/>
                <a:gd name="T55" fmla="*/ 157 h 179"/>
                <a:gd name="T56" fmla="*/ 122 w 231"/>
                <a:gd name="T57" fmla="*/ 157 h 179"/>
                <a:gd name="T58" fmla="*/ 115 w 231"/>
                <a:gd name="T59" fmla="*/ 152 h 179"/>
                <a:gd name="T60" fmla="*/ 115 w 231"/>
                <a:gd name="T61" fmla="*/ 132 h 179"/>
                <a:gd name="T62" fmla="*/ 115 w 231"/>
                <a:gd name="T63" fmla="*/ 127 h 179"/>
                <a:gd name="T64" fmla="*/ 93 w 231"/>
                <a:gd name="T65" fmla="*/ 111 h 179"/>
                <a:gd name="T66" fmla="*/ 86 w 231"/>
                <a:gd name="T67" fmla="*/ 116 h 179"/>
                <a:gd name="T68" fmla="*/ 64 w 231"/>
                <a:gd name="T69" fmla="*/ 132 h 179"/>
                <a:gd name="T70" fmla="*/ 57 w 231"/>
                <a:gd name="T71" fmla="*/ 127 h 179"/>
                <a:gd name="T72" fmla="*/ 50 w 231"/>
                <a:gd name="T73" fmla="*/ 111 h 179"/>
                <a:gd name="T74" fmla="*/ 35 w 231"/>
                <a:gd name="T75" fmla="*/ 96 h 179"/>
                <a:gd name="T76" fmla="*/ 14 w 231"/>
                <a:gd name="T77" fmla="*/ 106 h 179"/>
                <a:gd name="T78" fmla="*/ 0 w 231"/>
                <a:gd name="T79" fmla="*/ 106 h 179"/>
                <a:gd name="T80" fmla="*/ 0 w 231"/>
                <a:gd name="T81" fmla="*/ 96 h 179"/>
                <a:gd name="T82" fmla="*/ 79 w 231"/>
                <a:gd name="T83" fmla="*/ 14 h 1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1"/>
                <a:gd name="T127" fmla="*/ 0 h 179"/>
                <a:gd name="T128" fmla="*/ 231 w 231"/>
                <a:gd name="T129" fmla="*/ 179 h 1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1" h="179">
                  <a:moveTo>
                    <a:pt x="79" y="14"/>
                  </a:moveTo>
                  <a:lnTo>
                    <a:pt x="86" y="0"/>
                  </a:lnTo>
                  <a:lnTo>
                    <a:pt x="93" y="0"/>
                  </a:lnTo>
                  <a:lnTo>
                    <a:pt x="115" y="5"/>
                  </a:lnTo>
                  <a:lnTo>
                    <a:pt x="136" y="0"/>
                  </a:lnTo>
                  <a:lnTo>
                    <a:pt x="143" y="0"/>
                  </a:lnTo>
                  <a:lnTo>
                    <a:pt x="165" y="0"/>
                  </a:lnTo>
                  <a:lnTo>
                    <a:pt x="179" y="0"/>
                  </a:lnTo>
                  <a:lnTo>
                    <a:pt x="186" y="0"/>
                  </a:lnTo>
                  <a:lnTo>
                    <a:pt x="194" y="0"/>
                  </a:lnTo>
                  <a:lnTo>
                    <a:pt x="201" y="5"/>
                  </a:lnTo>
                  <a:lnTo>
                    <a:pt x="222" y="5"/>
                  </a:lnTo>
                  <a:lnTo>
                    <a:pt x="230" y="14"/>
                  </a:lnTo>
                  <a:lnTo>
                    <a:pt x="230" y="30"/>
                  </a:lnTo>
                  <a:lnTo>
                    <a:pt x="222" y="40"/>
                  </a:lnTo>
                  <a:lnTo>
                    <a:pt x="215" y="61"/>
                  </a:lnTo>
                  <a:lnTo>
                    <a:pt x="215" y="76"/>
                  </a:lnTo>
                  <a:lnTo>
                    <a:pt x="222" y="96"/>
                  </a:lnTo>
                  <a:lnTo>
                    <a:pt x="222" y="127"/>
                  </a:lnTo>
                  <a:lnTo>
                    <a:pt x="215" y="132"/>
                  </a:lnTo>
                  <a:lnTo>
                    <a:pt x="208" y="132"/>
                  </a:lnTo>
                  <a:lnTo>
                    <a:pt x="208" y="152"/>
                  </a:lnTo>
                  <a:lnTo>
                    <a:pt x="215" y="167"/>
                  </a:lnTo>
                  <a:lnTo>
                    <a:pt x="208" y="178"/>
                  </a:lnTo>
                  <a:lnTo>
                    <a:pt x="194" y="172"/>
                  </a:lnTo>
                  <a:lnTo>
                    <a:pt x="172" y="163"/>
                  </a:lnTo>
                  <a:lnTo>
                    <a:pt x="165" y="163"/>
                  </a:lnTo>
                  <a:lnTo>
                    <a:pt x="143" y="157"/>
                  </a:lnTo>
                  <a:lnTo>
                    <a:pt x="122" y="157"/>
                  </a:lnTo>
                  <a:lnTo>
                    <a:pt x="115" y="152"/>
                  </a:lnTo>
                  <a:lnTo>
                    <a:pt x="115" y="132"/>
                  </a:lnTo>
                  <a:lnTo>
                    <a:pt x="115" y="127"/>
                  </a:lnTo>
                  <a:lnTo>
                    <a:pt x="93" y="111"/>
                  </a:lnTo>
                  <a:lnTo>
                    <a:pt x="86" y="116"/>
                  </a:lnTo>
                  <a:lnTo>
                    <a:pt x="64" y="132"/>
                  </a:lnTo>
                  <a:lnTo>
                    <a:pt x="57" y="127"/>
                  </a:lnTo>
                  <a:lnTo>
                    <a:pt x="50" y="111"/>
                  </a:lnTo>
                  <a:lnTo>
                    <a:pt x="35" y="96"/>
                  </a:lnTo>
                  <a:lnTo>
                    <a:pt x="14" y="106"/>
                  </a:lnTo>
                  <a:lnTo>
                    <a:pt x="0" y="106"/>
                  </a:lnTo>
                  <a:lnTo>
                    <a:pt x="0" y="96"/>
                  </a:lnTo>
                  <a:lnTo>
                    <a:pt x="79" y="1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16" name="Freeform 140"/>
            <p:cNvSpPr>
              <a:spLocks/>
            </p:cNvSpPr>
            <p:nvPr/>
          </p:nvSpPr>
          <p:spPr bwMode="auto">
            <a:xfrm>
              <a:off x="3095" y="3458"/>
              <a:ext cx="32" cy="64"/>
            </a:xfrm>
            <a:custGeom>
              <a:avLst/>
              <a:gdLst>
                <a:gd name="T0" fmla="*/ 31 w 32"/>
                <a:gd name="T1" fmla="*/ 0 h 64"/>
                <a:gd name="T2" fmla="*/ 31 w 32"/>
                <a:gd name="T3" fmla="*/ 14 h 64"/>
                <a:gd name="T4" fmla="*/ 24 w 32"/>
                <a:gd name="T5" fmla="*/ 19 h 64"/>
                <a:gd name="T6" fmla="*/ 6 w 32"/>
                <a:gd name="T7" fmla="*/ 14 h 64"/>
                <a:gd name="T8" fmla="*/ 0 w 32"/>
                <a:gd name="T9" fmla="*/ 48 h 64"/>
                <a:gd name="T10" fmla="*/ 12 w 32"/>
                <a:gd name="T11" fmla="*/ 53 h 64"/>
                <a:gd name="T12" fmla="*/ 12 w 32"/>
                <a:gd name="T13" fmla="*/ 63 h 64"/>
                <a:gd name="T14" fmla="*/ 31 w 32"/>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64"/>
                <a:gd name="T26" fmla="*/ 32 w 32"/>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64">
                  <a:moveTo>
                    <a:pt x="31" y="0"/>
                  </a:moveTo>
                  <a:lnTo>
                    <a:pt x="31" y="14"/>
                  </a:lnTo>
                  <a:lnTo>
                    <a:pt x="24" y="19"/>
                  </a:lnTo>
                  <a:lnTo>
                    <a:pt x="6" y="14"/>
                  </a:lnTo>
                  <a:lnTo>
                    <a:pt x="0" y="48"/>
                  </a:lnTo>
                  <a:lnTo>
                    <a:pt x="12" y="53"/>
                  </a:lnTo>
                  <a:lnTo>
                    <a:pt x="12" y="63"/>
                  </a:lnTo>
                  <a:lnTo>
                    <a:pt x="31"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17" name="Freeform 141"/>
            <p:cNvSpPr>
              <a:spLocks/>
            </p:cNvSpPr>
            <p:nvPr/>
          </p:nvSpPr>
          <p:spPr bwMode="auto">
            <a:xfrm>
              <a:off x="3198" y="3427"/>
              <a:ext cx="69" cy="70"/>
            </a:xfrm>
            <a:custGeom>
              <a:avLst/>
              <a:gdLst>
                <a:gd name="T0" fmla="*/ 0 w 69"/>
                <a:gd name="T1" fmla="*/ 0 h 70"/>
                <a:gd name="T2" fmla="*/ 20 w 69"/>
                <a:gd name="T3" fmla="*/ 5 h 70"/>
                <a:gd name="T4" fmla="*/ 34 w 69"/>
                <a:gd name="T5" fmla="*/ 9 h 70"/>
                <a:gd name="T6" fmla="*/ 47 w 69"/>
                <a:gd name="T7" fmla="*/ 14 h 70"/>
                <a:gd name="T8" fmla="*/ 61 w 69"/>
                <a:gd name="T9" fmla="*/ 24 h 70"/>
                <a:gd name="T10" fmla="*/ 68 w 69"/>
                <a:gd name="T11" fmla="*/ 34 h 70"/>
                <a:gd name="T12" fmla="*/ 61 w 69"/>
                <a:gd name="T13" fmla="*/ 44 h 70"/>
                <a:gd name="T14" fmla="*/ 54 w 69"/>
                <a:gd name="T15" fmla="*/ 59 h 70"/>
                <a:gd name="T16" fmla="*/ 40 w 69"/>
                <a:gd name="T17" fmla="*/ 59 h 70"/>
                <a:gd name="T18" fmla="*/ 27 w 69"/>
                <a:gd name="T19" fmla="*/ 63 h 70"/>
                <a:gd name="T20" fmla="*/ 13 w 69"/>
                <a:gd name="T21" fmla="*/ 69 h 70"/>
                <a:gd name="T22" fmla="*/ 0 w 69"/>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70"/>
                <a:gd name="T38" fmla="*/ 69 w 69"/>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70">
                  <a:moveTo>
                    <a:pt x="0" y="0"/>
                  </a:moveTo>
                  <a:lnTo>
                    <a:pt x="20" y="5"/>
                  </a:lnTo>
                  <a:lnTo>
                    <a:pt x="34" y="9"/>
                  </a:lnTo>
                  <a:lnTo>
                    <a:pt x="47" y="14"/>
                  </a:lnTo>
                  <a:lnTo>
                    <a:pt x="61" y="24"/>
                  </a:lnTo>
                  <a:lnTo>
                    <a:pt x="68" y="34"/>
                  </a:lnTo>
                  <a:lnTo>
                    <a:pt x="61" y="44"/>
                  </a:lnTo>
                  <a:lnTo>
                    <a:pt x="54" y="59"/>
                  </a:lnTo>
                  <a:lnTo>
                    <a:pt x="40" y="59"/>
                  </a:lnTo>
                  <a:lnTo>
                    <a:pt x="27" y="63"/>
                  </a:lnTo>
                  <a:lnTo>
                    <a:pt x="13" y="69"/>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18" name="Freeform 142"/>
            <p:cNvSpPr>
              <a:spLocks/>
            </p:cNvSpPr>
            <p:nvPr/>
          </p:nvSpPr>
          <p:spPr bwMode="auto">
            <a:xfrm>
              <a:off x="3264" y="3458"/>
              <a:ext cx="76" cy="17"/>
            </a:xfrm>
            <a:custGeom>
              <a:avLst/>
              <a:gdLst>
                <a:gd name="T0" fmla="*/ 0 w 76"/>
                <a:gd name="T1" fmla="*/ 16 h 17"/>
                <a:gd name="T2" fmla="*/ 20 w 76"/>
                <a:gd name="T3" fmla="*/ 16 h 17"/>
                <a:gd name="T4" fmla="*/ 33 w 76"/>
                <a:gd name="T5" fmla="*/ 16 h 17"/>
                <a:gd name="T6" fmla="*/ 54 w 76"/>
                <a:gd name="T7" fmla="*/ 0 h 17"/>
                <a:gd name="T8" fmla="*/ 68 w 76"/>
                <a:gd name="T9" fmla="*/ 16 h 17"/>
                <a:gd name="T10" fmla="*/ 75 w 76"/>
                <a:gd name="T11" fmla="*/ 0 h 17"/>
                <a:gd name="T12" fmla="*/ 0 w 76"/>
                <a:gd name="T13" fmla="*/ 16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16"/>
                  </a:moveTo>
                  <a:lnTo>
                    <a:pt x="20" y="16"/>
                  </a:lnTo>
                  <a:lnTo>
                    <a:pt x="33" y="16"/>
                  </a:lnTo>
                  <a:lnTo>
                    <a:pt x="54" y="0"/>
                  </a:lnTo>
                  <a:lnTo>
                    <a:pt x="68" y="16"/>
                  </a:lnTo>
                  <a:lnTo>
                    <a:pt x="75" y="0"/>
                  </a:lnTo>
                  <a:lnTo>
                    <a:pt x="0" y="16"/>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19" name="Freeform 143"/>
            <p:cNvSpPr>
              <a:spLocks/>
            </p:cNvSpPr>
            <p:nvPr/>
          </p:nvSpPr>
          <p:spPr bwMode="auto">
            <a:xfrm>
              <a:off x="3198" y="3355"/>
              <a:ext cx="135" cy="32"/>
            </a:xfrm>
            <a:custGeom>
              <a:avLst/>
              <a:gdLst>
                <a:gd name="T0" fmla="*/ 0 w 135"/>
                <a:gd name="T1" fmla="*/ 0 h 32"/>
                <a:gd name="T2" fmla="*/ 42 w 135"/>
                <a:gd name="T3" fmla="*/ 0 h 32"/>
                <a:gd name="T4" fmla="*/ 63 w 135"/>
                <a:gd name="T5" fmla="*/ 0 h 32"/>
                <a:gd name="T6" fmla="*/ 78 w 135"/>
                <a:gd name="T7" fmla="*/ 4 h 32"/>
                <a:gd name="T8" fmla="*/ 91 w 135"/>
                <a:gd name="T9" fmla="*/ 13 h 32"/>
                <a:gd name="T10" fmla="*/ 112 w 135"/>
                <a:gd name="T11" fmla="*/ 17 h 32"/>
                <a:gd name="T12" fmla="*/ 120 w 135"/>
                <a:gd name="T13" fmla="*/ 22 h 32"/>
                <a:gd name="T14" fmla="*/ 134 w 135"/>
                <a:gd name="T15" fmla="*/ 31 h 32"/>
                <a:gd name="T16" fmla="*/ 0 w 1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32"/>
                <a:gd name="T29" fmla="*/ 135 w 1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32">
                  <a:moveTo>
                    <a:pt x="0" y="0"/>
                  </a:moveTo>
                  <a:lnTo>
                    <a:pt x="42" y="0"/>
                  </a:lnTo>
                  <a:lnTo>
                    <a:pt x="63" y="0"/>
                  </a:lnTo>
                  <a:lnTo>
                    <a:pt x="78" y="4"/>
                  </a:lnTo>
                  <a:lnTo>
                    <a:pt x="91" y="13"/>
                  </a:lnTo>
                  <a:lnTo>
                    <a:pt x="112" y="17"/>
                  </a:lnTo>
                  <a:lnTo>
                    <a:pt x="120" y="22"/>
                  </a:lnTo>
                  <a:lnTo>
                    <a:pt x="134" y="31"/>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20" name="Freeform 144"/>
            <p:cNvSpPr>
              <a:spLocks/>
            </p:cNvSpPr>
            <p:nvPr/>
          </p:nvSpPr>
          <p:spPr bwMode="auto">
            <a:xfrm>
              <a:off x="3249" y="3307"/>
              <a:ext cx="18" cy="44"/>
            </a:xfrm>
            <a:custGeom>
              <a:avLst/>
              <a:gdLst>
                <a:gd name="T0" fmla="*/ 11 w 18"/>
                <a:gd name="T1" fmla="*/ 0 h 44"/>
                <a:gd name="T2" fmla="*/ 17 w 18"/>
                <a:gd name="T3" fmla="*/ 9 h 44"/>
                <a:gd name="T4" fmla="*/ 17 w 18"/>
                <a:gd name="T5" fmla="*/ 18 h 44"/>
                <a:gd name="T6" fmla="*/ 11 w 18"/>
                <a:gd name="T7" fmla="*/ 28 h 44"/>
                <a:gd name="T8" fmla="*/ 11 w 18"/>
                <a:gd name="T9" fmla="*/ 33 h 44"/>
                <a:gd name="T10" fmla="*/ 0 w 18"/>
                <a:gd name="T11" fmla="*/ 43 h 44"/>
                <a:gd name="T12" fmla="*/ 11 w 18"/>
                <a:gd name="T13" fmla="*/ 0 h 44"/>
                <a:gd name="T14" fmla="*/ 0 60000 65536"/>
                <a:gd name="T15" fmla="*/ 0 60000 65536"/>
                <a:gd name="T16" fmla="*/ 0 60000 65536"/>
                <a:gd name="T17" fmla="*/ 0 60000 65536"/>
                <a:gd name="T18" fmla="*/ 0 60000 65536"/>
                <a:gd name="T19" fmla="*/ 0 60000 65536"/>
                <a:gd name="T20" fmla="*/ 0 60000 65536"/>
                <a:gd name="T21" fmla="*/ 0 w 18"/>
                <a:gd name="T22" fmla="*/ 0 h 44"/>
                <a:gd name="T23" fmla="*/ 18 w 18"/>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44">
                  <a:moveTo>
                    <a:pt x="11" y="0"/>
                  </a:moveTo>
                  <a:lnTo>
                    <a:pt x="17" y="9"/>
                  </a:lnTo>
                  <a:lnTo>
                    <a:pt x="17" y="18"/>
                  </a:lnTo>
                  <a:lnTo>
                    <a:pt x="11" y="28"/>
                  </a:lnTo>
                  <a:lnTo>
                    <a:pt x="11" y="33"/>
                  </a:lnTo>
                  <a:lnTo>
                    <a:pt x="0" y="43"/>
                  </a:lnTo>
                  <a:lnTo>
                    <a:pt x="11"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21" name="Freeform 145"/>
            <p:cNvSpPr>
              <a:spLocks/>
            </p:cNvSpPr>
            <p:nvPr/>
          </p:nvSpPr>
          <p:spPr bwMode="auto">
            <a:xfrm>
              <a:off x="3213" y="3303"/>
              <a:ext cx="157" cy="48"/>
            </a:xfrm>
            <a:custGeom>
              <a:avLst/>
              <a:gdLst>
                <a:gd name="T0" fmla="*/ 0 w 157"/>
                <a:gd name="T1" fmla="*/ 4 h 48"/>
                <a:gd name="T2" fmla="*/ 13 w 157"/>
                <a:gd name="T3" fmla="*/ 4 h 48"/>
                <a:gd name="T4" fmla="*/ 35 w 157"/>
                <a:gd name="T5" fmla="*/ 0 h 48"/>
                <a:gd name="T6" fmla="*/ 49 w 157"/>
                <a:gd name="T7" fmla="*/ 0 h 48"/>
                <a:gd name="T8" fmla="*/ 64 w 157"/>
                <a:gd name="T9" fmla="*/ 0 h 48"/>
                <a:gd name="T10" fmla="*/ 78 w 157"/>
                <a:gd name="T11" fmla="*/ 0 h 48"/>
                <a:gd name="T12" fmla="*/ 91 w 157"/>
                <a:gd name="T13" fmla="*/ 4 h 48"/>
                <a:gd name="T14" fmla="*/ 99 w 157"/>
                <a:gd name="T15" fmla="*/ 4 h 48"/>
                <a:gd name="T16" fmla="*/ 127 w 157"/>
                <a:gd name="T17" fmla="*/ 4 h 48"/>
                <a:gd name="T18" fmla="*/ 142 w 157"/>
                <a:gd name="T19" fmla="*/ 4 h 48"/>
                <a:gd name="T20" fmla="*/ 156 w 157"/>
                <a:gd name="T21" fmla="*/ 0 h 48"/>
                <a:gd name="T22" fmla="*/ 156 w 157"/>
                <a:gd name="T23" fmla="*/ 4 h 48"/>
                <a:gd name="T24" fmla="*/ 148 w 157"/>
                <a:gd name="T25" fmla="*/ 19 h 48"/>
                <a:gd name="T26" fmla="*/ 148 w 157"/>
                <a:gd name="T27" fmla="*/ 27 h 48"/>
                <a:gd name="T28" fmla="*/ 148 w 157"/>
                <a:gd name="T29" fmla="*/ 47 h 48"/>
                <a:gd name="T30" fmla="*/ 0 w 157"/>
                <a:gd name="T31" fmla="*/ 4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7"/>
                <a:gd name="T49" fmla="*/ 0 h 48"/>
                <a:gd name="T50" fmla="*/ 157 w 157"/>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7" h="48">
                  <a:moveTo>
                    <a:pt x="0" y="4"/>
                  </a:moveTo>
                  <a:lnTo>
                    <a:pt x="13" y="4"/>
                  </a:lnTo>
                  <a:lnTo>
                    <a:pt x="35" y="0"/>
                  </a:lnTo>
                  <a:lnTo>
                    <a:pt x="49" y="0"/>
                  </a:lnTo>
                  <a:lnTo>
                    <a:pt x="64" y="0"/>
                  </a:lnTo>
                  <a:lnTo>
                    <a:pt x="78" y="0"/>
                  </a:lnTo>
                  <a:lnTo>
                    <a:pt x="91" y="4"/>
                  </a:lnTo>
                  <a:lnTo>
                    <a:pt x="99" y="4"/>
                  </a:lnTo>
                  <a:lnTo>
                    <a:pt x="127" y="4"/>
                  </a:lnTo>
                  <a:lnTo>
                    <a:pt x="142" y="4"/>
                  </a:lnTo>
                  <a:lnTo>
                    <a:pt x="156" y="0"/>
                  </a:lnTo>
                  <a:lnTo>
                    <a:pt x="156" y="4"/>
                  </a:lnTo>
                  <a:lnTo>
                    <a:pt x="148" y="19"/>
                  </a:lnTo>
                  <a:lnTo>
                    <a:pt x="148" y="27"/>
                  </a:lnTo>
                  <a:lnTo>
                    <a:pt x="148" y="47"/>
                  </a:lnTo>
                  <a:lnTo>
                    <a:pt x="0" y="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22" name="Freeform 146"/>
            <p:cNvSpPr>
              <a:spLocks/>
            </p:cNvSpPr>
            <p:nvPr/>
          </p:nvSpPr>
          <p:spPr bwMode="auto">
            <a:xfrm>
              <a:off x="3367" y="3251"/>
              <a:ext cx="62" cy="53"/>
            </a:xfrm>
            <a:custGeom>
              <a:avLst/>
              <a:gdLst>
                <a:gd name="T0" fmla="*/ 0 w 62"/>
                <a:gd name="T1" fmla="*/ 52 h 53"/>
                <a:gd name="T2" fmla="*/ 13 w 62"/>
                <a:gd name="T3" fmla="*/ 52 h 53"/>
                <a:gd name="T4" fmla="*/ 34 w 62"/>
                <a:gd name="T5" fmla="*/ 47 h 53"/>
                <a:gd name="T6" fmla="*/ 47 w 62"/>
                <a:gd name="T7" fmla="*/ 38 h 53"/>
                <a:gd name="T8" fmla="*/ 61 w 62"/>
                <a:gd name="T9" fmla="*/ 19 h 53"/>
                <a:gd name="T10" fmla="*/ 54 w 62"/>
                <a:gd name="T11" fmla="*/ 9 h 53"/>
                <a:gd name="T12" fmla="*/ 40 w 62"/>
                <a:gd name="T13" fmla="*/ 4 h 53"/>
                <a:gd name="T14" fmla="*/ 26 w 62"/>
                <a:gd name="T15" fmla="*/ 0 h 53"/>
                <a:gd name="T16" fmla="*/ 0 w 62"/>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53"/>
                <a:gd name="T29" fmla="*/ 62 w 62"/>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53">
                  <a:moveTo>
                    <a:pt x="0" y="52"/>
                  </a:moveTo>
                  <a:lnTo>
                    <a:pt x="13" y="52"/>
                  </a:lnTo>
                  <a:lnTo>
                    <a:pt x="34" y="47"/>
                  </a:lnTo>
                  <a:lnTo>
                    <a:pt x="47" y="38"/>
                  </a:lnTo>
                  <a:lnTo>
                    <a:pt x="61" y="19"/>
                  </a:lnTo>
                  <a:lnTo>
                    <a:pt x="54" y="9"/>
                  </a:lnTo>
                  <a:lnTo>
                    <a:pt x="40" y="4"/>
                  </a:lnTo>
                  <a:lnTo>
                    <a:pt x="26" y="0"/>
                  </a:lnTo>
                  <a:lnTo>
                    <a:pt x="0" y="5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23" name="Freeform 147"/>
            <p:cNvSpPr>
              <a:spLocks/>
            </p:cNvSpPr>
            <p:nvPr/>
          </p:nvSpPr>
          <p:spPr bwMode="auto">
            <a:xfrm>
              <a:off x="3242" y="3168"/>
              <a:ext cx="76" cy="126"/>
            </a:xfrm>
            <a:custGeom>
              <a:avLst/>
              <a:gdLst>
                <a:gd name="T0" fmla="*/ 75 w 76"/>
                <a:gd name="T1" fmla="*/ 0 h 126"/>
                <a:gd name="T2" fmla="*/ 68 w 76"/>
                <a:gd name="T3" fmla="*/ 0 h 126"/>
                <a:gd name="T4" fmla="*/ 54 w 76"/>
                <a:gd name="T5" fmla="*/ 10 h 126"/>
                <a:gd name="T6" fmla="*/ 54 w 76"/>
                <a:gd name="T7" fmla="*/ 25 h 126"/>
                <a:gd name="T8" fmla="*/ 54 w 76"/>
                <a:gd name="T9" fmla="*/ 34 h 126"/>
                <a:gd name="T10" fmla="*/ 41 w 76"/>
                <a:gd name="T11" fmla="*/ 50 h 126"/>
                <a:gd name="T12" fmla="*/ 27 w 76"/>
                <a:gd name="T13" fmla="*/ 65 h 126"/>
                <a:gd name="T14" fmla="*/ 20 w 76"/>
                <a:gd name="T15" fmla="*/ 70 h 126"/>
                <a:gd name="T16" fmla="*/ 13 w 76"/>
                <a:gd name="T17" fmla="*/ 79 h 126"/>
                <a:gd name="T18" fmla="*/ 0 w 76"/>
                <a:gd name="T19" fmla="*/ 90 h 126"/>
                <a:gd name="T20" fmla="*/ 0 w 76"/>
                <a:gd name="T21" fmla="*/ 94 h 126"/>
                <a:gd name="T22" fmla="*/ 6 w 76"/>
                <a:gd name="T23" fmla="*/ 99 h 126"/>
                <a:gd name="T24" fmla="*/ 13 w 76"/>
                <a:gd name="T25" fmla="*/ 114 h 126"/>
                <a:gd name="T26" fmla="*/ 20 w 76"/>
                <a:gd name="T27" fmla="*/ 125 h 126"/>
                <a:gd name="T28" fmla="*/ 27 w 76"/>
                <a:gd name="T29" fmla="*/ 125 h 126"/>
                <a:gd name="T30" fmla="*/ 75 w 76"/>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126"/>
                <a:gd name="T50" fmla="*/ 76 w 76"/>
                <a:gd name="T51" fmla="*/ 126 h 1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126">
                  <a:moveTo>
                    <a:pt x="75" y="0"/>
                  </a:moveTo>
                  <a:lnTo>
                    <a:pt x="68" y="0"/>
                  </a:lnTo>
                  <a:lnTo>
                    <a:pt x="54" y="10"/>
                  </a:lnTo>
                  <a:lnTo>
                    <a:pt x="54" y="25"/>
                  </a:lnTo>
                  <a:lnTo>
                    <a:pt x="54" y="34"/>
                  </a:lnTo>
                  <a:lnTo>
                    <a:pt x="41" y="50"/>
                  </a:lnTo>
                  <a:lnTo>
                    <a:pt x="27" y="65"/>
                  </a:lnTo>
                  <a:lnTo>
                    <a:pt x="20" y="70"/>
                  </a:lnTo>
                  <a:lnTo>
                    <a:pt x="13" y="79"/>
                  </a:lnTo>
                  <a:lnTo>
                    <a:pt x="0" y="90"/>
                  </a:lnTo>
                  <a:lnTo>
                    <a:pt x="0" y="94"/>
                  </a:lnTo>
                  <a:lnTo>
                    <a:pt x="6" y="99"/>
                  </a:lnTo>
                  <a:lnTo>
                    <a:pt x="13" y="114"/>
                  </a:lnTo>
                  <a:lnTo>
                    <a:pt x="20" y="125"/>
                  </a:lnTo>
                  <a:lnTo>
                    <a:pt x="27" y="125"/>
                  </a:lnTo>
                  <a:lnTo>
                    <a:pt x="75"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24" name="Freeform 148"/>
            <p:cNvSpPr>
              <a:spLocks/>
            </p:cNvSpPr>
            <p:nvPr/>
          </p:nvSpPr>
          <p:spPr bwMode="auto">
            <a:xfrm>
              <a:off x="3117" y="3230"/>
              <a:ext cx="62" cy="80"/>
            </a:xfrm>
            <a:custGeom>
              <a:avLst/>
              <a:gdLst>
                <a:gd name="T0" fmla="*/ 0 w 62"/>
                <a:gd name="T1" fmla="*/ 0 h 80"/>
                <a:gd name="T2" fmla="*/ 6 w 62"/>
                <a:gd name="T3" fmla="*/ 5 h 80"/>
                <a:gd name="T4" fmla="*/ 6 w 62"/>
                <a:gd name="T5" fmla="*/ 14 h 80"/>
                <a:gd name="T6" fmla="*/ 20 w 62"/>
                <a:gd name="T7" fmla="*/ 29 h 80"/>
                <a:gd name="T8" fmla="*/ 34 w 62"/>
                <a:gd name="T9" fmla="*/ 39 h 80"/>
                <a:gd name="T10" fmla="*/ 40 w 62"/>
                <a:gd name="T11" fmla="*/ 59 h 80"/>
                <a:gd name="T12" fmla="*/ 47 w 62"/>
                <a:gd name="T13" fmla="*/ 69 h 80"/>
                <a:gd name="T14" fmla="*/ 61 w 62"/>
                <a:gd name="T15" fmla="*/ 79 h 80"/>
                <a:gd name="T16" fmla="*/ 0 w 62"/>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80"/>
                <a:gd name="T29" fmla="*/ 62 w 6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80">
                  <a:moveTo>
                    <a:pt x="0" y="0"/>
                  </a:moveTo>
                  <a:lnTo>
                    <a:pt x="6" y="5"/>
                  </a:lnTo>
                  <a:lnTo>
                    <a:pt x="6" y="14"/>
                  </a:lnTo>
                  <a:lnTo>
                    <a:pt x="20" y="29"/>
                  </a:lnTo>
                  <a:lnTo>
                    <a:pt x="34" y="39"/>
                  </a:lnTo>
                  <a:lnTo>
                    <a:pt x="40" y="59"/>
                  </a:lnTo>
                  <a:lnTo>
                    <a:pt x="47" y="69"/>
                  </a:lnTo>
                  <a:lnTo>
                    <a:pt x="61" y="79"/>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25" name="Freeform 149"/>
            <p:cNvSpPr>
              <a:spLocks/>
            </p:cNvSpPr>
            <p:nvPr/>
          </p:nvSpPr>
          <p:spPr bwMode="auto">
            <a:xfrm>
              <a:off x="3168" y="3649"/>
              <a:ext cx="33" cy="18"/>
            </a:xfrm>
            <a:custGeom>
              <a:avLst/>
              <a:gdLst>
                <a:gd name="T0" fmla="*/ 0 w 33"/>
                <a:gd name="T1" fmla="*/ 0 h 18"/>
                <a:gd name="T2" fmla="*/ 32 w 33"/>
                <a:gd name="T3" fmla="*/ 0 h 18"/>
                <a:gd name="T4" fmla="*/ 25 w 33"/>
                <a:gd name="T5" fmla="*/ 8 h 18"/>
                <a:gd name="T6" fmla="*/ 6 w 33"/>
                <a:gd name="T7" fmla="*/ 17 h 18"/>
                <a:gd name="T8" fmla="*/ 0 w 33"/>
                <a:gd name="T9" fmla="*/ 8 h 18"/>
                <a:gd name="T10" fmla="*/ 0 w 33"/>
                <a:gd name="T11" fmla="*/ 4 h 18"/>
                <a:gd name="T12" fmla="*/ 0 w 33"/>
                <a:gd name="T13" fmla="*/ 0 h 18"/>
                <a:gd name="T14" fmla="*/ 0 60000 65536"/>
                <a:gd name="T15" fmla="*/ 0 60000 65536"/>
                <a:gd name="T16" fmla="*/ 0 60000 65536"/>
                <a:gd name="T17" fmla="*/ 0 60000 65536"/>
                <a:gd name="T18" fmla="*/ 0 60000 65536"/>
                <a:gd name="T19" fmla="*/ 0 60000 65536"/>
                <a:gd name="T20" fmla="*/ 0 60000 65536"/>
                <a:gd name="T21" fmla="*/ 0 w 33"/>
                <a:gd name="T22" fmla="*/ 0 h 18"/>
                <a:gd name="T23" fmla="*/ 33 w 3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8">
                  <a:moveTo>
                    <a:pt x="0" y="0"/>
                  </a:moveTo>
                  <a:lnTo>
                    <a:pt x="32" y="0"/>
                  </a:lnTo>
                  <a:lnTo>
                    <a:pt x="25" y="8"/>
                  </a:lnTo>
                  <a:lnTo>
                    <a:pt x="6" y="17"/>
                  </a:lnTo>
                  <a:lnTo>
                    <a:pt x="0" y="8"/>
                  </a:lnTo>
                  <a:lnTo>
                    <a:pt x="0" y="4"/>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26" name="Freeform 150"/>
            <p:cNvSpPr>
              <a:spLocks/>
            </p:cNvSpPr>
            <p:nvPr/>
          </p:nvSpPr>
          <p:spPr bwMode="auto">
            <a:xfrm>
              <a:off x="3220" y="3602"/>
              <a:ext cx="17" cy="29"/>
            </a:xfrm>
            <a:custGeom>
              <a:avLst/>
              <a:gdLst>
                <a:gd name="T0" fmla="*/ 0 w 17"/>
                <a:gd name="T1" fmla="*/ 4 h 29"/>
                <a:gd name="T2" fmla="*/ 0 w 17"/>
                <a:gd name="T3" fmla="*/ 9 h 29"/>
                <a:gd name="T4" fmla="*/ 0 w 17"/>
                <a:gd name="T5" fmla="*/ 28 h 29"/>
                <a:gd name="T6" fmla="*/ 5 w 17"/>
                <a:gd name="T7" fmla="*/ 28 h 29"/>
                <a:gd name="T8" fmla="*/ 16 w 17"/>
                <a:gd name="T9" fmla="*/ 18 h 29"/>
                <a:gd name="T10" fmla="*/ 5 w 17"/>
                <a:gd name="T11" fmla="*/ 0 h 29"/>
                <a:gd name="T12" fmla="*/ 0 w 17"/>
                <a:gd name="T13" fmla="*/ 4 h 29"/>
                <a:gd name="T14" fmla="*/ 0 60000 65536"/>
                <a:gd name="T15" fmla="*/ 0 60000 65536"/>
                <a:gd name="T16" fmla="*/ 0 60000 65536"/>
                <a:gd name="T17" fmla="*/ 0 60000 65536"/>
                <a:gd name="T18" fmla="*/ 0 60000 65536"/>
                <a:gd name="T19" fmla="*/ 0 60000 65536"/>
                <a:gd name="T20" fmla="*/ 0 60000 65536"/>
                <a:gd name="T21" fmla="*/ 0 w 17"/>
                <a:gd name="T22" fmla="*/ 0 h 29"/>
                <a:gd name="T23" fmla="*/ 17 w 1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9">
                  <a:moveTo>
                    <a:pt x="0" y="4"/>
                  </a:moveTo>
                  <a:lnTo>
                    <a:pt x="0" y="9"/>
                  </a:lnTo>
                  <a:lnTo>
                    <a:pt x="0" y="28"/>
                  </a:lnTo>
                  <a:lnTo>
                    <a:pt x="5" y="28"/>
                  </a:lnTo>
                  <a:lnTo>
                    <a:pt x="16" y="18"/>
                  </a:lnTo>
                  <a:lnTo>
                    <a:pt x="5" y="0"/>
                  </a:lnTo>
                  <a:lnTo>
                    <a:pt x="0" y="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27" name="Freeform 151"/>
            <p:cNvSpPr>
              <a:spLocks/>
            </p:cNvSpPr>
            <p:nvPr/>
          </p:nvSpPr>
          <p:spPr bwMode="auto">
            <a:xfrm>
              <a:off x="3374" y="3168"/>
              <a:ext cx="47" cy="33"/>
            </a:xfrm>
            <a:custGeom>
              <a:avLst/>
              <a:gdLst>
                <a:gd name="T0" fmla="*/ 0 w 47"/>
                <a:gd name="T1" fmla="*/ 13 h 33"/>
                <a:gd name="T2" fmla="*/ 26 w 47"/>
                <a:gd name="T3" fmla="*/ 0 h 33"/>
                <a:gd name="T4" fmla="*/ 39 w 47"/>
                <a:gd name="T5" fmla="*/ 0 h 33"/>
                <a:gd name="T6" fmla="*/ 39 w 47"/>
                <a:gd name="T7" fmla="*/ 4 h 33"/>
                <a:gd name="T8" fmla="*/ 46 w 47"/>
                <a:gd name="T9" fmla="*/ 4 h 33"/>
                <a:gd name="T10" fmla="*/ 46 w 47"/>
                <a:gd name="T11" fmla="*/ 13 h 33"/>
                <a:gd name="T12" fmla="*/ 39 w 47"/>
                <a:gd name="T13" fmla="*/ 18 h 33"/>
                <a:gd name="T14" fmla="*/ 33 w 47"/>
                <a:gd name="T15" fmla="*/ 23 h 33"/>
                <a:gd name="T16" fmla="*/ 26 w 47"/>
                <a:gd name="T17" fmla="*/ 32 h 33"/>
                <a:gd name="T18" fmla="*/ 0 w 47"/>
                <a:gd name="T19" fmla="*/ 1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33"/>
                <a:gd name="T32" fmla="*/ 47 w 4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33">
                  <a:moveTo>
                    <a:pt x="0" y="13"/>
                  </a:moveTo>
                  <a:lnTo>
                    <a:pt x="26" y="0"/>
                  </a:lnTo>
                  <a:lnTo>
                    <a:pt x="39" y="0"/>
                  </a:lnTo>
                  <a:lnTo>
                    <a:pt x="39" y="4"/>
                  </a:lnTo>
                  <a:lnTo>
                    <a:pt x="46" y="4"/>
                  </a:lnTo>
                  <a:lnTo>
                    <a:pt x="46" y="13"/>
                  </a:lnTo>
                  <a:lnTo>
                    <a:pt x="39" y="18"/>
                  </a:lnTo>
                  <a:lnTo>
                    <a:pt x="33" y="23"/>
                  </a:lnTo>
                  <a:lnTo>
                    <a:pt x="26" y="32"/>
                  </a:lnTo>
                  <a:lnTo>
                    <a:pt x="0" y="13"/>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28" name="Freeform 152"/>
            <p:cNvSpPr>
              <a:spLocks/>
            </p:cNvSpPr>
            <p:nvPr/>
          </p:nvSpPr>
          <p:spPr bwMode="auto">
            <a:xfrm>
              <a:off x="3411" y="3157"/>
              <a:ext cx="99" cy="34"/>
            </a:xfrm>
            <a:custGeom>
              <a:avLst/>
              <a:gdLst>
                <a:gd name="T0" fmla="*/ 0 w 99"/>
                <a:gd name="T1" fmla="*/ 33 h 34"/>
                <a:gd name="T2" fmla="*/ 7 w 99"/>
                <a:gd name="T3" fmla="*/ 33 h 34"/>
                <a:gd name="T4" fmla="*/ 27 w 99"/>
                <a:gd name="T5" fmla="*/ 23 h 34"/>
                <a:gd name="T6" fmla="*/ 49 w 99"/>
                <a:gd name="T7" fmla="*/ 19 h 34"/>
                <a:gd name="T8" fmla="*/ 70 w 99"/>
                <a:gd name="T9" fmla="*/ 13 h 34"/>
                <a:gd name="T10" fmla="*/ 84 w 99"/>
                <a:gd name="T11" fmla="*/ 9 h 34"/>
                <a:gd name="T12" fmla="*/ 98 w 99"/>
                <a:gd name="T13" fmla="*/ 0 h 34"/>
                <a:gd name="T14" fmla="*/ 98 w 99"/>
                <a:gd name="T15" fmla="*/ 9 h 34"/>
                <a:gd name="T16" fmla="*/ 98 w 99"/>
                <a:gd name="T17" fmla="*/ 13 h 34"/>
                <a:gd name="T18" fmla="*/ 0 w 99"/>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4"/>
                <a:gd name="T32" fmla="*/ 99 w 9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4">
                  <a:moveTo>
                    <a:pt x="0" y="33"/>
                  </a:moveTo>
                  <a:lnTo>
                    <a:pt x="7" y="33"/>
                  </a:lnTo>
                  <a:lnTo>
                    <a:pt x="27" y="23"/>
                  </a:lnTo>
                  <a:lnTo>
                    <a:pt x="49" y="19"/>
                  </a:lnTo>
                  <a:lnTo>
                    <a:pt x="70" y="13"/>
                  </a:lnTo>
                  <a:lnTo>
                    <a:pt x="84" y="9"/>
                  </a:lnTo>
                  <a:lnTo>
                    <a:pt x="98" y="0"/>
                  </a:lnTo>
                  <a:lnTo>
                    <a:pt x="98" y="9"/>
                  </a:lnTo>
                  <a:lnTo>
                    <a:pt x="98" y="13"/>
                  </a:lnTo>
                  <a:lnTo>
                    <a:pt x="0" y="33"/>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29" name="Freeform 153"/>
            <p:cNvSpPr>
              <a:spLocks/>
            </p:cNvSpPr>
            <p:nvPr/>
          </p:nvSpPr>
          <p:spPr bwMode="auto">
            <a:xfrm>
              <a:off x="3507" y="3095"/>
              <a:ext cx="39" cy="69"/>
            </a:xfrm>
            <a:custGeom>
              <a:avLst/>
              <a:gdLst>
                <a:gd name="T0" fmla="*/ 0 w 39"/>
                <a:gd name="T1" fmla="*/ 68 h 69"/>
                <a:gd name="T2" fmla="*/ 12 w 39"/>
                <a:gd name="T3" fmla="*/ 58 h 69"/>
                <a:gd name="T4" fmla="*/ 12 w 39"/>
                <a:gd name="T5" fmla="*/ 48 h 69"/>
                <a:gd name="T6" fmla="*/ 19 w 39"/>
                <a:gd name="T7" fmla="*/ 28 h 69"/>
                <a:gd name="T8" fmla="*/ 25 w 39"/>
                <a:gd name="T9" fmla="*/ 19 h 69"/>
                <a:gd name="T10" fmla="*/ 38 w 39"/>
                <a:gd name="T11" fmla="*/ 9 h 69"/>
                <a:gd name="T12" fmla="*/ 38 w 39"/>
                <a:gd name="T13" fmla="*/ 0 h 69"/>
                <a:gd name="T14" fmla="*/ 0 w 39"/>
                <a:gd name="T15" fmla="*/ 68 h 6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69"/>
                <a:gd name="T26" fmla="*/ 39 w 39"/>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69">
                  <a:moveTo>
                    <a:pt x="0" y="68"/>
                  </a:moveTo>
                  <a:lnTo>
                    <a:pt x="12" y="58"/>
                  </a:lnTo>
                  <a:lnTo>
                    <a:pt x="12" y="48"/>
                  </a:lnTo>
                  <a:lnTo>
                    <a:pt x="19" y="28"/>
                  </a:lnTo>
                  <a:lnTo>
                    <a:pt x="25" y="19"/>
                  </a:lnTo>
                  <a:lnTo>
                    <a:pt x="38" y="9"/>
                  </a:lnTo>
                  <a:lnTo>
                    <a:pt x="38" y="0"/>
                  </a:lnTo>
                  <a:lnTo>
                    <a:pt x="0" y="6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30" name="Freeform 154"/>
            <p:cNvSpPr>
              <a:spLocks/>
            </p:cNvSpPr>
            <p:nvPr/>
          </p:nvSpPr>
          <p:spPr bwMode="auto">
            <a:xfrm>
              <a:off x="3470" y="3100"/>
              <a:ext cx="47" cy="18"/>
            </a:xfrm>
            <a:custGeom>
              <a:avLst/>
              <a:gdLst>
                <a:gd name="T0" fmla="*/ 6 w 47"/>
                <a:gd name="T1" fmla="*/ 0 h 18"/>
                <a:gd name="T2" fmla="*/ 0 w 47"/>
                <a:gd name="T3" fmla="*/ 13 h 18"/>
                <a:gd name="T4" fmla="*/ 12 w 47"/>
                <a:gd name="T5" fmla="*/ 13 h 18"/>
                <a:gd name="T6" fmla="*/ 19 w 47"/>
                <a:gd name="T7" fmla="*/ 17 h 18"/>
                <a:gd name="T8" fmla="*/ 39 w 47"/>
                <a:gd name="T9" fmla="*/ 17 h 18"/>
                <a:gd name="T10" fmla="*/ 46 w 47"/>
                <a:gd name="T11" fmla="*/ 17 h 18"/>
                <a:gd name="T12" fmla="*/ 6 w 47"/>
                <a:gd name="T13" fmla="*/ 0 h 18"/>
                <a:gd name="T14" fmla="*/ 0 60000 65536"/>
                <a:gd name="T15" fmla="*/ 0 60000 65536"/>
                <a:gd name="T16" fmla="*/ 0 60000 65536"/>
                <a:gd name="T17" fmla="*/ 0 60000 65536"/>
                <a:gd name="T18" fmla="*/ 0 60000 65536"/>
                <a:gd name="T19" fmla="*/ 0 60000 65536"/>
                <a:gd name="T20" fmla="*/ 0 60000 65536"/>
                <a:gd name="T21" fmla="*/ 0 w 47"/>
                <a:gd name="T22" fmla="*/ 0 h 18"/>
                <a:gd name="T23" fmla="*/ 47 w 4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8">
                  <a:moveTo>
                    <a:pt x="6" y="0"/>
                  </a:moveTo>
                  <a:lnTo>
                    <a:pt x="0" y="13"/>
                  </a:lnTo>
                  <a:lnTo>
                    <a:pt x="12" y="13"/>
                  </a:lnTo>
                  <a:lnTo>
                    <a:pt x="19" y="17"/>
                  </a:lnTo>
                  <a:lnTo>
                    <a:pt x="39" y="17"/>
                  </a:lnTo>
                  <a:lnTo>
                    <a:pt x="46" y="17"/>
                  </a:lnTo>
                  <a:lnTo>
                    <a:pt x="6"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31" name="Freeform 155"/>
            <p:cNvSpPr>
              <a:spLocks/>
            </p:cNvSpPr>
            <p:nvPr/>
          </p:nvSpPr>
          <p:spPr bwMode="auto">
            <a:xfrm>
              <a:off x="3338" y="3012"/>
              <a:ext cx="98" cy="38"/>
            </a:xfrm>
            <a:custGeom>
              <a:avLst/>
              <a:gdLst>
                <a:gd name="T0" fmla="*/ 0 w 98"/>
                <a:gd name="T1" fmla="*/ 0 h 38"/>
                <a:gd name="T2" fmla="*/ 41 w 98"/>
                <a:gd name="T3" fmla="*/ 14 h 38"/>
                <a:gd name="T4" fmla="*/ 48 w 98"/>
                <a:gd name="T5" fmla="*/ 22 h 38"/>
                <a:gd name="T6" fmla="*/ 62 w 98"/>
                <a:gd name="T7" fmla="*/ 28 h 38"/>
                <a:gd name="T8" fmla="*/ 97 w 98"/>
                <a:gd name="T9" fmla="*/ 37 h 38"/>
                <a:gd name="T10" fmla="*/ 0 w 98"/>
                <a:gd name="T11" fmla="*/ 0 h 38"/>
                <a:gd name="T12" fmla="*/ 0 60000 65536"/>
                <a:gd name="T13" fmla="*/ 0 60000 65536"/>
                <a:gd name="T14" fmla="*/ 0 60000 65536"/>
                <a:gd name="T15" fmla="*/ 0 60000 65536"/>
                <a:gd name="T16" fmla="*/ 0 60000 65536"/>
                <a:gd name="T17" fmla="*/ 0 60000 65536"/>
                <a:gd name="T18" fmla="*/ 0 w 98"/>
                <a:gd name="T19" fmla="*/ 0 h 38"/>
                <a:gd name="T20" fmla="*/ 98 w 9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8" h="38">
                  <a:moveTo>
                    <a:pt x="0" y="0"/>
                  </a:moveTo>
                  <a:lnTo>
                    <a:pt x="41" y="14"/>
                  </a:lnTo>
                  <a:lnTo>
                    <a:pt x="48" y="22"/>
                  </a:lnTo>
                  <a:lnTo>
                    <a:pt x="62" y="28"/>
                  </a:lnTo>
                  <a:lnTo>
                    <a:pt x="97" y="37"/>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32" name="Freeform 156"/>
            <p:cNvSpPr>
              <a:spLocks/>
            </p:cNvSpPr>
            <p:nvPr/>
          </p:nvSpPr>
          <p:spPr bwMode="auto">
            <a:xfrm>
              <a:off x="3345" y="2949"/>
              <a:ext cx="47" cy="44"/>
            </a:xfrm>
            <a:custGeom>
              <a:avLst/>
              <a:gdLst>
                <a:gd name="T0" fmla="*/ 0 w 47"/>
                <a:gd name="T1" fmla="*/ 43 h 44"/>
                <a:gd name="T2" fmla="*/ 6 w 47"/>
                <a:gd name="T3" fmla="*/ 33 h 44"/>
                <a:gd name="T4" fmla="*/ 12 w 47"/>
                <a:gd name="T5" fmla="*/ 28 h 44"/>
                <a:gd name="T6" fmla="*/ 19 w 47"/>
                <a:gd name="T7" fmla="*/ 14 h 44"/>
                <a:gd name="T8" fmla="*/ 26 w 47"/>
                <a:gd name="T9" fmla="*/ 9 h 44"/>
                <a:gd name="T10" fmla="*/ 46 w 47"/>
                <a:gd name="T11" fmla="*/ 0 h 44"/>
                <a:gd name="T12" fmla="*/ 0 w 47"/>
                <a:gd name="T13" fmla="*/ 43 h 44"/>
                <a:gd name="T14" fmla="*/ 0 60000 65536"/>
                <a:gd name="T15" fmla="*/ 0 60000 65536"/>
                <a:gd name="T16" fmla="*/ 0 60000 65536"/>
                <a:gd name="T17" fmla="*/ 0 60000 65536"/>
                <a:gd name="T18" fmla="*/ 0 60000 65536"/>
                <a:gd name="T19" fmla="*/ 0 60000 65536"/>
                <a:gd name="T20" fmla="*/ 0 60000 65536"/>
                <a:gd name="T21" fmla="*/ 0 w 47"/>
                <a:gd name="T22" fmla="*/ 0 h 44"/>
                <a:gd name="T23" fmla="*/ 47 w 47"/>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4">
                  <a:moveTo>
                    <a:pt x="0" y="43"/>
                  </a:moveTo>
                  <a:lnTo>
                    <a:pt x="6" y="33"/>
                  </a:lnTo>
                  <a:lnTo>
                    <a:pt x="12" y="28"/>
                  </a:lnTo>
                  <a:lnTo>
                    <a:pt x="19" y="14"/>
                  </a:lnTo>
                  <a:lnTo>
                    <a:pt x="26" y="9"/>
                  </a:lnTo>
                  <a:lnTo>
                    <a:pt x="46" y="0"/>
                  </a:lnTo>
                  <a:lnTo>
                    <a:pt x="0" y="43"/>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33" name="Freeform 157"/>
            <p:cNvSpPr>
              <a:spLocks/>
            </p:cNvSpPr>
            <p:nvPr/>
          </p:nvSpPr>
          <p:spPr bwMode="auto">
            <a:xfrm>
              <a:off x="3404" y="2949"/>
              <a:ext cx="39" cy="86"/>
            </a:xfrm>
            <a:custGeom>
              <a:avLst/>
              <a:gdLst>
                <a:gd name="T0" fmla="*/ 0 w 39"/>
                <a:gd name="T1" fmla="*/ 0 h 86"/>
                <a:gd name="T2" fmla="*/ 0 w 39"/>
                <a:gd name="T3" fmla="*/ 9 h 86"/>
                <a:gd name="T4" fmla="*/ 19 w 39"/>
                <a:gd name="T5" fmla="*/ 15 h 86"/>
                <a:gd name="T6" fmla="*/ 12 w 39"/>
                <a:gd name="T7" fmla="*/ 30 h 86"/>
                <a:gd name="T8" fmla="*/ 19 w 39"/>
                <a:gd name="T9" fmla="*/ 39 h 86"/>
                <a:gd name="T10" fmla="*/ 25 w 39"/>
                <a:gd name="T11" fmla="*/ 54 h 86"/>
                <a:gd name="T12" fmla="*/ 31 w 39"/>
                <a:gd name="T13" fmla="*/ 64 h 86"/>
                <a:gd name="T14" fmla="*/ 38 w 39"/>
                <a:gd name="T15" fmla="*/ 79 h 86"/>
                <a:gd name="T16" fmla="*/ 38 w 39"/>
                <a:gd name="T17" fmla="*/ 85 h 86"/>
                <a:gd name="T18" fmla="*/ 0 w 39"/>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6"/>
                <a:gd name="T32" fmla="*/ 39 w 39"/>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6">
                  <a:moveTo>
                    <a:pt x="0" y="0"/>
                  </a:moveTo>
                  <a:lnTo>
                    <a:pt x="0" y="9"/>
                  </a:lnTo>
                  <a:lnTo>
                    <a:pt x="19" y="15"/>
                  </a:lnTo>
                  <a:lnTo>
                    <a:pt x="12" y="30"/>
                  </a:lnTo>
                  <a:lnTo>
                    <a:pt x="19" y="39"/>
                  </a:lnTo>
                  <a:lnTo>
                    <a:pt x="25" y="54"/>
                  </a:lnTo>
                  <a:lnTo>
                    <a:pt x="31" y="64"/>
                  </a:lnTo>
                  <a:lnTo>
                    <a:pt x="38" y="79"/>
                  </a:lnTo>
                  <a:lnTo>
                    <a:pt x="38" y="85"/>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34" name="Freeform 158"/>
            <p:cNvSpPr>
              <a:spLocks/>
            </p:cNvSpPr>
            <p:nvPr/>
          </p:nvSpPr>
          <p:spPr bwMode="auto">
            <a:xfrm>
              <a:off x="3522" y="2944"/>
              <a:ext cx="113" cy="143"/>
            </a:xfrm>
            <a:custGeom>
              <a:avLst/>
              <a:gdLst>
                <a:gd name="T0" fmla="*/ 0 w 113"/>
                <a:gd name="T1" fmla="*/ 10 h 143"/>
                <a:gd name="T2" fmla="*/ 13 w 113"/>
                <a:gd name="T3" fmla="*/ 5 h 143"/>
                <a:gd name="T4" fmla="*/ 28 w 113"/>
                <a:gd name="T5" fmla="*/ 0 h 143"/>
                <a:gd name="T6" fmla="*/ 56 w 113"/>
                <a:gd name="T7" fmla="*/ 0 h 143"/>
                <a:gd name="T8" fmla="*/ 77 w 113"/>
                <a:gd name="T9" fmla="*/ 5 h 143"/>
                <a:gd name="T10" fmla="*/ 98 w 113"/>
                <a:gd name="T11" fmla="*/ 10 h 143"/>
                <a:gd name="T12" fmla="*/ 98 w 113"/>
                <a:gd name="T13" fmla="*/ 20 h 143"/>
                <a:gd name="T14" fmla="*/ 90 w 113"/>
                <a:gd name="T15" fmla="*/ 35 h 143"/>
                <a:gd name="T16" fmla="*/ 90 w 113"/>
                <a:gd name="T17" fmla="*/ 60 h 143"/>
                <a:gd name="T18" fmla="*/ 98 w 113"/>
                <a:gd name="T19" fmla="*/ 76 h 143"/>
                <a:gd name="T20" fmla="*/ 90 w 113"/>
                <a:gd name="T21" fmla="*/ 85 h 143"/>
                <a:gd name="T22" fmla="*/ 98 w 113"/>
                <a:gd name="T23" fmla="*/ 96 h 143"/>
                <a:gd name="T24" fmla="*/ 104 w 113"/>
                <a:gd name="T25" fmla="*/ 106 h 143"/>
                <a:gd name="T26" fmla="*/ 112 w 113"/>
                <a:gd name="T27" fmla="*/ 111 h 143"/>
                <a:gd name="T28" fmla="*/ 104 w 113"/>
                <a:gd name="T29" fmla="*/ 131 h 143"/>
                <a:gd name="T30" fmla="*/ 104 w 113"/>
                <a:gd name="T31" fmla="*/ 142 h 143"/>
                <a:gd name="T32" fmla="*/ 0 w 113"/>
                <a:gd name="T33" fmla="*/ 10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43"/>
                <a:gd name="T53" fmla="*/ 113 w 113"/>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43">
                  <a:moveTo>
                    <a:pt x="0" y="10"/>
                  </a:moveTo>
                  <a:lnTo>
                    <a:pt x="13" y="5"/>
                  </a:lnTo>
                  <a:lnTo>
                    <a:pt x="28" y="0"/>
                  </a:lnTo>
                  <a:lnTo>
                    <a:pt x="56" y="0"/>
                  </a:lnTo>
                  <a:lnTo>
                    <a:pt x="77" y="5"/>
                  </a:lnTo>
                  <a:lnTo>
                    <a:pt x="98" y="10"/>
                  </a:lnTo>
                  <a:lnTo>
                    <a:pt x="98" y="20"/>
                  </a:lnTo>
                  <a:lnTo>
                    <a:pt x="90" y="35"/>
                  </a:lnTo>
                  <a:lnTo>
                    <a:pt x="90" y="60"/>
                  </a:lnTo>
                  <a:lnTo>
                    <a:pt x="98" y="76"/>
                  </a:lnTo>
                  <a:lnTo>
                    <a:pt x="90" y="85"/>
                  </a:lnTo>
                  <a:lnTo>
                    <a:pt x="98" y="96"/>
                  </a:lnTo>
                  <a:lnTo>
                    <a:pt x="104" y="106"/>
                  </a:lnTo>
                  <a:lnTo>
                    <a:pt x="112" y="111"/>
                  </a:lnTo>
                  <a:lnTo>
                    <a:pt x="104" y="131"/>
                  </a:lnTo>
                  <a:lnTo>
                    <a:pt x="104" y="142"/>
                  </a:lnTo>
                  <a:lnTo>
                    <a:pt x="0" y="1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35" name="Freeform 159"/>
            <p:cNvSpPr>
              <a:spLocks/>
            </p:cNvSpPr>
            <p:nvPr/>
          </p:nvSpPr>
          <p:spPr bwMode="auto">
            <a:xfrm>
              <a:off x="3617" y="2944"/>
              <a:ext cx="143" cy="33"/>
            </a:xfrm>
            <a:custGeom>
              <a:avLst/>
              <a:gdLst>
                <a:gd name="T0" fmla="*/ 0 w 143"/>
                <a:gd name="T1" fmla="*/ 27 h 33"/>
                <a:gd name="T2" fmla="*/ 13 w 143"/>
                <a:gd name="T3" fmla="*/ 32 h 33"/>
                <a:gd name="T4" fmla="*/ 35 w 143"/>
                <a:gd name="T5" fmla="*/ 27 h 33"/>
                <a:gd name="T6" fmla="*/ 42 w 143"/>
                <a:gd name="T7" fmla="*/ 18 h 33"/>
                <a:gd name="T8" fmla="*/ 57 w 143"/>
                <a:gd name="T9" fmla="*/ 4 h 33"/>
                <a:gd name="T10" fmla="*/ 71 w 143"/>
                <a:gd name="T11" fmla="*/ 13 h 33"/>
                <a:gd name="T12" fmla="*/ 92 w 143"/>
                <a:gd name="T13" fmla="*/ 4 h 33"/>
                <a:gd name="T14" fmla="*/ 106 w 143"/>
                <a:gd name="T15" fmla="*/ 0 h 33"/>
                <a:gd name="T16" fmla="*/ 134 w 143"/>
                <a:gd name="T17" fmla="*/ 0 h 33"/>
                <a:gd name="T18" fmla="*/ 142 w 143"/>
                <a:gd name="T19" fmla="*/ 13 h 33"/>
                <a:gd name="T20" fmla="*/ 134 w 143"/>
                <a:gd name="T21" fmla="*/ 18 h 33"/>
                <a:gd name="T22" fmla="*/ 0 w 143"/>
                <a:gd name="T23" fmla="*/ 27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33"/>
                <a:gd name="T38" fmla="*/ 143 w 143"/>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33">
                  <a:moveTo>
                    <a:pt x="0" y="27"/>
                  </a:moveTo>
                  <a:lnTo>
                    <a:pt x="13" y="32"/>
                  </a:lnTo>
                  <a:lnTo>
                    <a:pt x="35" y="27"/>
                  </a:lnTo>
                  <a:lnTo>
                    <a:pt x="42" y="18"/>
                  </a:lnTo>
                  <a:lnTo>
                    <a:pt x="57" y="4"/>
                  </a:lnTo>
                  <a:lnTo>
                    <a:pt x="71" y="13"/>
                  </a:lnTo>
                  <a:lnTo>
                    <a:pt x="92" y="4"/>
                  </a:lnTo>
                  <a:lnTo>
                    <a:pt x="106" y="0"/>
                  </a:lnTo>
                  <a:lnTo>
                    <a:pt x="134" y="0"/>
                  </a:lnTo>
                  <a:lnTo>
                    <a:pt x="142" y="13"/>
                  </a:lnTo>
                  <a:lnTo>
                    <a:pt x="134" y="18"/>
                  </a:lnTo>
                  <a:lnTo>
                    <a:pt x="0" y="27"/>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36" name="Freeform 160"/>
            <p:cNvSpPr>
              <a:spLocks/>
            </p:cNvSpPr>
            <p:nvPr/>
          </p:nvSpPr>
          <p:spPr bwMode="auto">
            <a:xfrm>
              <a:off x="3617" y="2985"/>
              <a:ext cx="135" cy="60"/>
            </a:xfrm>
            <a:custGeom>
              <a:avLst/>
              <a:gdLst>
                <a:gd name="T0" fmla="*/ 0 w 135"/>
                <a:gd name="T1" fmla="*/ 49 h 60"/>
                <a:gd name="T2" fmla="*/ 21 w 135"/>
                <a:gd name="T3" fmla="*/ 59 h 60"/>
                <a:gd name="T4" fmla="*/ 34 w 135"/>
                <a:gd name="T5" fmla="*/ 59 h 60"/>
                <a:gd name="T6" fmla="*/ 49 w 135"/>
                <a:gd name="T7" fmla="*/ 49 h 60"/>
                <a:gd name="T8" fmla="*/ 63 w 135"/>
                <a:gd name="T9" fmla="*/ 39 h 60"/>
                <a:gd name="T10" fmla="*/ 84 w 135"/>
                <a:gd name="T11" fmla="*/ 34 h 60"/>
                <a:gd name="T12" fmla="*/ 99 w 135"/>
                <a:gd name="T13" fmla="*/ 29 h 60"/>
                <a:gd name="T14" fmla="*/ 112 w 135"/>
                <a:gd name="T15" fmla="*/ 24 h 60"/>
                <a:gd name="T16" fmla="*/ 120 w 135"/>
                <a:gd name="T17" fmla="*/ 9 h 60"/>
                <a:gd name="T18" fmla="*/ 134 w 135"/>
                <a:gd name="T19" fmla="*/ 0 h 60"/>
                <a:gd name="T20" fmla="*/ 0 w 135"/>
                <a:gd name="T21" fmla="*/ 49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0"/>
                <a:gd name="T35" fmla="*/ 135 w 13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0">
                  <a:moveTo>
                    <a:pt x="0" y="49"/>
                  </a:moveTo>
                  <a:lnTo>
                    <a:pt x="21" y="59"/>
                  </a:lnTo>
                  <a:lnTo>
                    <a:pt x="34" y="59"/>
                  </a:lnTo>
                  <a:lnTo>
                    <a:pt x="49" y="49"/>
                  </a:lnTo>
                  <a:lnTo>
                    <a:pt x="63" y="39"/>
                  </a:lnTo>
                  <a:lnTo>
                    <a:pt x="84" y="34"/>
                  </a:lnTo>
                  <a:lnTo>
                    <a:pt x="99" y="29"/>
                  </a:lnTo>
                  <a:lnTo>
                    <a:pt x="112" y="24"/>
                  </a:lnTo>
                  <a:lnTo>
                    <a:pt x="120" y="9"/>
                  </a:lnTo>
                  <a:lnTo>
                    <a:pt x="134" y="0"/>
                  </a:lnTo>
                  <a:lnTo>
                    <a:pt x="0" y="4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37" name="Freeform 161"/>
            <p:cNvSpPr>
              <a:spLocks/>
            </p:cNvSpPr>
            <p:nvPr/>
          </p:nvSpPr>
          <p:spPr bwMode="auto">
            <a:xfrm>
              <a:off x="3772" y="2752"/>
              <a:ext cx="745" cy="205"/>
            </a:xfrm>
            <a:custGeom>
              <a:avLst/>
              <a:gdLst>
                <a:gd name="T0" fmla="*/ 29 w 745"/>
                <a:gd name="T1" fmla="*/ 204 h 205"/>
                <a:gd name="T2" fmla="*/ 14 w 745"/>
                <a:gd name="T3" fmla="*/ 193 h 205"/>
                <a:gd name="T4" fmla="*/ 0 w 745"/>
                <a:gd name="T5" fmla="*/ 173 h 205"/>
                <a:gd name="T6" fmla="*/ 22 w 745"/>
                <a:gd name="T7" fmla="*/ 163 h 205"/>
                <a:gd name="T8" fmla="*/ 51 w 745"/>
                <a:gd name="T9" fmla="*/ 163 h 205"/>
                <a:gd name="T10" fmla="*/ 65 w 745"/>
                <a:gd name="T11" fmla="*/ 153 h 205"/>
                <a:gd name="T12" fmla="*/ 87 w 745"/>
                <a:gd name="T13" fmla="*/ 142 h 205"/>
                <a:gd name="T14" fmla="*/ 94 w 745"/>
                <a:gd name="T15" fmla="*/ 132 h 205"/>
                <a:gd name="T16" fmla="*/ 94 w 745"/>
                <a:gd name="T17" fmla="*/ 112 h 205"/>
                <a:gd name="T18" fmla="*/ 116 w 745"/>
                <a:gd name="T19" fmla="*/ 96 h 205"/>
                <a:gd name="T20" fmla="*/ 131 w 745"/>
                <a:gd name="T21" fmla="*/ 86 h 205"/>
                <a:gd name="T22" fmla="*/ 146 w 745"/>
                <a:gd name="T23" fmla="*/ 81 h 205"/>
                <a:gd name="T24" fmla="*/ 168 w 745"/>
                <a:gd name="T25" fmla="*/ 71 h 205"/>
                <a:gd name="T26" fmla="*/ 183 w 745"/>
                <a:gd name="T27" fmla="*/ 51 h 205"/>
                <a:gd name="T28" fmla="*/ 211 w 745"/>
                <a:gd name="T29" fmla="*/ 51 h 205"/>
                <a:gd name="T30" fmla="*/ 233 w 745"/>
                <a:gd name="T31" fmla="*/ 51 h 205"/>
                <a:gd name="T32" fmla="*/ 233 w 745"/>
                <a:gd name="T33" fmla="*/ 71 h 205"/>
                <a:gd name="T34" fmla="*/ 240 w 745"/>
                <a:gd name="T35" fmla="*/ 81 h 205"/>
                <a:gd name="T36" fmla="*/ 248 w 745"/>
                <a:gd name="T37" fmla="*/ 91 h 205"/>
                <a:gd name="T38" fmla="*/ 255 w 745"/>
                <a:gd name="T39" fmla="*/ 102 h 205"/>
                <a:gd name="T40" fmla="*/ 277 w 745"/>
                <a:gd name="T41" fmla="*/ 112 h 205"/>
                <a:gd name="T42" fmla="*/ 277 w 745"/>
                <a:gd name="T43" fmla="*/ 122 h 205"/>
                <a:gd name="T44" fmla="*/ 285 w 745"/>
                <a:gd name="T45" fmla="*/ 137 h 205"/>
                <a:gd name="T46" fmla="*/ 313 w 745"/>
                <a:gd name="T47" fmla="*/ 137 h 205"/>
                <a:gd name="T48" fmla="*/ 343 w 745"/>
                <a:gd name="T49" fmla="*/ 137 h 205"/>
                <a:gd name="T50" fmla="*/ 372 w 745"/>
                <a:gd name="T51" fmla="*/ 137 h 205"/>
                <a:gd name="T52" fmla="*/ 401 w 745"/>
                <a:gd name="T53" fmla="*/ 142 h 205"/>
                <a:gd name="T54" fmla="*/ 430 w 745"/>
                <a:gd name="T55" fmla="*/ 137 h 205"/>
                <a:gd name="T56" fmla="*/ 444 w 745"/>
                <a:gd name="T57" fmla="*/ 142 h 205"/>
                <a:gd name="T58" fmla="*/ 488 w 745"/>
                <a:gd name="T59" fmla="*/ 137 h 205"/>
                <a:gd name="T60" fmla="*/ 503 w 745"/>
                <a:gd name="T61" fmla="*/ 132 h 205"/>
                <a:gd name="T62" fmla="*/ 510 w 745"/>
                <a:gd name="T63" fmla="*/ 117 h 205"/>
                <a:gd name="T64" fmla="*/ 525 w 745"/>
                <a:gd name="T65" fmla="*/ 102 h 205"/>
                <a:gd name="T66" fmla="*/ 554 w 745"/>
                <a:gd name="T67" fmla="*/ 112 h 205"/>
                <a:gd name="T68" fmla="*/ 560 w 745"/>
                <a:gd name="T69" fmla="*/ 102 h 205"/>
                <a:gd name="T70" fmla="*/ 575 w 745"/>
                <a:gd name="T71" fmla="*/ 86 h 205"/>
                <a:gd name="T72" fmla="*/ 597 w 745"/>
                <a:gd name="T73" fmla="*/ 86 h 205"/>
                <a:gd name="T74" fmla="*/ 597 w 745"/>
                <a:gd name="T75" fmla="*/ 76 h 205"/>
                <a:gd name="T76" fmla="*/ 575 w 745"/>
                <a:gd name="T77" fmla="*/ 76 h 205"/>
                <a:gd name="T78" fmla="*/ 568 w 745"/>
                <a:gd name="T79" fmla="*/ 76 h 205"/>
                <a:gd name="T80" fmla="*/ 560 w 745"/>
                <a:gd name="T81" fmla="*/ 76 h 205"/>
                <a:gd name="T82" fmla="*/ 560 w 745"/>
                <a:gd name="T83" fmla="*/ 55 h 205"/>
                <a:gd name="T84" fmla="*/ 568 w 745"/>
                <a:gd name="T85" fmla="*/ 51 h 205"/>
                <a:gd name="T86" fmla="*/ 575 w 745"/>
                <a:gd name="T87" fmla="*/ 51 h 205"/>
                <a:gd name="T88" fmla="*/ 605 w 745"/>
                <a:gd name="T89" fmla="*/ 35 h 205"/>
                <a:gd name="T90" fmla="*/ 619 w 745"/>
                <a:gd name="T91" fmla="*/ 20 h 205"/>
                <a:gd name="T92" fmla="*/ 619 w 745"/>
                <a:gd name="T93" fmla="*/ 0 h 205"/>
                <a:gd name="T94" fmla="*/ 634 w 745"/>
                <a:gd name="T95" fmla="*/ 0 h 205"/>
                <a:gd name="T96" fmla="*/ 649 w 745"/>
                <a:gd name="T97" fmla="*/ 0 h 205"/>
                <a:gd name="T98" fmla="*/ 685 w 745"/>
                <a:gd name="T99" fmla="*/ 10 h 205"/>
                <a:gd name="T100" fmla="*/ 699 w 745"/>
                <a:gd name="T101" fmla="*/ 15 h 205"/>
                <a:gd name="T102" fmla="*/ 707 w 745"/>
                <a:gd name="T103" fmla="*/ 30 h 205"/>
                <a:gd name="T104" fmla="*/ 714 w 745"/>
                <a:gd name="T105" fmla="*/ 40 h 205"/>
                <a:gd name="T106" fmla="*/ 714 w 745"/>
                <a:gd name="T107" fmla="*/ 51 h 205"/>
                <a:gd name="T108" fmla="*/ 729 w 745"/>
                <a:gd name="T109" fmla="*/ 55 h 205"/>
                <a:gd name="T110" fmla="*/ 744 w 745"/>
                <a:gd name="T111" fmla="*/ 66 h 205"/>
                <a:gd name="T112" fmla="*/ 29 w 745"/>
                <a:gd name="T113" fmla="*/ 204 h 2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5"/>
                <a:gd name="T172" fmla="*/ 0 h 205"/>
                <a:gd name="T173" fmla="*/ 745 w 745"/>
                <a:gd name="T174" fmla="*/ 205 h 2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5" h="205">
                  <a:moveTo>
                    <a:pt x="29" y="204"/>
                  </a:moveTo>
                  <a:lnTo>
                    <a:pt x="14" y="193"/>
                  </a:lnTo>
                  <a:lnTo>
                    <a:pt x="0" y="173"/>
                  </a:lnTo>
                  <a:lnTo>
                    <a:pt x="22" y="163"/>
                  </a:lnTo>
                  <a:lnTo>
                    <a:pt x="51" y="163"/>
                  </a:lnTo>
                  <a:lnTo>
                    <a:pt x="65" y="153"/>
                  </a:lnTo>
                  <a:lnTo>
                    <a:pt x="87" y="142"/>
                  </a:lnTo>
                  <a:lnTo>
                    <a:pt x="94" y="132"/>
                  </a:lnTo>
                  <a:lnTo>
                    <a:pt x="94" y="112"/>
                  </a:lnTo>
                  <a:lnTo>
                    <a:pt x="116" y="96"/>
                  </a:lnTo>
                  <a:lnTo>
                    <a:pt x="131" y="86"/>
                  </a:lnTo>
                  <a:lnTo>
                    <a:pt x="146" y="81"/>
                  </a:lnTo>
                  <a:lnTo>
                    <a:pt x="168" y="71"/>
                  </a:lnTo>
                  <a:lnTo>
                    <a:pt x="183" y="51"/>
                  </a:lnTo>
                  <a:lnTo>
                    <a:pt x="211" y="51"/>
                  </a:lnTo>
                  <a:lnTo>
                    <a:pt x="233" y="51"/>
                  </a:lnTo>
                  <a:lnTo>
                    <a:pt x="233" y="71"/>
                  </a:lnTo>
                  <a:lnTo>
                    <a:pt x="240" y="81"/>
                  </a:lnTo>
                  <a:lnTo>
                    <a:pt x="248" y="91"/>
                  </a:lnTo>
                  <a:lnTo>
                    <a:pt x="255" y="102"/>
                  </a:lnTo>
                  <a:lnTo>
                    <a:pt x="277" y="112"/>
                  </a:lnTo>
                  <a:lnTo>
                    <a:pt x="277" y="122"/>
                  </a:lnTo>
                  <a:lnTo>
                    <a:pt x="285" y="137"/>
                  </a:lnTo>
                  <a:lnTo>
                    <a:pt x="313" y="137"/>
                  </a:lnTo>
                  <a:lnTo>
                    <a:pt x="343" y="137"/>
                  </a:lnTo>
                  <a:lnTo>
                    <a:pt x="372" y="137"/>
                  </a:lnTo>
                  <a:lnTo>
                    <a:pt x="401" y="142"/>
                  </a:lnTo>
                  <a:lnTo>
                    <a:pt x="430" y="137"/>
                  </a:lnTo>
                  <a:lnTo>
                    <a:pt x="444" y="142"/>
                  </a:lnTo>
                  <a:lnTo>
                    <a:pt x="488" y="137"/>
                  </a:lnTo>
                  <a:lnTo>
                    <a:pt x="503" y="132"/>
                  </a:lnTo>
                  <a:lnTo>
                    <a:pt x="510" y="117"/>
                  </a:lnTo>
                  <a:lnTo>
                    <a:pt x="525" y="102"/>
                  </a:lnTo>
                  <a:lnTo>
                    <a:pt x="554" y="112"/>
                  </a:lnTo>
                  <a:lnTo>
                    <a:pt x="560" y="102"/>
                  </a:lnTo>
                  <a:lnTo>
                    <a:pt x="575" y="86"/>
                  </a:lnTo>
                  <a:lnTo>
                    <a:pt x="597" y="86"/>
                  </a:lnTo>
                  <a:lnTo>
                    <a:pt x="597" y="76"/>
                  </a:lnTo>
                  <a:lnTo>
                    <a:pt x="575" y="76"/>
                  </a:lnTo>
                  <a:lnTo>
                    <a:pt x="568" y="76"/>
                  </a:lnTo>
                  <a:lnTo>
                    <a:pt x="560" y="76"/>
                  </a:lnTo>
                  <a:lnTo>
                    <a:pt x="560" y="55"/>
                  </a:lnTo>
                  <a:lnTo>
                    <a:pt x="568" y="51"/>
                  </a:lnTo>
                  <a:lnTo>
                    <a:pt x="575" y="51"/>
                  </a:lnTo>
                  <a:lnTo>
                    <a:pt x="605" y="35"/>
                  </a:lnTo>
                  <a:lnTo>
                    <a:pt x="619" y="20"/>
                  </a:lnTo>
                  <a:lnTo>
                    <a:pt x="619" y="0"/>
                  </a:lnTo>
                  <a:lnTo>
                    <a:pt x="634" y="0"/>
                  </a:lnTo>
                  <a:lnTo>
                    <a:pt x="649" y="0"/>
                  </a:lnTo>
                  <a:lnTo>
                    <a:pt x="685" y="10"/>
                  </a:lnTo>
                  <a:lnTo>
                    <a:pt x="699" y="15"/>
                  </a:lnTo>
                  <a:lnTo>
                    <a:pt x="707" y="30"/>
                  </a:lnTo>
                  <a:lnTo>
                    <a:pt x="714" y="40"/>
                  </a:lnTo>
                  <a:lnTo>
                    <a:pt x="714" y="51"/>
                  </a:lnTo>
                  <a:lnTo>
                    <a:pt x="729" y="55"/>
                  </a:lnTo>
                  <a:lnTo>
                    <a:pt x="744" y="66"/>
                  </a:lnTo>
                  <a:lnTo>
                    <a:pt x="29" y="20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38" name="Freeform 162"/>
            <p:cNvSpPr>
              <a:spLocks/>
            </p:cNvSpPr>
            <p:nvPr/>
          </p:nvSpPr>
          <p:spPr bwMode="auto">
            <a:xfrm>
              <a:off x="4514" y="2814"/>
              <a:ext cx="61" cy="80"/>
            </a:xfrm>
            <a:custGeom>
              <a:avLst/>
              <a:gdLst>
                <a:gd name="T0" fmla="*/ 0 w 61"/>
                <a:gd name="T1" fmla="*/ 0 h 80"/>
                <a:gd name="T2" fmla="*/ 60 w 61"/>
                <a:gd name="T3" fmla="*/ 5 h 80"/>
                <a:gd name="T4" fmla="*/ 60 w 61"/>
                <a:gd name="T5" fmla="*/ 24 h 80"/>
                <a:gd name="T6" fmla="*/ 46 w 61"/>
                <a:gd name="T7" fmla="*/ 39 h 80"/>
                <a:gd name="T8" fmla="*/ 33 w 61"/>
                <a:gd name="T9" fmla="*/ 34 h 80"/>
                <a:gd name="T10" fmla="*/ 26 w 61"/>
                <a:gd name="T11" fmla="*/ 49 h 80"/>
                <a:gd name="T12" fmla="*/ 20 w 61"/>
                <a:gd name="T13" fmla="*/ 69 h 80"/>
                <a:gd name="T14" fmla="*/ 26 w 61"/>
                <a:gd name="T15" fmla="*/ 79 h 80"/>
                <a:gd name="T16" fmla="*/ 0 w 61"/>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80"/>
                <a:gd name="T29" fmla="*/ 61 w 61"/>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80">
                  <a:moveTo>
                    <a:pt x="0" y="0"/>
                  </a:moveTo>
                  <a:lnTo>
                    <a:pt x="60" y="5"/>
                  </a:lnTo>
                  <a:lnTo>
                    <a:pt x="60" y="24"/>
                  </a:lnTo>
                  <a:lnTo>
                    <a:pt x="46" y="39"/>
                  </a:lnTo>
                  <a:lnTo>
                    <a:pt x="33" y="34"/>
                  </a:lnTo>
                  <a:lnTo>
                    <a:pt x="26" y="49"/>
                  </a:lnTo>
                  <a:lnTo>
                    <a:pt x="20" y="69"/>
                  </a:lnTo>
                  <a:lnTo>
                    <a:pt x="26" y="79"/>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39" name="Freeform 163"/>
            <p:cNvSpPr>
              <a:spLocks/>
            </p:cNvSpPr>
            <p:nvPr/>
          </p:nvSpPr>
          <p:spPr bwMode="auto">
            <a:xfrm>
              <a:off x="3985" y="2773"/>
              <a:ext cx="362" cy="33"/>
            </a:xfrm>
            <a:custGeom>
              <a:avLst/>
              <a:gdLst>
                <a:gd name="T0" fmla="*/ 0 w 362"/>
                <a:gd name="T1" fmla="*/ 32 h 33"/>
                <a:gd name="T2" fmla="*/ 14 w 362"/>
                <a:gd name="T3" fmla="*/ 18 h 33"/>
                <a:gd name="T4" fmla="*/ 43 w 362"/>
                <a:gd name="T5" fmla="*/ 8 h 33"/>
                <a:gd name="T6" fmla="*/ 72 w 362"/>
                <a:gd name="T7" fmla="*/ 18 h 33"/>
                <a:gd name="T8" fmla="*/ 101 w 362"/>
                <a:gd name="T9" fmla="*/ 27 h 33"/>
                <a:gd name="T10" fmla="*/ 123 w 362"/>
                <a:gd name="T11" fmla="*/ 18 h 33"/>
                <a:gd name="T12" fmla="*/ 115 w 362"/>
                <a:gd name="T13" fmla="*/ 4 h 33"/>
                <a:gd name="T14" fmla="*/ 130 w 362"/>
                <a:gd name="T15" fmla="*/ 0 h 33"/>
                <a:gd name="T16" fmla="*/ 158 w 362"/>
                <a:gd name="T17" fmla="*/ 4 h 33"/>
                <a:gd name="T18" fmla="*/ 166 w 362"/>
                <a:gd name="T19" fmla="*/ 8 h 33"/>
                <a:gd name="T20" fmla="*/ 180 w 362"/>
                <a:gd name="T21" fmla="*/ 18 h 33"/>
                <a:gd name="T22" fmla="*/ 209 w 362"/>
                <a:gd name="T23" fmla="*/ 18 h 33"/>
                <a:gd name="T24" fmla="*/ 237 w 362"/>
                <a:gd name="T25" fmla="*/ 27 h 33"/>
                <a:gd name="T26" fmla="*/ 267 w 362"/>
                <a:gd name="T27" fmla="*/ 32 h 33"/>
                <a:gd name="T28" fmla="*/ 281 w 362"/>
                <a:gd name="T29" fmla="*/ 32 h 33"/>
                <a:gd name="T30" fmla="*/ 310 w 362"/>
                <a:gd name="T31" fmla="*/ 27 h 33"/>
                <a:gd name="T32" fmla="*/ 331 w 362"/>
                <a:gd name="T33" fmla="*/ 18 h 33"/>
                <a:gd name="T34" fmla="*/ 346 w 362"/>
                <a:gd name="T35" fmla="*/ 18 h 33"/>
                <a:gd name="T36" fmla="*/ 361 w 362"/>
                <a:gd name="T37" fmla="*/ 27 h 33"/>
                <a:gd name="T38" fmla="*/ 0 w 362"/>
                <a:gd name="T39" fmla="*/ 32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3"/>
                <a:gd name="T62" fmla="*/ 362 w 362"/>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3">
                  <a:moveTo>
                    <a:pt x="0" y="32"/>
                  </a:moveTo>
                  <a:lnTo>
                    <a:pt x="14" y="18"/>
                  </a:lnTo>
                  <a:lnTo>
                    <a:pt x="43" y="8"/>
                  </a:lnTo>
                  <a:lnTo>
                    <a:pt x="72" y="18"/>
                  </a:lnTo>
                  <a:lnTo>
                    <a:pt x="101" y="27"/>
                  </a:lnTo>
                  <a:lnTo>
                    <a:pt x="123" y="18"/>
                  </a:lnTo>
                  <a:lnTo>
                    <a:pt x="115" y="4"/>
                  </a:lnTo>
                  <a:lnTo>
                    <a:pt x="130" y="0"/>
                  </a:lnTo>
                  <a:lnTo>
                    <a:pt x="158" y="4"/>
                  </a:lnTo>
                  <a:lnTo>
                    <a:pt x="166" y="8"/>
                  </a:lnTo>
                  <a:lnTo>
                    <a:pt x="180" y="18"/>
                  </a:lnTo>
                  <a:lnTo>
                    <a:pt x="209" y="18"/>
                  </a:lnTo>
                  <a:lnTo>
                    <a:pt x="237" y="27"/>
                  </a:lnTo>
                  <a:lnTo>
                    <a:pt x="267" y="32"/>
                  </a:lnTo>
                  <a:lnTo>
                    <a:pt x="281" y="32"/>
                  </a:lnTo>
                  <a:lnTo>
                    <a:pt x="310" y="27"/>
                  </a:lnTo>
                  <a:lnTo>
                    <a:pt x="331" y="18"/>
                  </a:lnTo>
                  <a:lnTo>
                    <a:pt x="346" y="18"/>
                  </a:lnTo>
                  <a:lnTo>
                    <a:pt x="361" y="27"/>
                  </a:lnTo>
                  <a:lnTo>
                    <a:pt x="0" y="3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40" name="Freeform 164"/>
            <p:cNvSpPr>
              <a:spLocks/>
            </p:cNvSpPr>
            <p:nvPr/>
          </p:nvSpPr>
          <p:spPr bwMode="auto">
            <a:xfrm>
              <a:off x="3963" y="3048"/>
              <a:ext cx="135" cy="70"/>
            </a:xfrm>
            <a:custGeom>
              <a:avLst/>
              <a:gdLst>
                <a:gd name="T0" fmla="*/ 0 w 135"/>
                <a:gd name="T1" fmla="*/ 9 h 70"/>
                <a:gd name="T2" fmla="*/ 7 w 135"/>
                <a:gd name="T3" fmla="*/ 9 h 70"/>
                <a:gd name="T4" fmla="*/ 21 w 135"/>
                <a:gd name="T5" fmla="*/ 9 h 70"/>
                <a:gd name="T6" fmla="*/ 21 w 135"/>
                <a:gd name="T7" fmla="*/ 24 h 70"/>
                <a:gd name="T8" fmla="*/ 49 w 135"/>
                <a:gd name="T9" fmla="*/ 29 h 70"/>
                <a:gd name="T10" fmla="*/ 63 w 135"/>
                <a:gd name="T11" fmla="*/ 24 h 70"/>
                <a:gd name="T12" fmla="*/ 63 w 135"/>
                <a:gd name="T13" fmla="*/ 14 h 70"/>
                <a:gd name="T14" fmla="*/ 78 w 135"/>
                <a:gd name="T15" fmla="*/ 5 h 70"/>
                <a:gd name="T16" fmla="*/ 99 w 135"/>
                <a:gd name="T17" fmla="*/ 0 h 70"/>
                <a:gd name="T18" fmla="*/ 126 w 135"/>
                <a:gd name="T19" fmla="*/ 0 h 70"/>
                <a:gd name="T20" fmla="*/ 134 w 135"/>
                <a:gd name="T21" fmla="*/ 9 h 70"/>
                <a:gd name="T22" fmla="*/ 120 w 135"/>
                <a:gd name="T23" fmla="*/ 24 h 70"/>
                <a:gd name="T24" fmla="*/ 99 w 135"/>
                <a:gd name="T25" fmla="*/ 34 h 70"/>
                <a:gd name="T26" fmla="*/ 91 w 135"/>
                <a:gd name="T27" fmla="*/ 44 h 70"/>
                <a:gd name="T28" fmla="*/ 84 w 135"/>
                <a:gd name="T29" fmla="*/ 54 h 70"/>
                <a:gd name="T30" fmla="*/ 78 w 135"/>
                <a:gd name="T31" fmla="*/ 63 h 70"/>
                <a:gd name="T32" fmla="*/ 63 w 135"/>
                <a:gd name="T33" fmla="*/ 69 h 70"/>
                <a:gd name="T34" fmla="*/ 55 w 135"/>
                <a:gd name="T35" fmla="*/ 63 h 70"/>
                <a:gd name="T36" fmla="*/ 55 w 135"/>
                <a:gd name="T37" fmla="*/ 69 h 70"/>
                <a:gd name="T38" fmla="*/ 0 w 135"/>
                <a:gd name="T39" fmla="*/ 9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5"/>
                <a:gd name="T61" fmla="*/ 0 h 70"/>
                <a:gd name="T62" fmla="*/ 135 w 135"/>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5" h="70">
                  <a:moveTo>
                    <a:pt x="0" y="9"/>
                  </a:moveTo>
                  <a:lnTo>
                    <a:pt x="7" y="9"/>
                  </a:lnTo>
                  <a:lnTo>
                    <a:pt x="21" y="9"/>
                  </a:lnTo>
                  <a:lnTo>
                    <a:pt x="21" y="24"/>
                  </a:lnTo>
                  <a:lnTo>
                    <a:pt x="49" y="29"/>
                  </a:lnTo>
                  <a:lnTo>
                    <a:pt x="63" y="24"/>
                  </a:lnTo>
                  <a:lnTo>
                    <a:pt x="63" y="14"/>
                  </a:lnTo>
                  <a:lnTo>
                    <a:pt x="78" y="5"/>
                  </a:lnTo>
                  <a:lnTo>
                    <a:pt x="99" y="0"/>
                  </a:lnTo>
                  <a:lnTo>
                    <a:pt x="126" y="0"/>
                  </a:lnTo>
                  <a:lnTo>
                    <a:pt x="134" y="9"/>
                  </a:lnTo>
                  <a:lnTo>
                    <a:pt x="120" y="24"/>
                  </a:lnTo>
                  <a:lnTo>
                    <a:pt x="99" y="34"/>
                  </a:lnTo>
                  <a:lnTo>
                    <a:pt x="91" y="44"/>
                  </a:lnTo>
                  <a:lnTo>
                    <a:pt x="84" y="54"/>
                  </a:lnTo>
                  <a:lnTo>
                    <a:pt x="78" y="63"/>
                  </a:lnTo>
                  <a:lnTo>
                    <a:pt x="63" y="69"/>
                  </a:lnTo>
                  <a:lnTo>
                    <a:pt x="55" y="63"/>
                  </a:lnTo>
                  <a:lnTo>
                    <a:pt x="55" y="69"/>
                  </a:lnTo>
                  <a:lnTo>
                    <a:pt x="0" y="9"/>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41" name="Freeform 165"/>
            <p:cNvSpPr>
              <a:spLocks/>
            </p:cNvSpPr>
            <p:nvPr/>
          </p:nvSpPr>
          <p:spPr bwMode="auto">
            <a:xfrm>
              <a:off x="3963" y="3079"/>
              <a:ext cx="62" cy="33"/>
            </a:xfrm>
            <a:custGeom>
              <a:avLst/>
              <a:gdLst>
                <a:gd name="T0" fmla="*/ 47 w 62"/>
                <a:gd name="T1" fmla="*/ 32 h 33"/>
                <a:gd name="T2" fmla="*/ 54 w 62"/>
                <a:gd name="T3" fmla="*/ 23 h 33"/>
                <a:gd name="T4" fmla="*/ 61 w 62"/>
                <a:gd name="T5" fmla="*/ 18 h 33"/>
                <a:gd name="T6" fmla="*/ 54 w 62"/>
                <a:gd name="T7" fmla="*/ 13 h 33"/>
                <a:gd name="T8" fmla="*/ 40 w 62"/>
                <a:gd name="T9" fmla="*/ 13 h 33"/>
                <a:gd name="T10" fmla="*/ 26 w 62"/>
                <a:gd name="T11" fmla="*/ 4 h 33"/>
                <a:gd name="T12" fmla="*/ 26 w 62"/>
                <a:gd name="T13" fmla="*/ 0 h 33"/>
                <a:gd name="T14" fmla="*/ 13 w 62"/>
                <a:gd name="T15" fmla="*/ 0 h 33"/>
                <a:gd name="T16" fmla="*/ 0 w 62"/>
                <a:gd name="T17" fmla="*/ 0 h 33"/>
                <a:gd name="T18" fmla="*/ 47 w 62"/>
                <a:gd name="T19" fmla="*/ 32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3"/>
                <a:gd name="T32" fmla="*/ 62 w 62"/>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3">
                  <a:moveTo>
                    <a:pt x="47" y="32"/>
                  </a:moveTo>
                  <a:lnTo>
                    <a:pt x="54" y="23"/>
                  </a:lnTo>
                  <a:lnTo>
                    <a:pt x="61" y="18"/>
                  </a:lnTo>
                  <a:lnTo>
                    <a:pt x="54" y="13"/>
                  </a:lnTo>
                  <a:lnTo>
                    <a:pt x="40" y="13"/>
                  </a:lnTo>
                  <a:lnTo>
                    <a:pt x="26" y="4"/>
                  </a:lnTo>
                  <a:lnTo>
                    <a:pt x="26" y="0"/>
                  </a:lnTo>
                  <a:lnTo>
                    <a:pt x="13" y="0"/>
                  </a:lnTo>
                  <a:lnTo>
                    <a:pt x="0" y="0"/>
                  </a:lnTo>
                  <a:lnTo>
                    <a:pt x="47" y="3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42" name="Freeform 166"/>
            <p:cNvSpPr>
              <a:spLocks/>
            </p:cNvSpPr>
            <p:nvPr/>
          </p:nvSpPr>
          <p:spPr bwMode="auto">
            <a:xfrm>
              <a:off x="3970" y="3053"/>
              <a:ext cx="55" cy="17"/>
            </a:xfrm>
            <a:custGeom>
              <a:avLst/>
              <a:gdLst>
                <a:gd name="T0" fmla="*/ 54 w 55"/>
                <a:gd name="T1" fmla="*/ 16 h 17"/>
                <a:gd name="T2" fmla="*/ 54 w 55"/>
                <a:gd name="T3" fmla="*/ 0 h 17"/>
                <a:gd name="T4" fmla="*/ 47 w 55"/>
                <a:gd name="T5" fmla="*/ 0 h 17"/>
                <a:gd name="T6" fmla="*/ 33 w 55"/>
                <a:gd name="T7" fmla="*/ 0 h 17"/>
                <a:gd name="T8" fmla="*/ 27 w 55"/>
                <a:gd name="T9" fmla="*/ 0 h 17"/>
                <a:gd name="T10" fmla="*/ 13 w 55"/>
                <a:gd name="T11" fmla="*/ 0 h 17"/>
                <a:gd name="T12" fmla="*/ 0 w 55"/>
                <a:gd name="T13" fmla="*/ 16 h 17"/>
                <a:gd name="T14" fmla="*/ 54 w 55"/>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7"/>
                <a:gd name="T26" fmla="*/ 55 w 5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7">
                  <a:moveTo>
                    <a:pt x="54" y="16"/>
                  </a:moveTo>
                  <a:lnTo>
                    <a:pt x="54" y="0"/>
                  </a:lnTo>
                  <a:lnTo>
                    <a:pt x="47" y="0"/>
                  </a:lnTo>
                  <a:lnTo>
                    <a:pt x="33" y="0"/>
                  </a:lnTo>
                  <a:lnTo>
                    <a:pt x="27" y="0"/>
                  </a:lnTo>
                  <a:lnTo>
                    <a:pt x="13" y="0"/>
                  </a:lnTo>
                  <a:lnTo>
                    <a:pt x="0" y="16"/>
                  </a:lnTo>
                  <a:lnTo>
                    <a:pt x="54" y="16"/>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43" name="Freeform 167"/>
            <p:cNvSpPr>
              <a:spLocks/>
            </p:cNvSpPr>
            <p:nvPr/>
          </p:nvSpPr>
          <p:spPr bwMode="auto">
            <a:xfrm>
              <a:off x="4095" y="3048"/>
              <a:ext cx="40" cy="164"/>
            </a:xfrm>
            <a:custGeom>
              <a:avLst/>
              <a:gdLst>
                <a:gd name="T0" fmla="*/ 0 w 40"/>
                <a:gd name="T1" fmla="*/ 5 h 164"/>
                <a:gd name="T2" fmla="*/ 13 w 40"/>
                <a:gd name="T3" fmla="*/ 0 h 164"/>
                <a:gd name="T4" fmla="*/ 13 w 40"/>
                <a:gd name="T5" fmla="*/ 20 h 164"/>
                <a:gd name="T6" fmla="*/ 6 w 40"/>
                <a:gd name="T7" fmla="*/ 35 h 164"/>
                <a:gd name="T8" fmla="*/ 0 w 40"/>
                <a:gd name="T9" fmla="*/ 45 h 164"/>
                <a:gd name="T10" fmla="*/ 6 w 40"/>
                <a:gd name="T11" fmla="*/ 56 h 164"/>
                <a:gd name="T12" fmla="*/ 19 w 40"/>
                <a:gd name="T13" fmla="*/ 61 h 164"/>
                <a:gd name="T14" fmla="*/ 26 w 40"/>
                <a:gd name="T15" fmla="*/ 71 h 164"/>
                <a:gd name="T16" fmla="*/ 39 w 40"/>
                <a:gd name="T17" fmla="*/ 71 h 164"/>
                <a:gd name="T18" fmla="*/ 39 w 40"/>
                <a:gd name="T19" fmla="*/ 91 h 164"/>
                <a:gd name="T20" fmla="*/ 19 w 40"/>
                <a:gd name="T21" fmla="*/ 91 h 164"/>
                <a:gd name="T22" fmla="*/ 6 w 40"/>
                <a:gd name="T23" fmla="*/ 96 h 164"/>
                <a:gd name="T24" fmla="*/ 0 w 40"/>
                <a:gd name="T25" fmla="*/ 101 h 164"/>
                <a:gd name="T26" fmla="*/ 0 w 40"/>
                <a:gd name="T27" fmla="*/ 106 h 164"/>
                <a:gd name="T28" fmla="*/ 0 w 40"/>
                <a:gd name="T29" fmla="*/ 117 h 164"/>
                <a:gd name="T30" fmla="*/ 6 w 40"/>
                <a:gd name="T31" fmla="*/ 122 h 164"/>
                <a:gd name="T32" fmla="*/ 13 w 40"/>
                <a:gd name="T33" fmla="*/ 132 h 164"/>
                <a:gd name="T34" fmla="*/ 0 w 40"/>
                <a:gd name="T35" fmla="*/ 163 h 164"/>
                <a:gd name="T36" fmla="*/ 0 w 40"/>
                <a:gd name="T37" fmla="*/ 5 h 1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64"/>
                <a:gd name="T59" fmla="*/ 40 w 40"/>
                <a:gd name="T60" fmla="*/ 164 h 1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64">
                  <a:moveTo>
                    <a:pt x="0" y="5"/>
                  </a:moveTo>
                  <a:lnTo>
                    <a:pt x="13" y="0"/>
                  </a:lnTo>
                  <a:lnTo>
                    <a:pt x="13" y="20"/>
                  </a:lnTo>
                  <a:lnTo>
                    <a:pt x="6" y="35"/>
                  </a:lnTo>
                  <a:lnTo>
                    <a:pt x="0" y="45"/>
                  </a:lnTo>
                  <a:lnTo>
                    <a:pt x="6" y="56"/>
                  </a:lnTo>
                  <a:lnTo>
                    <a:pt x="19" y="61"/>
                  </a:lnTo>
                  <a:lnTo>
                    <a:pt x="26" y="71"/>
                  </a:lnTo>
                  <a:lnTo>
                    <a:pt x="39" y="71"/>
                  </a:lnTo>
                  <a:lnTo>
                    <a:pt x="39" y="91"/>
                  </a:lnTo>
                  <a:lnTo>
                    <a:pt x="19" y="91"/>
                  </a:lnTo>
                  <a:lnTo>
                    <a:pt x="6" y="96"/>
                  </a:lnTo>
                  <a:lnTo>
                    <a:pt x="0" y="101"/>
                  </a:lnTo>
                  <a:lnTo>
                    <a:pt x="0" y="106"/>
                  </a:lnTo>
                  <a:lnTo>
                    <a:pt x="0" y="117"/>
                  </a:lnTo>
                  <a:lnTo>
                    <a:pt x="6" y="122"/>
                  </a:lnTo>
                  <a:lnTo>
                    <a:pt x="13" y="132"/>
                  </a:lnTo>
                  <a:lnTo>
                    <a:pt x="0" y="163"/>
                  </a:lnTo>
                  <a:lnTo>
                    <a:pt x="0" y="5"/>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44" name="Freeform 168"/>
            <p:cNvSpPr>
              <a:spLocks/>
            </p:cNvSpPr>
            <p:nvPr/>
          </p:nvSpPr>
          <p:spPr bwMode="auto">
            <a:xfrm>
              <a:off x="4132" y="3116"/>
              <a:ext cx="61" cy="54"/>
            </a:xfrm>
            <a:custGeom>
              <a:avLst/>
              <a:gdLst>
                <a:gd name="T0" fmla="*/ 0 w 61"/>
                <a:gd name="T1" fmla="*/ 4 h 54"/>
                <a:gd name="T2" fmla="*/ 13 w 61"/>
                <a:gd name="T3" fmla="*/ 9 h 54"/>
                <a:gd name="T4" fmla="*/ 13 w 61"/>
                <a:gd name="T5" fmla="*/ 0 h 54"/>
                <a:gd name="T6" fmla="*/ 20 w 61"/>
                <a:gd name="T7" fmla="*/ 4 h 54"/>
                <a:gd name="T8" fmla="*/ 26 w 61"/>
                <a:gd name="T9" fmla="*/ 9 h 54"/>
                <a:gd name="T10" fmla="*/ 34 w 61"/>
                <a:gd name="T11" fmla="*/ 14 h 54"/>
                <a:gd name="T12" fmla="*/ 46 w 61"/>
                <a:gd name="T13" fmla="*/ 23 h 54"/>
                <a:gd name="T14" fmla="*/ 46 w 61"/>
                <a:gd name="T15" fmla="*/ 33 h 54"/>
                <a:gd name="T16" fmla="*/ 46 w 61"/>
                <a:gd name="T17" fmla="*/ 48 h 54"/>
                <a:gd name="T18" fmla="*/ 60 w 61"/>
                <a:gd name="T19" fmla="*/ 53 h 54"/>
                <a:gd name="T20" fmla="*/ 46 w 61"/>
                <a:gd name="T21" fmla="*/ 53 h 54"/>
                <a:gd name="T22" fmla="*/ 0 w 61"/>
                <a:gd name="T23" fmla="*/ 4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54"/>
                <a:gd name="T38" fmla="*/ 61 w 61"/>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54">
                  <a:moveTo>
                    <a:pt x="0" y="4"/>
                  </a:moveTo>
                  <a:lnTo>
                    <a:pt x="13" y="9"/>
                  </a:lnTo>
                  <a:lnTo>
                    <a:pt x="13" y="0"/>
                  </a:lnTo>
                  <a:lnTo>
                    <a:pt x="20" y="4"/>
                  </a:lnTo>
                  <a:lnTo>
                    <a:pt x="26" y="9"/>
                  </a:lnTo>
                  <a:lnTo>
                    <a:pt x="34" y="14"/>
                  </a:lnTo>
                  <a:lnTo>
                    <a:pt x="46" y="23"/>
                  </a:lnTo>
                  <a:lnTo>
                    <a:pt x="46" y="33"/>
                  </a:lnTo>
                  <a:lnTo>
                    <a:pt x="46" y="48"/>
                  </a:lnTo>
                  <a:lnTo>
                    <a:pt x="60" y="53"/>
                  </a:lnTo>
                  <a:lnTo>
                    <a:pt x="46" y="53"/>
                  </a:lnTo>
                  <a:lnTo>
                    <a:pt x="0" y="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45" name="Freeform 169"/>
            <p:cNvSpPr>
              <a:spLocks/>
            </p:cNvSpPr>
            <p:nvPr/>
          </p:nvSpPr>
          <p:spPr bwMode="auto">
            <a:xfrm>
              <a:off x="4162" y="3116"/>
              <a:ext cx="97" cy="17"/>
            </a:xfrm>
            <a:custGeom>
              <a:avLst/>
              <a:gdLst>
                <a:gd name="T0" fmla="*/ 0 w 97"/>
                <a:gd name="T1" fmla="*/ 0 h 17"/>
                <a:gd name="T2" fmla="*/ 7 w 97"/>
                <a:gd name="T3" fmla="*/ 0 h 17"/>
                <a:gd name="T4" fmla="*/ 20 w 97"/>
                <a:gd name="T5" fmla="*/ 0 h 17"/>
                <a:gd name="T6" fmla="*/ 40 w 97"/>
                <a:gd name="T7" fmla="*/ 0 h 17"/>
                <a:gd name="T8" fmla="*/ 40 w 97"/>
                <a:gd name="T9" fmla="*/ 4 h 17"/>
                <a:gd name="T10" fmla="*/ 96 w 97"/>
                <a:gd name="T11" fmla="*/ 16 h 17"/>
                <a:gd name="T12" fmla="*/ 0 w 97"/>
                <a:gd name="T13" fmla="*/ 0 h 17"/>
                <a:gd name="T14" fmla="*/ 0 60000 65536"/>
                <a:gd name="T15" fmla="*/ 0 60000 65536"/>
                <a:gd name="T16" fmla="*/ 0 60000 65536"/>
                <a:gd name="T17" fmla="*/ 0 60000 65536"/>
                <a:gd name="T18" fmla="*/ 0 60000 65536"/>
                <a:gd name="T19" fmla="*/ 0 60000 65536"/>
                <a:gd name="T20" fmla="*/ 0 60000 65536"/>
                <a:gd name="T21" fmla="*/ 0 w 97"/>
                <a:gd name="T22" fmla="*/ 0 h 17"/>
                <a:gd name="T23" fmla="*/ 97 w 9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7">
                  <a:moveTo>
                    <a:pt x="0" y="0"/>
                  </a:moveTo>
                  <a:lnTo>
                    <a:pt x="7" y="0"/>
                  </a:lnTo>
                  <a:lnTo>
                    <a:pt x="20" y="0"/>
                  </a:lnTo>
                  <a:lnTo>
                    <a:pt x="40" y="0"/>
                  </a:lnTo>
                  <a:lnTo>
                    <a:pt x="40" y="4"/>
                  </a:lnTo>
                  <a:lnTo>
                    <a:pt x="96" y="16"/>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46" name="Freeform 170"/>
            <p:cNvSpPr>
              <a:spLocks/>
            </p:cNvSpPr>
            <p:nvPr/>
          </p:nvSpPr>
          <p:spPr bwMode="auto">
            <a:xfrm>
              <a:off x="4183" y="3193"/>
              <a:ext cx="17" cy="54"/>
            </a:xfrm>
            <a:custGeom>
              <a:avLst/>
              <a:gdLst>
                <a:gd name="T0" fmla="*/ 0 w 17"/>
                <a:gd name="T1" fmla="*/ 53 h 54"/>
                <a:gd name="T2" fmla="*/ 5 w 17"/>
                <a:gd name="T3" fmla="*/ 43 h 54"/>
                <a:gd name="T4" fmla="*/ 10 w 17"/>
                <a:gd name="T5" fmla="*/ 38 h 54"/>
                <a:gd name="T6" fmla="*/ 5 w 17"/>
                <a:gd name="T7" fmla="*/ 29 h 54"/>
                <a:gd name="T8" fmla="*/ 10 w 17"/>
                <a:gd name="T9" fmla="*/ 23 h 54"/>
                <a:gd name="T10" fmla="*/ 16 w 17"/>
                <a:gd name="T11" fmla="*/ 9 h 54"/>
                <a:gd name="T12" fmla="*/ 10 w 17"/>
                <a:gd name="T13" fmla="*/ 0 h 54"/>
                <a:gd name="T14" fmla="*/ 5 w 17"/>
                <a:gd name="T15" fmla="*/ 0 h 54"/>
                <a:gd name="T16" fmla="*/ 0 w 17"/>
                <a:gd name="T17" fmla="*/ 0 h 54"/>
                <a:gd name="T18" fmla="*/ 0 w 17"/>
                <a:gd name="T19" fmla="*/ 53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54"/>
                <a:gd name="T32" fmla="*/ 17 w 17"/>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54">
                  <a:moveTo>
                    <a:pt x="0" y="53"/>
                  </a:moveTo>
                  <a:lnTo>
                    <a:pt x="5" y="43"/>
                  </a:lnTo>
                  <a:lnTo>
                    <a:pt x="10" y="38"/>
                  </a:lnTo>
                  <a:lnTo>
                    <a:pt x="5" y="29"/>
                  </a:lnTo>
                  <a:lnTo>
                    <a:pt x="10" y="23"/>
                  </a:lnTo>
                  <a:lnTo>
                    <a:pt x="16" y="9"/>
                  </a:lnTo>
                  <a:lnTo>
                    <a:pt x="10" y="0"/>
                  </a:lnTo>
                  <a:lnTo>
                    <a:pt x="5" y="0"/>
                  </a:lnTo>
                  <a:lnTo>
                    <a:pt x="0" y="0"/>
                  </a:lnTo>
                  <a:lnTo>
                    <a:pt x="0" y="53"/>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47" name="Freeform 171"/>
            <p:cNvSpPr>
              <a:spLocks/>
            </p:cNvSpPr>
            <p:nvPr/>
          </p:nvSpPr>
          <p:spPr bwMode="auto">
            <a:xfrm>
              <a:off x="2955" y="2488"/>
              <a:ext cx="238" cy="183"/>
            </a:xfrm>
            <a:custGeom>
              <a:avLst/>
              <a:gdLst>
                <a:gd name="T0" fmla="*/ 0 w 238"/>
                <a:gd name="T1" fmla="*/ 182 h 183"/>
                <a:gd name="T2" fmla="*/ 14 w 238"/>
                <a:gd name="T3" fmla="*/ 176 h 183"/>
                <a:gd name="T4" fmla="*/ 14 w 238"/>
                <a:gd name="T5" fmla="*/ 156 h 183"/>
                <a:gd name="T6" fmla="*/ 14 w 238"/>
                <a:gd name="T7" fmla="*/ 152 h 183"/>
                <a:gd name="T8" fmla="*/ 14 w 238"/>
                <a:gd name="T9" fmla="*/ 136 h 183"/>
                <a:gd name="T10" fmla="*/ 14 w 238"/>
                <a:gd name="T11" fmla="*/ 111 h 183"/>
                <a:gd name="T12" fmla="*/ 35 w 238"/>
                <a:gd name="T13" fmla="*/ 111 h 183"/>
                <a:gd name="T14" fmla="*/ 43 w 238"/>
                <a:gd name="T15" fmla="*/ 86 h 183"/>
                <a:gd name="T16" fmla="*/ 50 w 238"/>
                <a:gd name="T17" fmla="*/ 66 h 183"/>
                <a:gd name="T18" fmla="*/ 64 w 238"/>
                <a:gd name="T19" fmla="*/ 60 h 183"/>
                <a:gd name="T20" fmla="*/ 71 w 238"/>
                <a:gd name="T21" fmla="*/ 50 h 183"/>
                <a:gd name="T22" fmla="*/ 86 w 238"/>
                <a:gd name="T23" fmla="*/ 40 h 183"/>
                <a:gd name="T24" fmla="*/ 107 w 238"/>
                <a:gd name="T25" fmla="*/ 35 h 183"/>
                <a:gd name="T26" fmla="*/ 122 w 238"/>
                <a:gd name="T27" fmla="*/ 30 h 183"/>
                <a:gd name="T28" fmla="*/ 136 w 238"/>
                <a:gd name="T29" fmla="*/ 20 h 183"/>
                <a:gd name="T30" fmla="*/ 143 w 238"/>
                <a:gd name="T31" fmla="*/ 10 h 183"/>
                <a:gd name="T32" fmla="*/ 172 w 238"/>
                <a:gd name="T33" fmla="*/ 14 h 183"/>
                <a:gd name="T34" fmla="*/ 186 w 238"/>
                <a:gd name="T35" fmla="*/ 20 h 183"/>
                <a:gd name="T36" fmla="*/ 201 w 238"/>
                <a:gd name="T37" fmla="*/ 14 h 183"/>
                <a:gd name="T38" fmla="*/ 208 w 238"/>
                <a:gd name="T39" fmla="*/ 5 h 183"/>
                <a:gd name="T40" fmla="*/ 215 w 238"/>
                <a:gd name="T41" fmla="*/ 5 h 183"/>
                <a:gd name="T42" fmla="*/ 237 w 238"/>
                <a:gd name="T43" fmla="*/ 0 h 183"/>
                <a:gd name="T44" fmla="*/ 237 w 238"/>
                <a:gd name="T45" fmla="*/ 10 h 183"/>
                <a:gd name="T46" fmla="*/ 0 w 238"/>
                <a:gd name="T47" fmla="*/ 182 h 1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8"/>
                <a:gd name="T73" fmla="*/ 0 h 183"/>
                <a:gd name="T74" fmla="*/ 238 w 238"/>
                <a:gd name="T75" fmla="*/ 183 h 1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8" h="183">
                  <a:moveTo>
                    <a:pt x="0" y="182"/>
                  </a:moveTo>
                  <a:lnTo>
                    <a:pt x="14" y="176"/>
                  </a:lnTo>
                  <a:lnTo>
                    <a:pt x="14" y="156"/>
                  </a:lnTo>
                  <a:lnTo>
                    <a:pt x="14" y="152"/>
                  </a:lnTo>
                  <a:lnTo>
                    <a:pt x="14" y="136"/>
                  </a:lnTo>
                  <a:lnTo>
                    <a:pt x="14" y="111"/>
                  </a:lnTo>
                  <a:lnTo>
                    <a:pt x="35" y="111"/>
                  </a:lnTo>
                  <a:lnTo>
                    <a:pt x="43" y="86"/>
                  </a:lnTo>
                  <a:lnTo>
                    <a:pt x="50" y="66"/>
                  </a:lnTo>
                  <a:lnTo>
                    <a:pt x="64" y="60"/>
                  </a:lnTo>
                  <a:lnTo>
                    <a:pt x="71" y="50"/>
                  </a:lnTo>
                  <a:lnTo>
                    <a:pt x="86" y="40"/>
                  </a:lnTo>
                  <a:lnTo>
                    <a:pt x="107" y="35"/>
                  </a:lnTo>
                  <a:lnTo>
                    <a:pt x="122" y="30"/>
                  </a:lnTo>
                  <a:lnTo>
                    <a:pt x="136" y="20"/>
                  </a:lnTo>
                  <a:lnTo>
                    <a:pt x="143" y="10"/>
                  </a:lnTo>
                  <a:lnTo>
                    <a:pt x="172" y="14"/>
                  </a:lnTo>
                  <a:lnTo>
                    <a:pt x="186" y="20"/>
                  </a:lnTo>
                  <a:lnTo>
                    <a:pt x="201" y="14"/>
                  </a:lnTo>
                  <a:lnTo>
                    <a:pt x="208" y="5"/>
                  </a:lnTo>
                  <a:lnTo>
                    <a:pt x="215" y="5"/>
                  </a:lnTo>
                  <a:lnTo>
                    <a:pt x="237" y="0"/>
                  </a:lnTo>
                  <a:lnTo>
                    <a:pt x="237" y="10"/>
                  </a:lnTo>
                  <a:lnTo>
                    <a:pt x="0" y="18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48" name="Freeform 172"/>
            <p:cNvSpPr>
              <a:spLocks/>
            </p:cNvSpPr>
            <p:nvPr/>
          </p:nvSpPr>
          <p:spPr bwMode="auto">
            <a:xfrm>
              <a:off x="3087" y="2504"/>
              <a:ext cx="47" cy="60"/>
            </a:xfrm>
            <a:custGeom>
              <a:avLst/>
              <a:gdLst>
                <a:gd name="T0" fmla="*/ 0 w 47"/>
                <a:gd name="T1" fmla="*/ 0 h 60"/>
                <a:gd name="T2" fmla="*/ 12 w 47"/>
                <a:gd name="T3" fmla="*/ 5 h 60"/>
                <a:gd name="T4" fmla="*/ 26 w 47"/>
                <a:gd name="T5" fmla="*/ 15 h 60"/>
                <a:gd name="T6" fmla="*/ 46 w 47"/>
                <a:gd name="T7" fmla="*/ 29 h 60"/>
                <a:gd name="T8" fmla="*/ 39 w 47"/>
                <a:gd name="T9" fmla="*/ 39 h 60"/>
                <a:gd name="T10" fmla="*/ 46 w 47"/>
                <a:gd name="T11" fmla="*/ 49 h 60"/>
                <a:gd name="T12" fmla="*/ 46 w 47"/>
                <a:gd name="T13" fmla="*/ 54 h 60"/>
                <a:gd name="T14" fmla="*/ 46 w 47"/>
                <a:gd name="T15" fmla="*/ 59 h 60"/>
                <a:gd name="T16" fmla="*/ 0 w 47"/>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60"/>
                <a:gd name="T29" fmla="*/ 47 w 47"/>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60">
                  <a:moveTo>
                    <a:pt x="0" y="0"/>
                  </a:moveTo>
                  <a:lnTo>
                    <a:pt x="12" y="5"/>
                  </a:lnTo>
                  <a:lnTo>
                    <a:pt x="26" y="15"/>
                  </a:lnTo>
                  <a:lnTo>
                    <a:pt x="46" y="29"/>
                  </a:lnTo>
                  <a:lnTo>
                    <a:pt x="39" y="39"/>
                  </a:lnTo>
                  <a:lnTo>
                    <a:pt x="46" y="49"/>
                  </a:lnTo>
                  <a:lnTo>
                    <a:pt x="46" y="54"/>
                  </a:lnTo>
                  <a:lnTo>
                    <a:pt x="46" y="59"/>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49" name="Freeform 173"/>
            <p:cNvSpPr>
              <a:spLocks/>
            </p:cNvSpPr>
            <p:nvPr/>
          </p:nvSpPr>
          <p:spPr bwMode="auto">
            <a:xfrm>
              <a:off x="2801" y="2882"/>
              <a:ext cx="47" cy="17"/>
            </a:xfrm>
            <a:custGeom>
              <a:avLst/>
              <a:gdLst>
                <a:gd name="T0" fmla="*/ 0 w 47"/>
                <a:gd name="T1" fmla="*/ 0 h 17"/>
                <a:gd name="T2" fmla="*/ 12 w 47"/>
                <a:gd name="T3" fmla="*/ 5 h 17"/>
                <a:gd name="T4" fmla="*/ 26 w 47"/>
                <a:gd name="T5" fmla="*/ 5 h 17"/>
                <a:gd name="T6" fmla="*/ 39 w 47"/>
                <a:gd name="T7" fmla="*/ 16 h 17"/>
                <a:gd name="T8" fmla="*/ 46 w 47"/>
                <a:gd name="T9" fmla="*/ 16 h 17"/>
                <a:gd name="T10" fmla="*/ 0 w 47"/>
                <a:gd name="T11" fmla="*/ 0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0"/>
                  </a:moveTo>
                  <a:lnTo>
                    <a:pt x="12" y="5"/>
                  </a:lnTo>
                  <a:lnTo>
                    <a:pt x="26" y="5"/>
                  </a:lnTo>
                  <a:lnTo>
                    <a:pt x="39" y="16"/>
                  </a:lnTo>
                  <a:lnTo>
                    <a:pt x="46" y="16"/>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50" name="Freeform 174"/>
            <p:cNvSpPr>
              <a:spLocks/>
            </p:cNvSpPr>
            <p:nvPr/>
          </p:nvSpPr>
          <p:spPr bwMode="auto">
            <a:xfrm>
              <a:off x="2698" y="2898"/>
              <a:ext cx="25" cy="54"/>
            </a:xfrm>
            <a:custGeom>
              <a:avLst/>
              <a:gdLst>
                <a:gd name="T0" fmla="*/ 18 w 25"/>
                <a:gd name="T1" fmla="*/ 53 h 54"/>
                <a:gd name="T2" fmla="*/ 24 w 25"/>
                <a:gd name="T3" fmla="*/ 43 h 54"/>
                <a:gd name="T4" fmla="*/ 18 w 25"/>
                <a:gd name="T5" fmla="*/ 29 h 54"/>
                <a:gd name="T6" fmla="*/ 24 w 25"/>
                <a:gd name="T7" fmla="*/ 14 h 54"/>
                <a:gd name="T8" fmla="*/ 24 w 25"/>
                <a:gd name="T9" fmla="*/ 0 h 54"/>
                <a:gd name="T10" fmla="*/ 18 w 25"/>
                <a:gd name="T11" fmla="*/ 9 h 54"/>
                <a:gd name="T12" fmla="*/ 6 w 25"/>
                <a:gd name="T13" fmla="*/ 0 h 54"/>
                <a:gd name="T14" fmla="*/ 0 w 25"/>
                <a:gd name="T15" fmla="*/ 0 h 54"/>
                <a:gd name="T16" fmla="*/ 18 w 25"/>
                <a:gd name="T17" fmla="*/ 5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54"/>
                <a:gd name="T29" fmla="*/ 25 w 25"/>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54">
                  <a:moveTo>
                    <a:pt x="18" y="53"/>
                  </a:moveTo>
                  <a:lnTo>
                    <a:pt x="24" y="43"/>
                  </a:lnTo>
                  <a:lnTo>
                    <a:pt x="18" y="29"/>
                  </a:lnTo>
                  <a:lnTo>
                    <a:pt x="24" y="14"/>
                  </a:lnTo>
                  <a:lnTo>
                    <a:pt x="24" y="0"/>
                  </a:lnTo>
                  <a:lnTo>
                    <a:pt x="18" y="9"/>
                  </a:lnTo>
                  <a:lnTo>
                    <a:pt x="6" y="0"/>
                  </a:lnTo>
                  <a:lnTo>
                    <a:pt x="0" y="0"/>
                  </a:lnTo>
                  <a:lnTo>
                    <a:pt x="18" y="53"/>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51" name="Freeform 175"/>
            <p:cNvSpPr>
              <a:spLocks/>
            </p:cNvSpPr>
            <p:nvPr/>
          </p:nvSpPr>
          <p:spPr bwMode="auto">
            <a:xfrm>
              <a:off x="2904" y="2830"/>
              <a:ext cx="91" cy="49"/>
            </a:xfrm>
            <a:custGeom>
              <a:avLst/>
              <a:gdLst>
                <a:gd name="T0" fmla="*/ 7 w 91"/>
                <a:gd name="T1" fmla="*/ 48 h 49"/>
                <a:gd name="T2" fmla="*/ 0 w 91"/>
                <a:gd name="T3" fmla="*/ 38 h 49"/>
                <a:gd name="T4" fmla="*/ 0 w 91"/>
                <a:gd name="T5" fmla="*/ 28 h 49"/>
                <a:gd name="T6" fmla="*/ 13 w 91"/>
                <a:gd name="T7" fmla="*/ 14 h 49"/>
                <a:gd name="T8" fmla="*/ 21 w 91"/>
                <a:gd name="T9" fmla="*/ 14 h 49"/>
                <a:gd name="T10" fmla="*/ 34 w 91"/>
                <a:gd name="T11" fmla="*/ 4 h 49"/>
                <a:gd name="T12" fmla="*/ 48 w 91"/>
                <a:gd name="T13" fmla="*/ 0 h 49"/>
                <a:gd name="T14" fmla="*/ 55 w 91"/>
                <a:gd name="T15" fmla="*/ 0 h 49"/>
                <a:gd name="T16" fmla="*/ 62 w 91"/>
                <a:gd name="T17" fmla="*/ 0 h 49"/>
                <a:gd name="T18" fmla="*/ 76 w 91"/>
                <a:gd name="T19" fmla="*/ 0 h 49"/>
                <a:gd name="T20" fmla="*/ 90 w 91"/>
                <a:gd name="T21" fmla="*/ 4 h 49"/>
                <a:gd name="T22" fmla="*/ 90 w 91"/>
                <a:gd name="T23" fmla="*/ 9 h 49"/>
                <a:gd name="T24" fmla="*/ 7 w 91"/>
                <a:gd name="T25" fmla="*/ 48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49"/>
                <a:gd name="T41" fmla="*/ 91 w 91"/>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49">
                  <a:moveTo>
                    <a:pt x="7" y="48"/>
                  </a:moveTo>
                  <a:lnTo>
                    <a:pt x="0" y="38"/>
                  </a:lnTo>
                  <a:lnTo>
                    <a:pt x="0" y="28"/>
                  </a:lnTo>
                  <a:lnTo>
                    <a:pt x="13" y="14"/>
                  </a:lnTo>
                  <a:lnTo>
                    <a:pt x="21" y="14"/>
                  </a:lnTo>
                  <a:lnTo>
                    <a:pt x="34" y="4"/>
                  </a:lnTo>
                  <a:lnTo>
                    <a:pt x="48" y="0"/>
                  </a:lnTo>
                  <a:lnTo>
                    <a:pt x="55" y="0"/>
                  </a:lnTo>
                  <a:lnTo>
                    <a:pt x="62" y="0"/>
                  </a:lnTo>
                  <a:lnTo>
                    <a:pt x="76" y="0"/>
                  </a:lnTo>
                  <a:lnTo>
                    <a:pt x="90" y="4"/>
                  </a:lnTo>
                  <a:lnTo>
                    <a:pt x="90" y="9"/>
                  </a:lnTo>
                  <a:lnTo>
                    <a:pt x="7" y="4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52" name="Freeform 176"/>
            <p:cNvSpPr>
              <a:spLocks/>
            </p:cNvSpPr>
            <p:nvPr/>
          </p:nvSpPr>
          <p:spPr bwMode="auto">
            <a:xfrm>
              <a:off x="2896" y="2820"/>
              <a:ext cx="69" cy="22"/>
            </a:xfrm>
            <a:custGeom>
              <a:avLst/>
              <a:gdLst>
                <a:gd name="T0" fmla="*/ 68 w 69"/>
                <a:gd name="T1" fmla="*/ 12 h 22"/>
                <a:gd name="T2" fmla="*/ 68 w 69"/>
                <a:gd name="T3" fmla="*/ 0 h 22"/>
                <a:gd name="T4" fmla="*/ 54 w 69"/>
                <a:gd name="T5" fmla="*/ 0 h 22"/>
                <a:gd name="T6" fmla="*/ 34 w 69"/>
                <a:gd name="T7" fmla="*/ 4 h 22"/>
                <a:gd name="T8" fmla="*/ 20 w 69"/>
                <a:gd name="T9" fmla="*/ 0 h 22"/>
                <a:gd name="T10" fmla="*/ 6 w 69"/>
                <a:gd name="T11" fmla="*/ 0 h 22"/>
                <a:gd name="T12" fmla="*/ 0 w 69"/>
                <a:gd name="T13" fmla="*/ 4 h 22"/>
                <a:gd name="T14" fmla="*/ 0 w 69"/>
                <a:gd name="T15" fmla="*/ 12 h 22"/>
                <a:gd name="T16" fmla="*/ 0 w 69"/>
                <a:gd name="T17" fmla="*/ 16 h 22"/>
                <a:gd name="T18" fmla="*/ 6 w 69"/>
                <a:gd name="T19" fmla="*/ 21 h 22"/>
                <a:gd name="T20" fmla="*/ 68 w 69"/>
                <a:gd name="T21" fmla="*/ 1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22"/>
                <a:gd name="T35" fmla="*/ 69 w 6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22">
                  <a:moveTo>
                    <a:pt x="68" y="12"/>
                  </a:moveTo>
                  <a:lnTo>
                    <a:pt x="68" y="0"/>
                  </a:lnTo>
                  <a:lnTo>
                    <a:pt x="54" y="0"/>
                  </a:lnTo>
                  <a:lnTo>
                    <a:pt x="34" y="4"/>
                  </a:lnTo>
                  <a:lnTo>
                    <a:pt x="20" y="0"/>
                  </a:lnTo>
                  <a:lnTo>
                    <a:pt x="6" y="0"/>
                  </a:lnTo>
                  <a:lnTo>
                    <a:pt x="0" y="4"/>
                  </a:lnTo>
                  <a:lnTo>
                    <a:pt x="0" y="12"/>
                  </a:lnTo>
                  <a:lnTo>
                    <a:pt x="0" y="16"/>
                  </a:lnTo>
                  <a:lnTo>
                    <a:pt x="6" y="21"/>
                  </a:lnTo>
                  <a:lnTo>
                    <a:pt x="68" y="1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53" name="Freeform 177"/>
            <p:cNvSpPr>
              <a:spLocks/>
            </p:cNvSpPr>
            <p:nvPr/>
          </p:nvSpPr>
          <p:spPr bwMode="auto">
            <a:xfrm>
              <a:off x="2896" y="2768"/>
              <a:ext cx="25" cy="54"/>
            </a:xfrm>
            <a:custGeom>
              <a:avLst/>
              <a:gdLst>
                <a:gd name="T0" fmla="*/ 0 w 25"/>
                <a:gd name="T1" fmla="*/ 0 h 54"/>
                <a:gd name="T2" fmla="*/ 0 w 25"/>
                <a:gd name="T3" fmla="*/ 4 h 54"/>
                <a:gd name="T4" fmla="*/ 0 w 25"/>
                <a:gd name="T5" fmla="*/ 19 h 54"/>
                <a:gd name="T6" fmla="*/ 6 w 25"/>
                <a:gd name="T7" fmla="*/ 23 h 54"/>
                <a:gd name="T8" fmla="*/ 0 w 25"/>
                <a:gd name="T9" fmla="*/ 33 h 54"/>
                <a:gd name="T10" fmla="*/ 24 w 25"/>
                <a:gd name="T11" fmla="*/ 38 h 54"/>
                <a:gd name="T12" fmla="*/ 18 w 25"/>
                <a:gd name="T13" fmla="*/ 53 h 54"/>
                <a:gd name="T14" fmla="*/ 0 w 25"/>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54"/>
                <a:gd name="T26" fmla="*/ 25 w 25"/>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54">
                  <a:moveTo>
                    <a:pt x="0" y="0"/>
                  </a:moveTo>
                  <a:lnTo>
                    <a:pt x="0" y="4"/>
                  </a:lnTo>
                  <a:lnTo>
                    <a:pt x="0" y="19"/>
                  </a:lnTo>
                  <a:lnTo>
                    <a:pt x="6" y="23"/>
                  </a:lnTo>
                  <a:lnTo>
                    <a:pt x="0" y="33"/>
                  </a:lnTo>
                  <a:lnTo>
                    <a:pt x="24" y="38"/>
                  </a:lnTo>
                  <a:lnTo>
                    <a:pt x="18" y="53"/>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54" name="Freeform 178"/>
            <p:cNvSpPr>
              <a:spLocks/>
            </p:cNvSpPr>
            <p:nvPr/>
          </p:nvSpPr>
          <p:spPr bwMode="auto">
            <a:xfrm>
              <a:off x="2970" y="2742"/>
              <a:ext cx="39" cy="44"/>
            </a:xfrm>
            <a:custGeom>
              <a:avLst/>
              <a:gdLst>
                <a:gd name="T0" fmla="*/ 31 w 39"/>
                <a:gd name="T1" fmla="*/ 0 h 44"/>
                <a:gd name="T2" fmla="*/ 38 w 39"/>
                <a:gd name="T3" fmla="*/ 33 h 44"/>
                <a:gd name="T4" fmla="*/ 38 w 39"/>
                <a:gd name="T5" fmla="*/ 38 h 44"/>
                <a:gd name="T6" fmla="*/ 25 w 39"/>
                <a:gd name="T7" fmla="*/ 38 h 44"/>
                <a:gd name="T8" fmla="*/ 12 w 39"/>
                <a:gd name="T9" fmla="*/ 38 h 44"/>
                <a:gd name="T10" fmla="*/ 6 w 39"/>
                <a:gd name="T11" fmla="*/ 43 h 44"/>
                <a:gd name="T12" fmla="*/ 0 w 39"/>
                <a:gd name="T13" fmla="*/ 43 h 44"/>
                <a:gd name="T14" fmla="*/ 31 w 3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4"/>
                <a:gd name="T26" fmla="*/ 39 w 3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4">
                  <a:moveTo>
                    <a:pt x="31" y="0"/>
                  </a:moveTo>
                  <a:lnTo>
                    <a:pt x="38" y="33"/>
                  </a:lnTo>
                  <a:lnTo>
                    <a:pt x="38" y="38"/>
                  </a:lnTo>
                  <a:lnTo>
                    <a:pt x="25" y="38"/>
                  </a:lnTo>
                  <a:lnTo>
                    <a:pt x="12" y="38"/>
                  </a:lnTo>
                  <a:lnTo>
                    <a:pt x="6" y="43"/>
                  </a:lnTo>
                  <a:lnTo>
                    <a:pt x="0" y="43"/>
                  </a:lnTo>
                  <a:lnTo>
                    <a:pt x="31"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55" name="Freeform 179"/>
            <p:cNvSpPr>
              <a:spLocks/>
            </p:cNvSpPr>
            <p:nvPr/>
          </p:nvSpPr>
          <p:spPr bwMode="auto">
            <a:xfrm>
              <a:off x="2999" y="2737"/>
              <a:ext cx="143" cy="64"/>
            </a:xfrm>
            <a:custGeom>
              <a:avLst/>
              <a:gdLst>
                <a:gd name="T0" fmla="*/ 78 w 143"/>
                <a:gd name="T1" fmla="*/ 0 h 64"/>
                <a:gd name="T2" fmla="*/ 99 w 143"/>
                <a:gd name="T3" fmla="*/ 5 h 64"/>
                <a:gd name="T4" fmla="*/ 113 w 143"/>
                <a:gd name="T5" fmla="*/ 0 h 64"/>
                <a:gd name="T6" fmla="*/ 128 w 143"/>
                <a:gd name="T7" fmla="*/ 5 h 64"/>
                <a:gd name="T8" fmla="*/ 134 w 143"/>
                <a:gd name="T9" fmla="*/ 14 h 64"/>
                <a:gd name="T10" fmla="*/ 142 w 143"/>
                <a:gd name="T11" fmla="*/ 28 h 64"/>
                <a:gd name="T12" fmla="*/ 134 w 143"/>
                <a:gd name="T13" fmla="*/ 38 h 64"/>
                <a:gd name="T14" fmla="*/ 128 w 143"/>
                <a:gd name="T15" fmla="*/ 43 h 64"/>
                <a:gd name="T16" fmla="*/ 120 w 143"/>
                <a:gd name="T17" fmla="*/ 63 h 64"/>
                <a:gd name="T18" fmla="*/ 99 w 143"/>
                <a:gd name="T19" fmla="*/ 63 h 64"/>
                <a:gd name="T20" fmla="*/ 84 w 143"/>
                <a:gd name="T21" fmla="*/ 63 h 64"/>
                <a:gd name="T22" fmla="*/ 63 w 143"/>
                <a:gd name="T23" fmla="*/ 63 h 64"/>
                <a:gd name="T24" fmla="*/ 49 w 143"/>
                <a:gd name="T25" fmla="*/ 53 h 64"/>
                <a:gd name="T26" fmla="*/ 21 w 143"/>
                <a:gd name="T27" fmla="*/ 48 h 64"/>
                <a:gd name="T28" fmla="*/ 0 w 143"/>
                <a:gd name="T29" fmla="*/ 43 h 64"/>
                <a:gd name="T30" fmla="*/ 78 w 143"/>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64"/>
                <a:gd name="T50" fmla="*/ 143 w 143"/>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64">
                  <a:moveTo>
                    <a:pt x="78" y="0"/>
                  </a:moveTo>
                  <a:lnTo>
                    <a:pt x="99" y="5"/>
                  </a:lnTo>
                  <a:lnTo>
                    <a:pt x="113" y="0"/>
                  </a:lnTo>
                  <a:lnTo>
                    <a:pt x="128" y="5"/>
                  </a:lnTo>
                  <a:lnTo>
                    <a:pt x="134" y="14"/>
                  </a:lnTo>
                  <a:lnTo>
                    <a:pt x="142" y="28"/>
                  </a:lnTo>
                  <a:lnTo>
                    <a:pt x="134" y="38"/>
                  </a:lnTo>
                  <a:lnTo>
                    <a:pt x="128" y="43"/>
                  </a:lnTo>
                  <a:lnTo>
                    <a:pt x="120" y="63"/>
                  </a:lnTo>
                  <a:lnTo>
                    <a:pt x="99" y="63"/>
                  </a:lnTo>
                  <a:lnTo>
                    <a:pt x="84" y="63"/>
                  </a:lnTo>
                  <a:lnTo>
                    <a:pt x="63" y="63"/>
                  </a:lnTo>
                  <a:lnTo>
                    <a:pt x="49" y="53"/>
                  </a:lnTo>
                  <a:lnTo>
                    <a:pt x="21" y="48"/>
                  </a:lnTo>
                  <a:lnTo>
                    <a:pt x="0" y="43"/>
                  </a:lnTo>
                  <a:lnTo>
                    <a:pt x="78"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56" name="Freeform 180"/>
            <p:cNvSpPr>
              <a:spLocks/>
            </p:cNvSpPr>
            <p:nvPr/>
          </p:nvSpPr>
          <p:spPr bwMode="auto">
            <a:xfrm>
              <a:off x="3036" y="2799"/>
              <a:ext cx="76" cy="17"/>
            </a:xfrm>
            <a:custGeom>
              <a:avLst/>
              <a:gdLst>
                <a:gd name="T0" fmla="*/ 75 w 76"/>
                <a:gd name="T1" fmla="*/ 0 h 17"/>
                <a:gd name="T2" fmla="*/ 75 w 76"/>
                <a:gd name="T3" fmla="*/ 10 h 17"/>
                <a:gd name="T4" fmla="*/ 61 w 76"/>
                <a:gd name="T5" fmla="*/ 16 h 17"/>
                <a:gd name="T6" fmla="*/ 47 w 76"/>
                <a:gd name="T7" fmla="*/ 16 h 17"/>
                <a:gd name="T8" fmla="*/ 27 w 76"/>
                <a:gd name="T9" fmla="*/ 16 h 17"/>
                <a:gd name="T10" fmla="*/ 13 w 76"/>
                <a:gd name="T11" fmla="*/ 16 h 17"/>
                <a:gd name="T12" fmla="*/ 0 w 76"/>
                <a:gd name="T13" fmla="*/ 16 h 17"/>
                <a:gd name="T14" fmla="*/ 75 w 76"/>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7"/>
                <a:gd name="T26" fmla="*/ 76 w 7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7">
                  <a:moveTo>
                    <a:pt x="75" y="0"/>
                  </a:moveTo>
                  <a:lnTo>
                    <a:pt x="75" y="10"/>
                  </a:lnTo>
                  <a:lnTo>
                    <a:pt x="61" y="16"/>
                  </a:lnTo>
                  <a:lnTo>
                    <a:pt x="47" y="16"/>
                  </a:lnTo>
                  <a:lnTo>
                    <a:pt x="27" y="16"/>
                  </a:lnTo>
                  <a:lnTo>
                    <a:pt x="13" y="16"/>
                  </a:lnTo>
                  <a:lnTo>
                    <a:pt x="0" y="16"/>
                  </a:lnTo>
                  <a:lnTo>
                    <a:pt x="75"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57" name="Freeform 181"/>
            <p:cNvSpPr>
              <a:spLocks/>
            </p:cNvSpPr>
            <p:nvPr/>
          </p:nvSpPr>
          <p:spPr bwMode="auto">
            <a:xfrm>
              <a:off x="3021" y="2814"/>
              <a:ext cx="99" cy="28"/>
            </a:xfrm>
            <a:custGeom>
              <a:avLst/>
              <a:gdLst>
                <a:gd name="T0" fmla="*/ 90 w 99"/>
                <a:gd name="T1" fmla="*/ 0 h 28"/>
                <a:gd name="T2" fmla="*/ 98 w 99"/>
                <a:gd name="T3" fmla="*/ 4 h 28"/>
                <a:gd name="T4" fmla="*/ 90 w 99"/>
                <a:gd name="T5" fmla="*/ 13 h 28"/>
                <a:gd name="T6" fmla="*/ 84 w 99"/>
                <a:gd name="T7" fmla="*/ 18 h 28"/>
                <a:gd name="T8" fmla="*/ 76 w 99"/>
                <a:gd name="T9" fmla="*/ 22 h 28"/>
                <a:gd name="T10" fmla="*/ 62 w 99"/>
                <a:gd name="T11" fmla="*/ 22 h 28"/>
                <a:gd name="T12" fmla="*/ 49 w 99"/>
                <a:gd name="T13" fmla="*/ 27 h 28"/>
                <a:gd name="T14" fmla="*/ 27 w 99"/>
                <a:gd name="T15" fmla="*/ 27 h 28"/>
                <a:gd name="T16" fmla="*/ 21 w 99"/>
                <a:gd name="T17" fmla="*/ 27 h 28"/>
                <a:gd name="T18" fmla="*/ 13 w 99"/>
                <a:gd name="T19" fmla="*/ 22 h 28"/>
                <a:gd name="T20" fmla="*/ 0 w 99"/>
                <a:gd name="T21" fmla="*/ 27 h 28"/>
                <a:gd name="T22" fmla="*/ 90 w 99"/>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28"/>
                <a:gd name="T38" fmla="*/ 99 w 99"/>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28">
                  <a:moveTo>
                    <a:pt x="90" y="0"/>
                  </a:moveTo>
                  <a:lnTo>
                    <a:pt x="98" y="4"/>
                  </a:lnTo>
                  <a:lnTo>
                    <a:pt x="90" y="13"/>
                  </a:lnTo>
                  <a:lnTo>
                    <a:pt x="84" y="18"/>
                  </a:lnTo>
                  <a:lnTo>
                    <a:pt x="76" y="22"/>
                  </a:lnTo>
                  <a:lnTo>
                    <a:pt x="62" y="22"/>
                  </a:lnTo>
                  <a:lnTo>
                    <a:pt x="49" y="27"/>
                  </a:lnTo>
                  <a:lnTo>
                    <a:pt x="27" y="27"/>
                  </a:lnTo>
                  <a:lnTo>
                    <a:pt x="21" y="27"/>
                  </a:lnTo>
                  <a:lnTo>
                    <a:pt x="13" y="22"/>
                  </a:lnTo>
                  <a:lnTo>
                    <a:pt x="0" y="27"/>
                  </a:lnTo>
                  <a:lnTo>
                    <a:pt x="9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58" name="Freeform 182"/>
            <p:cNvSpPr>
              <a:spLocks/>
            </p:cNvSpPr>
            <p:nvPr/>
          </p:nvSpPr>
          <p:spPr bwMode="auto">
            <a:xfrm>
              <a:off x="3117" y="2814"/>
              <a:ext cx="76" cy="39"/>
            </a:xfrm>
            <a:custGeom>
              <a:avLst/>
              <a:gdLst>
                <a:gd name="T0" fmla="*/ 0 w 76"/>
                <a:gd name="T1" fmla="*/ 0 h 39"/>
                <a:gd name="T2" fmla="*/ 6 w 76"/>
                <a:gd name="T3" fmla="*/ 0 h 39"/>
                <a:gd name="T4" fmla="*/ 20 w 76"/>
                <a:gd name="T5" fmla="*/ 4 h 39"/>
                <a:gd name="T6" fmla="*/ 33 w 76"/>
                <a:gd name="T7" fmla="*/ 4 h 39"/>
                <a:gd name="T8" fmla="*/ 47 w 76"/>
                <a:gd name="T9" fmla="*/ 0 h 39"/>
                <a:gd name="T10" fmla="*/ 54 w 76"/>
                <a:gd name="T11" fmla="*/ 4 h 39"/>
                <a:gd name="T12" fmla="*/ 61 w 76"/>
                <a:gd name="T13" fmla="*/ 9 h 39"/>
                <a:gd name="T14" fmla="*/ 61 w 76"/>
                <a:gd name="T15" fmla="*/ 23 h 39"/>
                <a:gd name="T16" fmla="*/ 61 w 76"/>
                <a:gd name="T17" fmla="*/ 33 h 39"/>
                <a:gd name="T18" fmla="*/ 68 w 76"/>
                <a:gd name="T19" fmla="*/ 38 h 39"/>
                <a:gd name="T20" fmla="*/ 75 w 76"/>
                <a:gd name="T21" fmla="*/ 38 h 39"/>
                <a:gd name="T22" fmla="*/ 0 w 76"/>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39"/>
                <a:gd name="T38" fmla="*/ 76 w 76"/>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39">
                  <a:moveTo>
                    <a:pt x="0" y="0"/>
                  </a:moveTo>
                  <a:lnTo>
                    <a:pt x="6" y="0"/>
                  </a:lnTo>
                  <a:lnTo>
                    <a:pt x="20" y="4"/>
                  </a:lnTo>
                  <a:lnTo>
                    <a:pt x="33" y="4"/>
                  </a:lnTo>
                  <a:lnTo>
                    <a:pt x="47" y="0"/>
                  </a:lnTo>
                  <a:lnTo>
                    <a:pt x="54" y="4"/>
                  </a:lnTo>
                  <a:lnTo>
                    <a:pt x="61" y="9"/>
                  </a:lnTo>
                  <a:lnTo>
                    <a:pt x="61" y="23"/>
                  </a:lnTo>
                  <a:lnTo>
                    <a:pt x="61" y="33"/>
                  </a:lnTo>
                  <a:lnTo>
                    <a:pt x="68" y="38"/>
                  </a:lnTo>
                  <a:lnTo>
                    <a:pt x="75" y="38"/>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59" name="Freeform 183"/>
            <p:cNvSpPr>
              <a:spLocks/>
            </p:cNvSpPr>
            <p:nvPr/>
          </p:nvSpPr>
          <p:spPr bwMode="auto">
            <a:xfrm>
              <a:off x="3087" y="2841"/>
              <a:ext cx="40" cy="69"/>
            </a:xfrm>
            <a:custGeom>
              <a:avLst/>
              <a:gdLst>
                <a:gd name="T0" fmla="*/ 0 w 40"/>
                <a:gd name="T1" fmla="*/ 0 h 69"/>
                <a:gd name="T2" fmla="*/ 0 w 40"/>
                <a:gd name="T3" fmla="*/ 5 h 69"/>
                <a:gd name="T4" fmla="*/ 13 w 40"/>
                <a:gd name="T5" fmla="*/ 14 h 69"/>
                <a:gd name="T6" fmla="*/ 13 w 40"/>
                <a:gd name="T7" fmla="*/ 24 h 69"/>
                <a:gd name="T8" fmla="*/ 32 w 40"/>
                <a:gd name="T9" fmla="*/ 24 h 69"/>
                <a:gd name="T10" fmla="*/ 26 w 40"/>
                <a:gd name="T11" fmla="*/ 34 h 69"/>
                <a:gd name="T12" fmla="*/ 26 w 40"/>
                <a:gd name="T13" fmla="*/ 39 h 69"/>
                <a:gd name="T14" fmla="*/ 32 w 40"/>
                <a:gd name="T15" fmla="*/ 43 h 69"/>
                <a:gd name="T16" fmla="*/ 32 w 40"/>
                <a:gd name="T17" fmla="*/ 53 h 69"/>
                <a:gd name="T18" fmla="*/ 39 w 40"/>
                <a:gd name="T19" fmla="*/ 68 h 69"/>
                <a:gd name="T20" fmla="*/ 0 w 40"/>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69"/>
                <a:gd name="T35" fmla="*/ 40 w 40"/>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69">
                  <a:moveTo>
                    <a:pt x="0" y="0"/>
                  </a:moveTo>
                  <a:lnTo>
                    <a:pt x="0" y="5"/>
                  </a:lnTo>
                  <a:lnTo>
                    <a:pt x="13" y="14"/>
                  </a:lnTo>
                  <a:lnTo>
                    <a:pt x="13" y="24"/>
                  </a:lnTo>
                  <a:lnTo>
                    <a:pt x="32" y="24"/>
                  </a:lnTo>
                  <a:lnTo>
                    <a:pt x="26" y="34"/>
                  </a:lnTo>
                  <a:lnTo>
                    <a:pt x="26" y="39"/>
                  </a:lnTo>
                  <a:lnTo>
                    <a:pt x="32" y="43"/>
                  </a:lnTo>
                  <a:lnTo>
                    <a:pt x="32" y="53"/>
                  </a:lnTo>
                  <a:lnTo>
                    <a:pt x="39" y="68"/>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60" name="Freeform 184"/>
            <p:cNvSpPr>
              <a:spLocks/>
            </p:cNvSpPr>
            <p:nvPr/>
          </p:nvSpPr>
          <p:spPr bwMode="auto">
            <a:xfrm>
              <a:off x="3073" y="2908"/>
              <a:ext cx="47" cy="17"/>
            </a:xfrm>
            <a:custGeom>
              <a:avLst/>
              <a:gdLst>
                <a:gd name="T0" fmla="*/ 0 w 47"/>
                <a:gd name="T1" fmla="*/ 16 h 17"/>
                <a:gd name="T2" fmla="*/ 6 w 47"/>
                <a:gd name="T3" fmla="*/ 12 h 17"/>
                <a:gd name="T4" fmla="*/ 19 w 47"/>
                <a:gd name="T5" fmla="*/ 8 h 17"/>
                <a:gd name="T6" fmla="*/ 33 w 47"/>
                <a:gd name="T7" fmla="*/ 4 h 17"/>
                <a:gd name="T8" fmla="*/ 39 w 47"/>
                <a:gd name="T9" fmla="*/ 0 h 17"/>
                <a:gd name="T10" fmla="*/ 46 w 47"/>
                <a:gd name="T11" fmla="*/ 0 h 17"/>
                <a:gd name="T12" fmla="*/ 0 w 47"/>
                <a:gd name="T13" fmla="*/ 16 h 17"/>
                <a:gd name="T14" fmla="*/ 0 60000 65536"/>
                <a:gd name="T15" fmla="*/ 0 60000 65536"/>
                <a:gd name="T16" fmla="*/ 0 60000 65536"/>
                <a:gd name="T17" fmla="*/ 0 60000 65536"/>
                <a:gd name="T18" fmla="*/ 0 60000 65536"/>
                <a:gd name="T19" fmla="*/ 0 60000 65536"/>
                <a:gd name="T20" fmla="*/ 0 60000 65536"/>
                <a:gd name="T21" fmla="*/ 0 w 47"/>
                <a:gd name="T22" fmla="*/ 0 h 17"/>
                <a:gd name="T23" fmla="*/ 47 w 4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7">
                  <a:moveTo>
                    <a:pt x="0" y="16"/>
                  </a:moveTo>
                  <a:lnTo>
                    <a:pt x="6" y="12"/>
                  </a:lnTo>
                  <a:lnTo>
                    <a:pt x="19" y="8"/>
                  </a:lnTo>
                  <a:lnTo>
                    <a:pt x="33" y="4"/>
                  </a:lnTo>
                  <a:lnTo>
                    <a:pt x="39" y="0"/>
                  </a:lnTo>
                  <a:lnTo>
                    <a:pt x="46" y="0"/>
                  </a:lnTo>
                  <a:lnTo>
                    <a:pt x="0" y="16"/>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61" name="Freeform 185"/>
            <p:cNvSpPr>
              <a:spLocks/>
            </p:cNvSpPr>
            <p:nvPr/>
          </p:nvSpPr>
          <p:spPr bwMode="auto">
            <a:xfrm>
              <a:off x="3065" y="2887"/>
              <a:ext cx="25" cy="23"/>
            </a:xfrm>
            <a:custGeom>
              <a:avLst/>
              <a:gdLst>
                <a:gd name="T0" fmla="*/ 24 w 25"/>
                <a:gd name="T1" fmla="*/ 22 h 23"/>
                <a:gd name="T2" fmla="*/ 24 w 25"/>
                <a:gd name="T3" fmla="*/ 17 h 23"/>
                <a:gd name="T4" fmla="*/ 24 w 25"/>
                <a:gd name="T5" fmla="*/ 9 h 23"/>
                <a:gd name="T6" fmla="*/ 6 w 25"/>
                <a:gd name="T7" fmla="*/ 0 h 23"/>
                <a:gd name="T8" fmla="*/ 0 w 25"/>
                <a:gd name="T9" fmla="*/ 4 h 23"/>
                <a:gd name="T10" fmla="*/ 0 w 25"/>
                <a:gd name="T11" fmla="*/ 9 h 23"/>
                <a:gd name="T12" fmla="*/ 24 w 25"/>
                <a:gd name="T13" fmla="*/ 22 h 23"/>
                <a:gd name="T14" fmla="*/ 0 60000 65536"/>
                <a:gd name="T15" fmla="*/ 0 60000 65536"/>
                <a:gd name="T16" fmla="*/ 0 60000 65536"/>
                <a:gd name="T17" fmla="*/ 0 60000 65536"/>
                <a:gd name="T18" fmla="*/ 0 60000 65536"/>
                <a:gd name="T19" fmla="*/ 0 60000 65536"/>
                <a:gd name="T20" fmla="*/ 0 60000 65536"/>
                <a:gd name="T21" fmla="*/ 0 w 25"/>
                <a:gd name="T22" fmla="*/ 0 h 23"/>
                <a:gd name="T23" fmla="*/ 25 w 2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3">
                  <a:moveTo>
                    <a:pt x="24" y="22"/>
                  </a:moveTo>
                  <a:lnTo>
                    <a:pt x="24" y="17"/>
                  </a:lnTo>
                  <a:lnTo>
                    <a:pt x="24" y="9"/>
                  </a:lnTo>
                  <a:lnTo>
                    <a:pt x="6" y="0"/>
                  </a:lnTo>
                  <a:lnTo>
                    <a:pt x="0" y="4"/>
                  </a:lnTo>
                  <a:lnTo>
                    <a:pt x="0" y="9"/>
                  </a:lnTo>
                  <a:lnTo>
                    <a:pt x="24" y="22"/>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62" name="Freeform 186"/>
            <p:cNvSpPr>
              <a:spLocks/>
            </p:cNvSpPr>
            <p:nvPr/>
          </p:nvSpPr>
          <p:spPr bwMode="auto">
            <a:xfrm>
              <a:off x="3117" y="2871"/>
              <a:ext cx="76" cy="17"/>
            </a:xfrm>
            <a:custGeom>
              <a:avLst/>
              <a:gdLst>
                <a:gd name="T0" fmla="*/ 0 w 76"/>
                <a:gd name="T1" fmla="*/ 0 h 17"/>
                <a:gd name="T2" fmla="*/ 6 w 76"/>
                <a:gd name="T3" fmla="*/ 16 h 17"/>
                <a:gd name="T4" fmla="*/ 20 w 76"/>
                <a:gd name="T5" fmla="*/ 16 h 17"/>
                <a:gd name="T6" fmla="*/ 33 w 76"/>
                <a:gd name="T7" fmla="*/ 0 h 17"/>
                <a:gd name="T8" fmla="*/ 41 w 76"/>
                <a:gd name="T9" fmla="*/ 0 h 17"/>
                <a:gd name="T10" fmla="*/ 47 w 76"/>
                <a:gd name="T11" fmla="*/ 0 h 17"/>
                <a:gd name="T12" fmla="*/ 54 w 76"/>
                <a:gd name="T13" fmla="*/ 0 h 17"/>
                <a:gd name="T14" fmla="*/ 75 w 76"/>
                <a:gd name="T15" fmla="*/ 0 h 17"/>
                <a:gd name="T16" fmla="*/ 0 w 7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7"/>
                <a:gd name="T29" fmla="*/ 76 w 7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7">
                  <a:moveTo>
                    <a:pt x="0" y="0"/>
                  </a:moveTo>
                  <a:lnTo>
                    <a:pt x="6" y="16"/>
                  </a:lnTo>
                  <a:lnTo>
                    <a:pt x="20" y="16"/>
                  </a:lnTo>
                  <a:lnTo>
                    <a:pt x="33" y="0"/>
                  </a:lnTo>
                  <a:lnTo>
                    <a:pt x="41" y="0"/>
                  </a:lnTo>
                  <a:lnTo>
                    <a:pt x="47" y="0"/>
                  </a:lnTo>
                  <a:lnTo>
                    <a:pt x="54" y="0"/>
                  </a:lnTo>
                  <a:lnTo>
                    <a:pt x="75" y="0"/>
                  </a:lnTo>
                  <a:lnTo>
                    <a:pt x="0"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63" name="Freeform 187"/>
            <p:cNvSpPr>
              <a:spLocks/>
            </p:cNvSpPr>
            <p:nvPr/>
          </p:nvSpPr>
          <p:spPr bwMode="auto">
            <a:xfrm>
              <a:off x="3065" y="2892"/>
              <a:ext cx="1" cy="29"/>
            </a:xfrm>
            <a:custGeom>
              <a:avLst/>
              <a:gdLst>
                <a:gd name="T0" fmla="*/ 0 w 1"/>
                <a:gd name="T1" fmla="*/ 28 h 29"/>
                <a:gd name="T2" fmla="*/ 0 w 1"/>
                <a:gd name="T3" fmla="*/ 14 h 29"/>
                <a:gd name="T4" fmla="*/ 0 w 1"/>
                <a:gd name="T5" fmla="*/ 0 h 29"/>
                <a:gd name="T6" fmla="*/ 0 w 1"/>
                <a:gd name="T7" fmla="*/ 28 h 29"/>
                <a:gd name="T8" fmla="*/ 0 60000 65536"/>
                <a:gd name="T9" fmla="*/ 0 60000 65536"/>
                <a:gd name="T10" fmla="*/ 0 60000 65536"/>
                <a:gd name="T11" fmla="*/ 0 60000 65536"/>
                <a:gd name="T12" fmla="*/ 0 w 1"/>
                <a:gd name="T13" fmla="*/ 0 h 29"/>
                <a:gd name="T14" fmla="*/ 1 w 1"/>
                <a:gd name="T15" fmla="*/ 29 h 29"/>
              </a:gdLst>
              <a:ahLst/>
              <a:cxnLst>
                <a:cxn ang="T8">
                  <a:pos x="T0" y="T1"/>
                </a:cxn>
                <a:cxn ang="T9">
                  <a:pos x="T2" y="T3"/>
                </a:cxn>
                <a:cxn ang="T10">
                  <a:pos x="T4" y="T5"/>
                </a:cxn>
                <a:cxn ang="T11">
                  <a:pos x="T6" y="T7"/>
                </a:cxn>
              </a:cxnLst>
              <a:rect l="T12" t="T13" r="T14" b="T15"/>
              <a:pathLst>
                <a:path w="1" h="29">
                  <a:moveTo>
                    <a:pt x="0" y="28"/>
                  </a:moveTo>
                  <a:lnTo>
                    <a:pt x="0" y="14"/>
                  </a:lnTo>
                  <a:lnTo>
                    <a:pt x="0" y="0"/>
                  </a:lnTo>
                  <a:lnTo>
                    <a:pt x="0" y="2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64" name="Freeform 188"/>
            <p:cNvSpPr>
              <a:spLocks/>
            </p:cNvSpPr>
            <p:nvPr/>
          </p:nvSpPr>
          <p:spPr bwMode="auto">
            <a:xfrm>
              <a:off x="3065" y="3525"/>
              <a:ext cx="25" cy="90"/>
            </a:xfrm>
            <a:custGeom>
              <a:avLst/>
              <a:gdLst>
                <a:gd name="T0" fmla="*/ 24 w 25"/>
                <a:gd name="T1" fmla="*/ 0 h 90"/>
                <a:gd name="T2" fmla="*/ 18 w 25"/>
                <a:gd name="T3" fmla="*/ 9 h 90"/>
                <a:gd name="T4" fmla="*/ 18 w 25"/>
                <a:gd name="T5" fmla="*/ 29 h 90"/>
                <a:gd name="T6" fmla="*/ 6 w 25"/>
                <a:gd name="T7" fmla="*/ 34 h 90"/>
                <a:gd name="T8" fmla="*/ 0 w 25"/>
                <a:gd name="T9" fmla="*/ 38 h 90"/>
                <a:gd name="T10" fmla="*/ 6 w 25"/>
                <a:gd name="T11" fmla="*/ 49 h 90"/>
                <a:gd name="T12" fmla="*/ 0 w 25"/>
                <a:gd name="T13" fmla="*/ 59 h 90"/>
                <a:gd name="T14" fmla="*/ 6 w 25"/>
                <a:gd name="T15" fmla="*/ 64 h 90"/>
                <a:gd name="T16" fmla="*/ 18 w 25"/>
                <a:gd name="T17" fmla="*/ 89 h 90"/>
                <a:gd name="T18" fmla="*/ 24 w 25"/>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90"/>
                <a:gd name="T32" fmla="*/ 25 w 25"/>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90">
                  <a:moveTo>
                    <a:pt x="24" y="0"/>
                  </a:moveTo>
                  <a:lnTo>
                    <a:pt x="18" y="9"/>
                  </a:lnTo>
                  <a:lnTo>
                    <a:pt x="18" y="29"/>
                  </a:lnTo>
                  <a:lnTo>
                    <a:pt x="6" y="34"/>
                  </a:lnTo>
                  <a:lnTo>
                    <a:pt x="0" y="38"/>
                  </a:lnTo>
                  <a:lnTo>
                    <a:pt x="6" y="49"/>
                  </a:lnTo>
                  <a:lnTo>
                    <a:pt x="0" y="59"/>
                  </a:lnTo>
                  <a:lnTo>
                    <a:pt x="6" y="64"/>
                  </a:lnTo>
                  <a:lnTo>
                    <a:pt x="18" y="89"/>
                  </a:lnTo>
                  <a:lnTo>
                    <a:pt x="24" y="0"/>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65" name="Freeform 189"/>
            <p:cNvSpPr>
              <a:spLocks/>
            </p:cNvSpPr>
            <p:nvPr/>
          </p:nvSpPr>
          <p:spPr bwMode="auto">
            <a:xfrm>
              <a:off x="4169" y="3313"/>
              <a:ext cx="46" cy="38"/>
            </a:xfrm>
            <a:custGeom>
              <a:avLst/>
              <a:gdLst>
                <a:gd name="T0" fmla="*/ 0 w 46"/>
                <a:gd name="T1" fmla="*/ 4 h 38"/>
                <a:gd name="T2" fmla="*/ 0 w 46"/>
                <a:gd name="T3" fmla="*/ 22 h 38"/>
                <a:gd name="T4" fmla="*/ 25 w 46"/>
                <a:gd name="T5" fmla="*/ 37 h 38"/>
                <a:gd name="T6" fmla="*/ 45 w 46"/>
                <a:gd name="T7" fmla="*/ 37 h 38"/>
                <a:gd name="T8" fmla="*/ 45 w 46"/>
                <a:gd name="T9" fmla="*/ 22 h 38"/>
                <a:gd name="T10" fmla="*/ 25 w 46"/>
                <a:gd name="T11" fmla="*/ 14 h 38"/>
                <a:gd name="T12" fmla="*/ 0 w 46"/>
                <a:gd name="T13" fmla="*/ 0 h 38"/>
                <a:gd name="T14" fmla="*/ 0 w 46"/>
                <a:gd name="T15" fmla="*/ 4 h 38"/>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8"/>
                <a:gd name="T26" fmla="*/ 46 w 46"/>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8">
                  <a:moveTo>
                    <a:pt x="0" y="4"/>
                  </a:moveTo>
                  <a:lnTo>
                    <a:pt x="0" y="22"/>
                  </a:lnTo>
                  <a:lnTo>
                    <a:pt x="25" y="37"/>
                  </a:lnTo>
                  <a:lnTo>
                    <a:pt x="45" y="37"/>
                  </a:lnTo>
                  <a:lnTo>
                    <a:pt x="45" y="22"/>
                  </a:lnTo>
                  <a:lnTo>
                    <a:pt x="25" y="14"/>
                  </a:lnTo>
                  <a:lnTo>
                    <a:pt x="0" y="0"/>
                  </a:lnTo>
                  <a:lnTo>
                    <a:pt x="0" y="4"/>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sp>
          <p:nvSpPr>
            <p:cNvPr id="50366" name="Freeform 190"/>
            <p:cNvSpPr>
              <a:spLocks/>
            </p:cNvSpPr>
            <p:nvPr/>
          </p:nvSpPr>
          <p:spPr bwMode="auto">
            <a:xfrm>
              <a:off x="4278" y="3116"/>
              <a:ext cx="69" cy="17"/>
            </a:xfrm>
            <a:custGeom>
              <a:avLst/>
              <a:gdLst>
                <a:gd name="T0" fmla="*/ 68 w 69"/>
                <a:gd name="T1" fmla="*/ 8 h 17"/>
                <a:gd name="T2" fmla="*/ 54 w 69"/>
                <a:gd name="T3" fmla="*/ 0 h 17"/>
                <a:gd name="T4" fmla="*/ 34 w 69"/>
                <a:gd name="T5" fmla="*/ 0 h 17"/>
                <a:gd name="T6" fmla="*/ 13 w 69"/>
                <a:gd name="T7" fmla="*/ 4 h 17"/>
                <a:gd name="T8" fmla="*/ 0 w 69"/>
                <a:gd name="T9" fmla="*/ 8 h 17"/>
                <a:gd name="T10" fmla="*/ 34 w 69"/>
                <a:gd name="T11" fmla="*/ 16 h 17"/>
                <a:gd name="T12" fmla="*/ 54 w 69"/>
                <a:gd name="T13" fmla="*/ 12 h 17"/>
                <a:gd name="T14" fmla="*/ 54 w 69"/>
                <a:gd name="T15" fmla="*/ 8 h 17"/>
                <a:gd name="T16" fmla="*/ 68 w 69"/>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7"/>
                <a:gd name="T29" fmla="*/ 69 w 6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7">
                  <a:moveTo>
                    <a:pt x="68" y="8"/>
                  </a:moveTo>
                  <a:lnTo>
                    <a:pt x="54" y="0"/>
                  </a:lnTo>
                  <a:lnTo>
                    <a:pt x="34" y="0"/>
                  </a:lnTo>
                  <a:lnTo>
                    <a:pt x="13" y="4"/>
                  </a:lnTo>
                  <a:lnTo>
                    <a:pt x="0" y="8"/>
                  </a:lnTo>
                  <a:lnTo>
                    <a:pt x="34" y="16"/>
                  </a:lnTo>
                  <a:lnTo>
                    <a:pt x="54" y="12"/>
                  </a:lnTo>
                  <a:lnTo>
                    <a:pt x="54" y="8"/>
                  </a:lnTo>
                  <a:lnTo>
                    <a:pt x="68" y="8"/>
                  </a:lnTo>
                </a:path>
              </a:pathLst>
            </a:custGeom>
            <a:solidFill>
              <a:srgbClr val="86E6C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CN" altLang="en-US"/>
            </a:p>
          </p:txBody>
        </p:sp>
      </p:grpSp>
      <p:sp>
        <p:nvSpPr>
          <p:cNvPr id="50180"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 typeface="Wingdings" panose="05000000000000000000" pitchFamily="2" charset="2"/>
              <a:buNone/>
            </a:pPr>
            <a:r>
              <a:rPr lang="en-US" altLang="zh-CN" sz="1800" b="1">
                <a:solidFill>
                  <a:srgbClr val="0F2364"/>
                </a:solidFill>
                <a:latin typeface="黑体" panose="02010609060101010101" pitchFamily="49" charset="-122"/>
                <a:ea typeface="黑体" panose="02010609060101010101" pitchFamily="49" charset="-122"/>
              </a:rPr>
              <a:t>End</a:t>
            </a:r>
            <a:endParaRPr lang="en-US" altLang="ko-KR" sz="1800" b="1">
              <a:solidFill>
                <a:srgbClr val="0F2364"/>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0594930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5"/>
          <p:cNvSpPr>
            <a:spLocks noChangeArrowheads="1"/>
          </p:cNvSpPr>
          <p:nvPr/>
        </p:nvSpPr>
        <p:spPr bwMode="auto">
          <a:xfrm>
            <a:off x="539750" y="1268413"/>
            <a:ext cx="8101013" cy="51482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50000"/>
              </a:lnSpc>
              <a:spcBef>
                <a:spcPct val="20000"/>
              </a:spcBef>
              <a:buClrTx/>
              <a:buFont typeface="Wingdings" panose="05000000000000000000" pitchFamily="2" charset="2"/>
              <a:buChar char="l"/>
            </a:pPr>
            <a:r>
              <a:rPr kumimoji="1" lang="zh-CN" altLang="en-US" sz="1800">
                <a:solidFill>
                  <a:schemeClr val="tx1"/>
                </a:solidFill>
                <a:latin typeface="微软雅黑" panose="020B0503020204020204" pitchFamily="34" charset="-122"/>
                <a:ea typeface="微软雅黑" panose="020B0503020204020204" pitchFamily="34" charset="-122"/>
              </a:rPr>
              <a:t>请允许我代表上海八贤企业管理顾问有限公司对贵公司选择我们作为您公司管理体系建设的潜在供方表示衷心感谢！同时</a:t>
            </a:r>
          </a:p>
          <a:p>
            <a:pPr eaLnBrk="1" hangingPunct="1">
              <a:lnSpc>
                <a:spcPct val="150000"/>
              </a:lnSpc>
              <a:spcBef>
                <a:spcPct val="20000"/>
              </a:spcBef>
              <a:buClrTx/>
              <a:buFont typeface="Wingdings" panose="05000000000000000000" pitchFamily="2" charset="2"/>
              <a:buChar char="l"/>
            </a:pPr>
            <a:r>
              <a:rPr kumimoji="1" lang="zh-CN" altLang="en-US" sz="1800">
                <a:solidFill>
                  <a:schemeClr val="tx1"/>
                </a:solidFill>
                <a:latin typeface="微软雅黑" panose="020B0503020204020204" pitchFamily="34" charset="-122"/>
                <a:ea typeface="微软雅黑" panose="020B0503020204020204" pitchFamily="34" charset="-122"/>
              </a:rPr>
              <a:t>也非常欢迎您来到八贤学习系统，并</a:t>
            </a:r>
          </a:p>
          <a:p>
            <a:pPr eaLnBrk="1" hangingPunct="1">
              <a:lnSpc>
                <a:spcPct val="150000"/>
              </a:lnSpc>
              <a:spcBef>
                <a:spcPct val="20000"/>
              </a:spcBef>
              <a:buClrTx/>
              <a:buFont typeface="Wingdings" panose="05000000000000000000" pitchFamily="2" charset="2"/>
              <a:buChar char="l"/>
            </a:pPr>
            <a:r>
              <a:rPr kumimoji="1" lang="zh-CN" altLang="en-US" sz="1800">
                <a:solidFill>
                  <a:schemeClr val="tx1"/>
                </a:solidFill>
                <a:latin typeface="微软雅黑" panose="020B0503020204020204" pitchFamily="34" charset="-122"/>
                <a:ea typeface="微软雅黑" panose="020B0503020204020204" pitchFamily="34" charset="-122"/>
              </a:rPr>
              <a:t>享受八贤服务的魅力。而且</a:t>
            </a:r>
          </a:p>
          <a:p>
            <a:pPr eaLnBrk="1" hangingPunct="1">
              <a:lnSpc>
                <a:spcPct val="150000"/>
              </a:lnSpc>
              <a:spcBef>
                <a:spcPct val="20000"/>
              </a:spcBef>
              <a:buClrTx/>
              <a:buFont typeface="Wingdings" panose="05000000000000000000" pitchFamily="2" charset="2"/>
              <a:buChar char="l"/>
            </a:pPr>
            <a:r>
              <a:rPr lang="zh-CN" altLang="en-US" sz="1800">
                <a:solidFill>
                  <a:schemeClr val="tx1"/>
                </a:solidFill>
                <a:latin typeface="微软雅黑" panose="020B0503020204020204" pitchFamily="34" charset="-122"/>
                <a:ea typeface="微软雅黑" panose="020B0503020204020204" pitchFamily="34" charset="-122"/>
              </a:rPr>
              <a:t>衷心希望我们能够成为贵公司首选的合格供方</a:t>
            </a:r>
          </a:p>
          <a:p>
            <a:pPr eaLnBrk="1" hangingPunct="1">
              <a:lnSpc>
                <a:spcPct val="150000"/>
              </a:lnSpc>
              <a:spcBef>
                <a:spcPct val="0"/>
              </a:spcBef>
              <a:buClrTx/>
              <a:buFontTx/>
              <a:buNone/>
            </a:pPr>
            <a:endParaRPr kumimoji="1" lang="zh-CN" altLang="en-US" sz="1800">
              <a:solidFill>
                <a:schemeClr val="tx1"/>
              </a:solidFill>
              <a:latin typeface="微软雅黑" panose="020B0503020204020204" pitchFamily="34" charset="-122"/>
              <a:ea typeface="微软雅黑" panose="020B0503020204020204" pitchFamily="34" charset="-122"/>
            </a:endParaRPr>
          </a:p>
        </p:txBody>
      </p:sp>
      <p:sp>
        <p:nvSpPr>
          <p:cNvPr id="4"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dirty="0">
                <a:solidFill>
                  <a:srgbClr val="0F2364"/>
                </a:solidFill>
                <a:latin typeface="黑体" panose="02010609060101010101" pitchFamily="49" charset="-122"/>
                <a:ea typeface="黑体" panose="02010609060101010101" pitchFamily="49" charset="-122"/>
              </a:rPr>
              <a:t>致谢</a:t>
            </a:r>
          </a:p>
        </p:txBody>
      </p:sp>
    </p:spTree>
    <p:extLst>
      <p:ext uri="{BB962C8B-B14F-4D97-AF65-F5344CB8AC3E}">
        <p14:creationId xmlns:p14="http://schemas.microsoft.com/office/powerpoint/2010/main" val="114245988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5"/>
          <p:cNvSpPr>
            <a:spLocks noChangeArrowheads="1"/>
          </p:cNvSpPr>
          <p:nvPr/>
        </p:nvSpPr>
        <p:spPr bwMode="auto">
          <a:xfrm>
            <a:off x="539750" y="1268413"/>
            <a:ext cx="8101013" cy="51482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50000"/>
              </a:lnSpc>
              <a:spcBef>
                <a:spcPts val="600"/>
              </a:spcBef>
              <a:buClr>
                <a:schemeClr val="bg1"/>
              </a:buClr>
              <a:buSzPct val="105000"/>
              <a:buFontTx/>
              <a:buNone/>
            </a:pPr>
            <a:r>
              <a:rPr lang="zh-CN" altLang="en-US" sz="1400" dirty="0">
                <a:solidFill>
                  <a:schemeClr val="tx1"/>
                </a:solidFill>
                <a:latin typeface="微软雅黑" panose="020B0503020204020204" pitchFamily="34" charset="-122"/>
                <a:ea typeface="微软雅黑" panose="020B0503020204020204" pitchFamily="34" charset="-122"/>
              </a:rPr>
              <a:t>       上海八贤企业管理顾问有限公司成立于</a:t>
            </a:r>
            <a:r>
              <a:rPr lang="en-US" altLang="zh-CN" sz="1400" dirty="0">
                <a:solidFill>
                  <a:schemeClr val="tx1"/>
                </a:solidFill>
                <a:latin typeface="微软雅黑" panose="020B0503020204020204" pitchFamily="34" charset="-122"/>
                <a:ea typeface="微软雅黑" panose="020B0503020204020204" pitchFamily="34" charset="-122"/>
              </a:rPr>
              <a:t>2004</a:t>
            </a:r>
            <a:r>
              <a:rPr lang="zh-CN" altLang="en-US" sz="1400" dirty="0">
                <a:solidFill>
                  <a:schemeClr val="tx1"/>
                </a:solidFill>
                <a:latin typeface="微软雅黑" panose="020B0503020204020204" pitchFamily="34" charset="-122"/>
                <a:ea typeface="微软雅黑" panose="020B0503020204020204" pitchFamily="34" charset="-122"/>
              </a:rPr>
              <a:t>年，是一家专业服务于汽车整车与相关生产件和服务件的供应商提供各种管理咨询的资深的顾问公司。</a:t>
            </a:r>
            <a:endParaRPr lang="en-US" altLang="zh-CN" sz="1400" dirty="0">
              <a:solidFill>
                <a:schemeClr val="tx1"/>
              </a:solidFill>
              <a:latin typeface="微软雅黑" panose="020B0503020204020204" pitchFamily="34" charset="-122"/>
              <a:ea typeface="微软雅黑" panose="020B0503020204020204" pitchFamily="34" charset="-122"/>
            </a:endParaRPr>
          </a:p>
          <a:p>
            <a:pPr>
              <a:lnSpc>
                <a:spcPct val="150000"/>
              </a:lnSpc>
              <a:spcBef>
                <a:spcPts val="600"/>
              </a:spcBef>
              <a:buClrTx/>
              <a:buNone/>
            </a:pPr>
            <a:r>
              <a:rPr lang="zh-CN" altLang="en-US" sz="1400" dirty="0">
                <a:solidFill>
                  <a:schemeClr val="tx1"/>
                </a:solidFill>
                <a:latin typeface="微软雅黑" panose="020B0503020204020204" pitchFamily="34" charset="-122"/>
                <a:ea typeface="微软雅黑" panose="020B0503020204020204" pitchFamily="34" charset="-122"/>
              </a:rPr>
              <a:t>       </a:t>
            </a:r>
            <a:r>
              <a:rPr lang="zh-CN" altLang="en-US" sz="1400" dirty="0">
                <a:solidFill>
                  <a:srgbClr val="0000FF"/>
                </a:solidFill>
                <a:latin typeface="微软雅黑" panose="020B0503020204020204" pitchFamily="34" charset="-122"/>
                <a:ea typeface="微软雅黑" panose="020B0503020204020204" pitchFamily="34" charset="-122"/>
              </a:rPr>
              <a:t>公司曾经服务过的主要客户：</a:t>
            </a:r>
            <a:r>
              <a:rPr lang="zh-CN" altLang="en-US" sz="1400" dirty="0">
                <a:solidFill>
                  <a:schemeClr val="tx1"/>
                </a:solidFill>
                <a:latin typeface="微软雅黑" panose="020B0503020204020204" pitchFamily="34" charset="-122"/>
                <a:ea typeface="微软雅黑" panose="020B0503020204020204" pitchFamily="34" charset="-122"/>
              </a:rPr>
              <a:t>上汽通用汽车，上汽大众汽车，青岛通用五菱汽车</a:t>
            </a:r>
            <a:r>
              <a:rPr lang="en-US" altLang="zh-CN" sz="1400" dirty="0">
                <a:solidFill>
                  <a:schemeClr val="tx1"/>
                </a:solidFill>
                <a:latin typeface="微软雅黑" panose="020B0503020204020204" pitchFamily="34" charset="-122"/>
                <a:ea typeface="微软雅黑" panose="020B0503020204020204" pitchFamily="34" charset="-122"/>
              </a:rPr>
              <a:t>SGMW</a:t>
            </a:r>
            <a:r>
              <a:rPr lang="zh-CN" altLang="en-US" sz="1400" dirty="0">
                <a:solidFill>
                  <a:schemeClr val="tx1"/>
                </a:solidFill>
                <a:latin typeface="微软雅黑" panose="020B0503020204020204" pitchFamily="34" charset="-122"/>
                <a:ea typeface="微软雅黑" panose="020B0503020204020204" pitchFamily="34" charset="-122"/>
              </a:rPr>
              <a:t>， 吉利汽车，沃尔沃汽车，奇瑞汽车， 庆铃汽车，海马新能源汽车，蔚来汽车，威马汽车，百度智能汽车事业部，深圳大疆创新，上海大众联合发展，东风商用车有限公司（东风发动机公司和客车公司），潍柴，扬柴，新柴股份，一汽集团发动机事业部无锡柴油机厂，一汽油泵油嘴研究所，威孚高科，无锡威孚长安油泵油嘴，一拖集团，辉门中国，大连固特异，上海</a:t>
            </a:r>
            <a:r>
              <a:rPr lang="en-US" altLang="zh-CN" sz="1400" dirty="0">
                <a:solidFill>
                  <a:schemeClr val="tx1"/>
                </a:solidFill>
                <a:latin typeface="微软雅黑" panose="020B0503020204020204" pitchFamily="34" charset="-122"/>
                <a:ea typeface="微软雅黑" panose="020B0503020204020204" pitchFamily="34" charset="-122"/>
              </a:rPr>
              <a:t>SKF</a:t>
            </a:r>
            <a:r>
              <a:rPr lang="zh-CN" altLang="en-US" sz="1400" dirty="0">
                <a:solidFill>
                  <a:schemeClr val="tx1"/>
                </a:solidFill>
                <a:latin typeface="微软雅黑" panose="020B0503020204020204" pitchFamily="34" charset="-122"/>
                <a:ea typeface="微软雅黑" panose="020B0503020204020204" pitchFamily="34" charset="-122"/>
              </a:rPr>
              <a:t>， 上海通用轴承，上通轴承，皮尔轴承，光洋轴承，日本小松，烟台铁姆肯，日本住友，上海李尔， 青岛佛吉亚， 德尔福，延锋百利得，万向集团，银轮股份，双环传动，骆驼股份，上汽联谊，人本集团，上海联谊工贸，华翔集团，鹰普中国，德国伊思灵，德国</a:t>
            </a:r>
            <a:r>
              <a:rPr lang="en-US" altLang="zh-CN" sz="1400" dirty="0">
                <a:solidFill>
                  <a:schemeClr val="tx1"/>
                </a:solidFill>
                <a:latin typeface="微软雅黑" panose="020B0503020204020204" pitchFamily="34" charset="-122"/>
                <a:ea typeface="微软雅黑" panose="020B0503020204020204" pitchFamily="34" charset="-122"/>
              </a:rPr>
              <a:t>GKN</a:t>
            </a:r>
            <a:r>
              <a:rPr lang="zh-CN" altLang="en-US" sz="1400" dirty="0">
                <a:solidFill>
                  <a:schemeClr val="tx1"/>
                </a:solidFill>
                <a:latin typeface="微软雅黑" panose="020B0503020204020204" pitchFamily="34" charset="-122"/>
                <a:ea typeface="微软雅黑" panose="020B0503020204020204" pitchFamily="34" charset="-122"/>
              </a:rPr>
              <a:t>，德国</a:t>
            </a:r>
            <a:r>
              <a:rPr lang="en-US" altLang="zh-CN" sz="1400" dirty="0">
                <a:solidFill>
                  <a:schemeClr val="tx1"/>
                </a:solidFill>
                <a:latin typeface="微软雅黑" panose="020B0503020204020204" pitchFamily="34" charset="-122"/>
                <a:ea typeface="微软雅黑" panose="020B0503020204020204" pitchFamily="34" charset="-122"/>
              </a:rPr>
              <a:t>EJOT</a:t>
            </a:r>
            <a:r>
              <a:rPr lang="zh-CN" altLang="en-US" sz="1400" dirty="0">
                <a:solidFill>
                  <a:schemeClr val="tx1"/>
                </a:solidFill>
                <a:latin typeface="微软雅黑" panose="020B0503020204020204" pitchFamily="34" charset="-122"/>
                <a:ea typeface="微软雅黑" panose="020B0503020204020204" pitchFamily="34" charset="-122"/>
              </a:rPr>
              <a:t>，仪征大众联合发展有限公司（整车厂</a:t>
            </a:r>
            <a:r>
              <a:rPr lang="en-US" altLang="zh-CN" sz="1400" dirty="0">
                <a:solidFill>
                  <a:schemeClr val="tx1"/>
                </a:solidFill>
                <a:latin typeface="微软雅黑" panose="020B0503020204020204" pitchFamily="34" charset="-122"/>
                <a:ea typeface="微软雅黑" panose="020B0503020204020204" pitchFamily="34" charset="-122"/>
              </a:rPr>
              <a:t>-ISTANA</a:t>
            </a:r>
            <a:r>
              <a:rPr lang="zh-CN" altLang="en-US" sz="1400" dirty="0">
                <a:solidFill>
                  <a:schemeClr val="tx1"/>
                </a:solidFill>
                <a:latin typeface="微软雅黑" panose="020B0503020204020204" pitchFamily="34" charset="-122"/>
                <a:ea typeface="微软雅黑" panose="020B0503020204020204" pitchFamily="34" charset="-122"/>
              </a:rPr>
              <a:t>四大工艺</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冲压、焊接、油漆、总装），盐城世钟，苏州事达，大冶特钢，兴澄特钢，福耀玻璃，杭州东芝等。</a:t>
            </a:r>
            <a:endParaRPr lang="en-US" altLang="zh-CN" sz="1400" dirty="0">
              <a:solidFill>
                <a:schemeClr val="tx1"/>
              </a:solidFill>
              <a:latin typeface="微软雅黑" panose="020B0503020204020204" pitchFamily="34" charset="-122"/>
              <a:ea typeface="微软雅黑" panose="020B0503020204020204" pitchFamily="34" charset="-122"/>
            </a:endParaRPr>
          </a:p>
          <a:p>
            <a:pPr eaLnBrk="1" hangingPunct="1">
              <a:lnSpc>
                <a:spcPct val="150000"/>
              </a:lnSpc>
              <a:spcBef>
                <a:spcPts val="600"/>
              </a:spcBef>
              <a:buClrTx/>
              <a:buFontTx/>
              <a:buNone/>
            </a:pPr>
            <a:r>
              <a:rPr lang="zh-CN" altLang="en-US" sz="1400" dirty="0">
                <a:solidFill>
                  <a:schemeClr val="tx1"/>
                </a:solidFill>
                <a:latin typeface="微软雅黑" panose="020B0503020204020204" pitchFamily="34" charset="-122"/>
                <a:ea typeface="微软雅黑" panose="020B0503020204020204" pitchFamily="34" charset="-122"/>
              </a:rPr>
              <a:t>       </a:t>
            </a:r>
            <a:r>
              <a:rPr lang="zh-CN" altLang="en-US" sz="1400" dirty="0">
                <a:solidFill>
                  <a:srgbClr val="0000FF"/>
                </a:solidFill>
                <a:latin typeface="微软雅黑" panose="020B0503020204020204" pitchFamily="34" charset="-122"/>
                <a:ea typeface="微软雅黑" panose="020B0503020204020204" pitchFamily="34" charset="-122"/>
              </a:rPr>
              <a:t>长期合作的战略合作客户：</a:t>
            </a:r>
            <a:r>
              <a:rPr lang="en-US" altLang="zh-CN" sz="1400" dirty="0">
                <a:solidFill>
                  <a:schemeClr val="tx1"/>
                </a:solidFill>
                <a:latin typeface="微软雅黑" panose="020B0503020204020204" pitchFamily="34" charset="-122"/>
                <a:ea typeface="微软雅黑" panose="020B0503020204020204" pitchFamily="34" charset="-122"/>
              </a:rPr>
              <a:t>SGM(20130819</a:t>
            </a:r>
            <a:r>
              <a:rPr lang="zh-CN" altLang="en-US" sz="1400" dirty="0">
                <a:solidFill>
                  <a:schemeClr val="tx1"/>
                </a:solidFill>
                <a:latin typeface="微软雅黑" panose="020B0503020204020204" pitchFamily="34" charset="-122"/>
                <a:ea typeface="微软雅黑" panose="020B0503020204020204" pitchFamily="34" charset="-122"/>
              </a:rPr>
              <a:t>号正式成为上海通用汽车关于售后服务件一般供应商，协助开展工作</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，德尔福中国（进入供应商名单，可以为其下所有供应商提供服务），上海延峰百利得（协助其采购部门，对其供应商进行能力提升的开发）。</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11267"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公司介绍</a:t>
            </a:r>
          </a:p>
        </p:txBody>
      </p:sp>
    </p:spTree>
    <p:extLst>
      <p:ext uri="{BB962C8B-B14F-4D97-AF65-F5344CB8AC3E}">
        <p14:creationId xmlns:p14="http://schemas.microsoft.com/office/powerpoint/2010/main" val="32076820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906588"/>
            <a:ext cx="32400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矩形 9"/>
          <p:cNvSpPr>
            <a:spLocks noChangeArrowheads="1"/>
          </p:cNvSpPr>
          <p:nvPr/>
        </p:nvSpPr>
        <p:spPr bwMode="auto">
          <a:xfrm>
            <a:off x="611561" y="4653136"/>
            <a:ext cx="2088231" cy="1949450"/>
          </a:xfrm>
          <a:prstGeom prst="rect">
            <a:avLst/>
          </a:prstGeom>
          <a:solidFill>
            <a:srgbClr val="DEE4E7"/>
          </a:solidFill>
          <a:ln w="9525" algn="ctr">
            <a:solidFill>
              <a:schemeClr val="tx1"/>
            </a:solidFill>
            <a:miter lim="800000"/>
            <a:headEnd/>
            <a:tailEnd/>
          </a:ln>
        </p:spPr>
        <p:txBody>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b="1" dirty="0">
                <a:solidFill>
                  <a:srgbClr val="0000FF"/>
                </a:solidFill>
                <a:latin typeface="Tahoma" panose="020B0604030504040204" pitchFamily="34" charset="0"/>
                <a:ea typeface="宋体" panose="02010600030101010101" pitchFamily="2" charset="-122"/>
              </a:rPr>
              <a:t>合作领域：</a:t>
            </a:r>
            <a:endParaRPr kumimoji="1" lang="en-US" altLang="zh-CN" b="1" dirty="0">
              <a:solidFill>
                <a:srgbClr val="0000FF"/>
              </a:solidFill>
              <a:latin typeface="Tahoma" panose="020B0604030504040204" pitchFamily="34" charset="0"/>
              <a:ea typeface="宋体" panose="02010600030101010101" pitchFamily="2" charset="-122"/>
            </a:endParaRPr>
          </a:p>
          <a:p>
            <a:pPr eaLnBrk="1" hangingPunct="1">
              <a:lnSpc>
                <a:spcPct val="100000"/>
              </a:lnSpc>
              <a:spcBef>
                <a:spcPct val="0"/>
              </a:spcBef>
              <a:buClrTx/>
              <a:buFontTx/>
              <a:buNone/>
            </a:pPr>
            <a:r>
              <a:rPr kumimoji="1" lang="zh-CN" altLang="en-US" sz="1600" dirty="0">
                <a:solidFill>
                  <a:schemeClr val="tx1"/>
                </a:solidFill>
                <a:latin typeface="Tahoma" panose="020B0604030504040204" pitchFamily="34" charset="0"/>
                <a:ea typeface="宋体" panose="02010600030101010101" pitchFamily="2" charset="-122"/>
              </a:rPr>
              <a:t>供应商项目管理的辅导，如</a:t>
            </a:r>
            <a:r>
              <a:rPr kumimoji="1" lang="en-US" altLang="zh-CN" sz="1600" dirty="0">
                <a:solidFill>
                  <a:schemeClr val="tx1"/>
                </a:solidFill>
                <a:latin typeface="Tahoma" panose="020B0604030504040204" pitchFamily="34" charset="0"/>
                <a:ea typeface="宋体" panose="02010600030101010101" pitchFamily="2" charset="-122"/>
              </a:rPr>
              <a:t>APQP</a:t>
            </a:r>
            <a:r>
              <a:rPr kumimoji="1" lang="zh-CN" altLang="en-US" sz="1600" dirty="0">
                <a:solidFill>
                  <a:schemeClr val="tx1"/>
                </a:solidFill>
                <a:latin typeface="Tahoma" panose="020B0604030504040204" pitchFamily="34" charset="0"/>
                <a:ea typeface="宋体" panose="02010600030101010101" pitchFamily="2" charset="-122"/>
              </a:rPr>
              <a:t>和</a:t>
            </a:r>
            <a:r>
              <a:rPr kumimoji="1" lang="en-US" altLang="zh-CN" sz="1600" dirty="0">
                <a:solidFill>
                  <a:schemeClr val="tx1"/>
                </a:solidFill>
                <a:latin typeface="Tahoma" panose="020B0604030504040204" pitchFamily="34" charset="0"/>
                <a:ea typeface="宋体" panose="02010600030101010101" pitchFamily="2" charset="-122"/>
              </a:rPr>
              <a:t>PPAP</a:t>
            </a:r>
            <a:r>
              <a:rPr kumimoji="1" lang="zh-CN" altLang="en-US" sz="1600" dirty="0">
                <a:solidFill>
                  <a:schemeClr val="tx1"/>
                </a:solidFill>
                <a:latin typeface="Tahoma" panose="020B0604030504040204" pitchFamily="34" charset="0"/>
                <a:ea typeface="宋体" panose="02010600030101010101" pitchFamily="2" charset="-122"/>
              </a:rPr>
              <a:t>评审；</a:t>
            </a:r>
            <a:endParaRPr kumimoji="1" lang="en-US" altLang="zh-CN" sz="1600" dirty="0">
              <a:solidFill>
                <a:schemeClr val="tx1"/>
              </a:solidFill>
              <a:latin typeface="Tahoma" panose="020B0604030504040204" pitchFamily="34" charset="0"/>
              <a:ea typeface="宋体" panose="02010600030101010101" pitchFamily="2" charset="-122"/>
            </a:endParaRPr>
          </a:p>
          <a:p>
            <a:pPr eaLnBrk="1" hangingPunct="1">
              <a:lnSpc>
                <a:spcPct val="100000"/>
              </a:lnSpc>
              <a:spcBef>
                <a:spcPct val="0"/>
              </a:spcBef>
              <a:buClrTx/>
              <a:buFontTx/>
              <a:buNone/>
            </a:pPr>
            <a:r>
              <a:rPr kumimoji="1" lang="en-US" altLang="zh-CN" sz="1600" dirty="0">
                <a:solidFill>
                  <a:schemeClr val="tx1"/>
                </a:solidFill>
                <a:latin typeface="Tahoma" panose="020B0604030504040204" pitchFamily="34" charset="0"/>
                <a:ea typeface="宋体" panose="02010600030101010101" pitchFamily="2" charset="-122"/>
              </a:rPr>
              <a:t>20190904</a:t>
            </a:r>
            <a:r>
              <a:rPr kumimoji="1" lang="zh-CN" altLang="en-US" sz="1600" dirty="0">
                <a:solidFill>
                  <a:schemeClr val="tx1"/>
                </a:solidFill>
                <a:latin typeface="Tahoma" panose="020B0604030504040204" pitchFamily="34" charset="0"/>
                <a:ea typeface="宋体" panose="02010600030101010101" pitchFamily="2" charset="-122"/>
              </a:rPr>
              <a:t>，成为</a:t>
            </a:r>
            <a:r>
              <a:rPr kumimoji="1" lang="en-US" altLang="zh-CN" sz="1600" dirty="0">
                <a:solidFill>
                  <a:schemeClr val="tx1"/>
                </a:solidFill>
                <a:latin typeface="Tahoma" panose="020B0604030504040204" pitchFamily="34" charset="0"/>
                <a:ea typeface="宋体" panose="02010600030101010101" pitchFamily="2" charset="-122"/>
              </a:rPr>
              <a:t>GM &amp; SAIC-GM</a:t>
            </a:r>
            <a:r>
              <a:rPr kumimoji="1" lang="zh-CN" altLang="en-US" sz="1600" b="1" dirty="0">
                <a:solidFill>
                  <a:srgbClr val="0000FF"/>
                </a:solidFill>
                <a:latin typeface="Tahoma" panose="020B0604030504040204" pitchFamily="34" charset="0"/>
                <a:ea typeface="宋体" panose="02010600030101010101" pitchFamily="2" charset="-122"/>
              </a:rPr>
              <a:t>唯一授权</a:t>
            </a:r>
            <a:r>
              <a:rPr kumimoji="1" lang="en-US" altLang="zh-CN" sz="1600" b="1" dirty="0">
                <a:solidFill>
                  <a:srgbClr val="0000FF"/>
                </a:solidFill>
                <a:latin typeface="Tahoma" panose="020B0604030504040204" pitchFamily="34" charset="0"/>
                <a:ea typeface="宋体" panose="02010600030101010101" pitchFamily="2" charset="-122"/>
              </a:rPr>
              <a:t>BIQS</a:t>
            </a:r>
            <a:r>
              <a:rPr kumimoji="1" lang="zh-CN" altLang="en-US" sz="1600" b="1" dirty="0">
                <a:solidFill>
                  <a:srgbClr val="0000FF"/>
                </a:solidFill>
                <a:latin typeface="Tahoma" panose="020B0604030504040204" pitchFamily="34" charset="0"/>
                <a:ea typeface="宋体" panose="02010600030101010101" pitchFamily="2" charset="-122"/>
              </a:rPr>
              <a:t>培训供应商</a:t>
            </a:r>
            <a:endParaRPr kumimoji="1" lang="en-US" altLang="zh-CN" sz="1600" b="1" dirty="0">
              <a:solidFill>
                <a:srgbClr val="0000FF"/>
              </a:solidFill>
              <a:latin typeface="Tahoma" panose="020B0604030504040204" pitchFamily="34" charset="0"/>
              <a:ea typeface="宋体" panose="02010600030101010101" pitchFamily="2" charset="-122"/>
            </a:endParaRPr>
          </a:p>
        </p:txBody>
      </p:sp>
      <p:sp>
        <p:nvSpPr>
          <p:cNvPr id="12292"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公司介绍</a:t>
            </a:r>
          </a:p>
        </p:txBody>
      </p:sp>
      <p:pic>
        <p:nvPicPr>
          <p:cNvPr id="122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1601788"/>
            <a:ext cx="16573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上箭头标注 11"/>
          <p:cNvSpPr>
            <a:spLocks noChangeArrowheads="1"/>
          </p:cNvSpPr>
          <p:nvPr/>
        </p:nvSpPr>
        <p:spPr bwMode="auto">
          <a:xfrm>
            <a:off x="2298700" y="3287713"/>
            <a:ext cx="4113213" cy="1152525"/>
          </a:xfrm>
          <a:prstGeom prst="upArrowCallout">
            <a:avLst>
              <a:gd name="adj1" fmla="val 24982"/>
              <a:gd name="adj2" fmla="val 24999"/>
              <a:gd name="adj3" fmla="val 25000"/>
              <a:gd name="adj4" fmla="val 64977"/>
            </a:avLst>
          </a:prstGeom>
          <a:solidFill>
            <a:srgbClr val="DEE4E7"/>
          </a:solidFill>
          <a:ln w="9525" algn="ctr">
            <a:solidFill>
              <a:schemeClr val="tx1"/>
            </a:solidFill>
            <a:miter lim="800000"/>
            <a:headEnd/>
            <a:tailEnd/>
          </a:ln>
        </p:spPr>
        <p:txBody>
          <a:bodyPr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US" altLang="zh-CN" sz="2000" dirty="0">
                <a:solidFill>
                  <a:schemeClr val="tx1"/>
                </a:solidFill>
                <a:latin typeface="Tahoma" panose="020B0604030504040204" pitchFamily="34" charset="0"/>
                <a:ea typeface="宋体" panose="02010600030101010101" pitchFamily="2" charset="-122"/>
              </a:rPr>
              <a:t>20130819</a:t>
            </a:r>
            <a:r>
              <a:rPr kumimoji="1" lang="zh-CN" altLang="en-US" sz="2000" dirty="0">
                <a:solidFill>
                  <a:schemeClr val="tx1"/>
                </a:solidFill>
                <a:latin typeface="Tahoma" panose="020B0604030504040204" pitchFamily="34" charset="0"/>
                <a:ea typeface="宋体" panose="02010600030101010101" pitchFamily="2" charset="-122"/>
              </a:rPr>
              <a:t>正式成为上汽通用汽车一般采购供应商</a:t>
            </a:r>
          </a:p>
        </p:txBody>
      </p:sp>
      <p:pic>
        <p:nvPicPr>
          <p:cNvPr id="12295"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5" y="2092325"/>
            <a:ext cx="34591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5FF89C21-2BF0-401C-865B-87F3502AAF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5683" y="3033707"/>
            <a:ext cx="2152298" cy="1438526"/>
          </a:xfrm>
          <a:prstGeom prst="rect">
            <a:avLst/>
          </a:prstGeom>
        </p:spPr>
      </p:pic>
      <p:pic>
        <p:nvPicPr>
          <p:cNvPr id="5" name="图片 4">
            <a:extLst>
              <a:ext uri="{FF2B5EF4-FFF2-40B4-BE49-F238E27FC236}">
                <a16:creationId xmlns:a16="http://schemas.microsoft.com/office/drawing/2014/main" id="{F13392E8-0FDE-45C4-97A2-65224A2C52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1840" y="4555957"/>
            <a:ext cx="5616624" cy="2232999"/>
          </a:xfrm>
          <a:prstGeom prst="rect">
            <a:avLst/>
          </a:prstGeom>
        </p:spPr>
      </p:pic>
    </p:spTree>
    <p:extLst>
      <p:ext uri="{BB962C8B-B14F-4D97-AF65-F5344CB8AC3E}">
        <p14:creationId xmlns:p14="http://schemas.microsoft.com/office/powerpoint/2010/main" val="1983793398"/>
      </p:ext>
    </p:extLst>
  </p:cSld>
  <p:clrMapOvr>
    <a:masterClrMapping/>
  </p:clrMapOvr>
  <p:transition spd="med">
    <p:cover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9"/>
          <p:cNvSpPr>
            <a:spLocks noChangeArrowheads="1"/>
          </p:cNvSpPr>
          <p:nvPr/>
        </p:nvSpPr>
        <p:spPr bwMode="auto">
          <a:xfrm>
            <a:off x="684213" y="4725988"/>
            <a:ext cx="7848600" cy="1079500"/>
          </a:xfrm>
          <a:prstGeom prst="rect">
            <a:avLst/>
          </a:prstGeom>
          <a:solidFill>
            <a:srgbClr val="DEE4E7"/>
          </a:solidFill>
          <a:ln w="9525" algn="ctr">
            <a:solidFill>
              <a:schemeClr val="tx1"/>
            </a:solidFill>
            <a:miter lim="800000"/>
            <a:headEnd/>
            <a:tailEnd/>
          </a:ln>
        </p:spPr>
        <p:txBody>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b="1">
                <a:solidFill>
                  <a:srgbClr val="0000FF"/>
                </a:solidFill>
                <a:latin typeface="Tahoma" panose="020B0604030504040204" pitchFamily="34" charset="0"/>
                <a:ea typeface="宋体" panose="02010600030101010101" pitchFamily="2" charset="-122"/>
              </a:rPr>
              <a:t>合作领域：</a:t>
            </a:r>
            <a:endParaRPr kumimoji="1" lang="en-US" altLang="zh-CN" b="1">
              <a:solidFill>
                <a:srgbClr val="0000FF"/>
              </a:solidFill>
              <a:latin typeface="Tahoma" panose="020B0604030504040204" pitchFamily="34" charset="0"/>
              <a:ea typeface="宋体" panose="02010600030101010101" pitchFamily="2" charset="-122"/>
            </a:endParaRPr>
          </a:p>
          <a:p>
            <a:pPr eaLnBrk="1" hangingPunct="1">
              <a:lnSpc>
                <a:spcPct val="100000"/>
              </a:lnSpc>
              <a:spcBef>
                <a:spcPct val="0"/>
              </a:spcBef>
              <a:buClrTx/>
              <a:buFontTx/>
              <a:buNone/>
            </a:pPr>
            <a:r>
              <a:rPr kumimoji="1" lang="zh-CN" altLang="en-US">
                <a:solidFill>
                  <a:schemeClr val="tx1"/>
                </a:solidFill>
                <a:latin typeface="Tahoma" panose="020B0604030504040204" pitchFamily="34" charset="0"/>
                <a:ea typeface="宋体" panose="02010600030101010101" pitchFamily="2" charset="-122"/>
              </a:rPr>
              <a:t>吉利集团及其</a:t>
            </a:r>
            <a:r>
              <a:rPr kumimoji="1" lang="en-US" altLang="zh-CN">
                <a:solidFill>
                  <a:schemeClr val="tx1"/>
                </a:solidFill>
                <a:latin typeface="Tahoma" panose="020B0604030504040204" pitchFamily="34" charset="0"/>
                <a:ea typeface="宋体" panose="02010600030101010101" pitchFamily="2" charset="-122"/>
              </a:rPr>
              <a:t>SQE</a:t>
            </a:r>
            <a:r>
              <a:rPr kumimoji="1" lang="zh-CN" altLang="en-US">
                <a:solidFill>
                  <a:schemeClr val="tx1"/>
                </a:solidFill>
                <a:latin typeface="Tahoma" panose="020B0604030504040204" pitchFamily="34" charset="0"/>
                <a:ea typeface="宋体" panose="02010600030101010101" pitchFamily="2" charset="-122"/>
              </a:rPr>
              <a:t>中心、研究院、各制造基地，沃尔沃总部及各制造基地在</a:t>
            </a:r>
            <a:r>
              <a:rPr kumimoji="1" lang="en-US" altLang="zh-CN">
                <a:solidFill>
                  <a:schemeClr val="tx1"/>
                </a:solidFill>
                <a:latin typeface="Tahoma" panose="020B0604030504040204" pitchFamily="34" charset="0"/>
                <a:ea typeface="宋体" panose="02010600030101010101" pitchFamily="2" charset="-122"/>
              </a:rPr>
              <a:t>IATF16949</a:t>
            </a:r>
            <a:r>
              <a:rPr kumimoji="1" lang="zh-CN" altLang="en-US">
                <a:solidFill>
                  <a:schemeClr val="tx1"/>
                </a:solidFill>
                <a:latin typeface="Tahoma" panose="020B0604030504040204" pitchFamily="34" charset="0"/>
                <a:ea typeface="宋体" panose="02010600030101010101" pitchFamily="2" charset="-122"/>
              </a:rPr>
              <a:t>标准理解、内审员、体系建设等方面的培训和指导。</a:t>
            </a:r>
          </a:p>
        </p:txBody>
      </p:sp>
      <p:sp>
        <p:nvSpPr>
          <p:cNvPr id="13315"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公司介绍</a:t>
            </a:r>
          </a:p>
        </p:txBody>
      </p:sp>
      <p:pic>
        <p:nvPicPr>
          <p:cNvPr id="133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425" y="1601788"/>
            <a:ext cx="16573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上箭头标注 11"/>
          <p:cNvSpPr>
            <a:spLocks noChangeArrowheads="1"/>
          </p:cNvSpPr>
          <p:nvPr/>
        </p:nvSpPr>
        <p:spPr bwMode="auto">
          <a:xfrm>
            <a:off x="2298700" y="3287713"/>
            <a:ext cx="4113213" cy="1152525"/>
          </a:xfrm>
          <a:prstGeom prst="upArrowCallout">
            <a:avLst>
              <a:gd name="adj1" fmla="val 24982"/>
              <a:gd name="adj2" fmla="val 24999"/>
              <a:gd name="adj3" fmla="val 25000"/>
              <a:gd name="adj4" fmla="val 64977"/>
            </a:avLst>
          </a:prstGeom>
          <a:solidFill>
            <a:srgbClr val="DEE4E7"/>
          </a:solidFill>
          <a:ln w="9525" algn="ctr">
            <a:solidFill>
              <a:schemeClr val="tx1"/>
            </a:solidFill>
            <a:miter lim="800000"/>
            <a:headEnd/>
            <a:tailEnd/>
          </a:ln>
        </p:spPr>
        <p:txBody>
          <a:bodyPr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US" altLang="zh-CN" sz="2000" dirty="0">
                <a:solidFill>
                  <a:schemeClr val="tx1"/>
                </a:solidFill>
                <a:latin typeface="Tahoma" panose="020B0604030504040204" pitchFamily="34" charset="0"/>
                <a:ea typeface="宋体" panose="02010600030101010101" pitchFamily="2" charset="-122"/>
              </a:rPr>
              <a:t>20170818</a:t>
            </a:r>
            <a:r>
              <a:rPr kumimoji="1" lang="zh-CN" altLang="en-US" sz="2000" dirty="0">
                <a:solidFill>
                  <a:schemeClr val="tx1"/>
                </a:solidFill>
                <a:latin typeface="Tahoma" panose="020B0604030504040204" pitchFamily="34" charset="0"/>
                <a:ea typeface="宋体" panose="02010600030101010101" pitchFamily="2" charset="-122"/>
              </a:rPr>
              <a:t>正式成为吉利汽车和沃尔沃汽车的培训与咨询的供应商</a:t>
            </a:r>
          </a:p>
        </p:txBody>
      </p:sp>
      <p:pic>
        <p:nvPicPr>
          <p:cNvPr id="13318"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646363"/>
            <a:ext cx="24066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3600" y="1698625"/>
            <a:ext cx="23764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图片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725" y="2092325"/>
            <a:ext cx="34591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56038"/>
      </p:ext>
    </p:extLst>
  </p:cSld>
  <p:clrMapOvr>
    <a:masterClrMapping/>
  </p:clrMapOvr>
  <p:transition spd="med">
    <p:cover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9"/>
          <p:cNvSpPr>
            <a:spLocks noChangeArrowheads="1"/>
          </p:cNvSpPr>
          <p:nvPr/>
        </p:nvSpPr>
        <p:spPr bwMode="auto">
          <a:xfrm>
            <a:off x="684213" y="4725988"/>
            <a:ext cx="7848600" cy="1079500"/>
          </a:xfrm>
          <a:prstGeom prst="rect">
            <a:avLst/>
          </a:prstGeom>
          <a:solidFill>
            <a:srgbClr val="DEE4E7"/>
          </a:solidFill>
          <a:ln w="9525" algn="ctr">
            <a:solidFill>
              <a:schemeClr val="tx1"/>
            </a:solidFill>
            <a:miter lim="800000"/>
            <a:headEnd/>
            <a:tailEnd/>
          </a:ln>
        </p:spPr>
        <p:txBody>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b="1" dirty="0">
                <a:solidFill>
                  <a:srgbClr val="0000FF"/>
                </a:solidFill>
                <a:latin typeface="Tahoma" panose="020B0604030504040204" pitchFamily="34" charset="0"/>
                <a:ea typeface="宋体" panose="02010600030101010101" pitchFamily="2" charset="-122"/>
              </a:rPr>
              <a:t>合作领域：</a:t>
            </a:r>
            <a:endParaRPr kumimoji="1" lang="en-US" altLang="zh-CN" b="1" dirty="0">
              <a:solidFill>
                <a:srgbClr val="0000FF"/>
              </a:solidFill>
              <a:latin typeface="Tahoma" panose="020B0604030504040204" pitchFamily="34" charset="0"/>
              <a:ea typeface="宋体" panose="02010600030101010101" pitchFamily="2" charset="-122"/>
            </a:endParaRPr>
          </a:p>
          <a:p>
            <a:pPr eaLnBrk="1" hangingPunct="1">
              <a:lnSpc>
                <a:spcPct val="100000"/>
              </a:lnSpc>
              <a:spcBef>
                <a:spcPct val="0"/>
              </a:spcBef>
              <a:buClrTx/>
              <a:buFontTx/>
              <a:buNone/>
            </a:pPr>
            <a:r>
              <a:rPr kumimoji="1" lang="en-US" altLang="zh-CN" sz="1600" dirty="0">
                <a:solidFill>
                  <a:schemeClr val="tx1"/>
                </a:solidFill>
                <a:latin typeface="Tahoma" panose="020B0604030504040204" pitchFamily="34" charset="0"/>
                <a:ea typeface="宋体" panose="02010600030101010101" pitchFamily="2" charset="-122"/>
              </a:rPr>
              <a:t>1</a:t>
            </a:r>
            <a:r>
              <a:rPr kumimoji="1" lang="zh-CN" altLang="en-US" sz="1600" dirty="0">
                <a:solidFill>
                  <a:schemeClr val="tx1"/>
                </a:solidFill>
                <a:latin typeface="Tahoma" panose="020B0604030504040204" pitchFamily="34" charset="0"/>
                <a:ea typeface="宋体" panose="02010600030101010101" pitchFamily="2" charset="-122"/>
              </a:rPr>
              <a:t>、蔚来汽车：管理培训；</a:t>
            </a:r>
            <a:endParaRPr kumimoji="1" lang="en-US" altLang="zh-CN" sz="1600" dirty="0">
              <a:solidFill>
                <a:schemeClr val="tx1"/>
              </a:solidFill>
              <a:latin typeface="Tahoma" panose="020B0604030504040204" pitchFamily="34" charset="0"/>
              <a:ea typeface="宋体" panose="02010600030101010101" pitchFamily="2" charset="-122"/>
            </a:endParaRPr>
          </a:p>
          <a:p>
            <a:pPr eaLnBrk="1" hangingPunct="1">
              <a:lnSpc>
                <a:spcPct val="100000"/>
              </a:lnSpc>
              <a:spcBef>
                <a:spcPct val="0"/>
              </a:spcBef>
              <a:buClrTx/>
              <a:buFontTx/>
              <a:buNone/>
            </a:pPr>
            <a:r>
              <a:rPr kumimoji="1" lang="en-US" altLang="zh-CN" sz="1600" dirty="0">
                <a:solidFill>
                  <a:schemeClr val="tx1"/>
                </a:solidFill>
                <a:latin typeface="Tahoma" panose="020B0604030504040204" pitchFamily="34" charset="0"/>
                <a:ea typeface="宋体" panose="02010600030101010101" pitchFamily="2" charset="-122"/>
              </a:rPr>
              <a:t>2</a:t>
            </a:r>
            <a:r>
              <a:rPr kumimoji="1" lang="zh-CN" altLang="en-US" sz="1600" dirty="0">
                <a:solidFill>
                  <a:schemeClr val="tx1"/>
                </a:solidFill>
                <a:latin typeface="Tahoma" panose="020B0604030504040204" pitchFamily="34" charset="0"/>
                <a:ea typeface="宋体" panose="02010600030101010101" pitchFamily="2" charset="-122"/>
              </a:rPr>
              <a:t>、蔚隆公司：供应商评审、供应商项目管理、管理培训、供应商质量问题解决、</a:t>
            </a:r>
            <a:r>
              <a:rPr kumimoji="1" lang="en-US" altLang="zh-CN" sz="1600" dirty="0">
                <a:solidFill>
                  <a:schemeClr val="tx1"/>
                </a:solidFill>
                <a:latin typeface="Tahoma" panose="020B0604030504040204" pitchFamily="34" charset="0"/>
                <a:ea typeface="宋体" panose="02010600030101010101" pitchFamily="2" charset="-122"/>
              </a:rPr>
              <a:t>IATF16949</a:t>
            </a:r>
            <a:r>
              <a:rPr kumimoji="1" lang="zh-CN" altLang="en-US" sz="1600" dirty="0">
                <a:solidFill>
                  <a:schemeClr val="tx1"/>
                </a:solidFill>
                <a:latin typeface="Tahoma" panose="020B0604030504040204" pitchFamily="34" charset="0"/>
                <a:ea typeface="宋体" panose="02010600030101010101" pitchFamily="2" charset="-122"/>
              </a:rPr>
              <a:t>体系建设。</a:t>
            </a:r>
          </a:p>
        </p:txBody>
      </p:sp>
      <p:sp>
        <p:nvSpPr>
          <p:cNvPr id="14339"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公司介绍</a:t>
            </a:r>
          </a:p>
        </p:txBody>
      </p:sp>
      <p:pic>
        <p:nvPicPr>
          <p:cNvPr id="143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425" y="1601788"/>
            <a:ext cx="16573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上箭头标注 11"/>
          <p:cNvSpPr>
            <a:spLocks noChangeArrowheads="1"/>
          </p:cNvSpPr>
          <p:nvPr/>
        </p:nvSpPr>
        <p:spPr bwMode="auto">
          <a:xfrm>
            <a:off x="2298700" y="3287713"/>
            <a:ext cx="4113213" cy="1152525"/>
          </a:xfrm>
          <a:prstGeom prst="upArrowCallout">
            <a:avLst>
              <a:gd name="adj1" fmla="val 24982"/>
              <a:gd name="adj2" fmla="val 24999"/>
              <a:gd name="adj3" fmla="val 25000"/>
              <a:gd name="adj4" fmla="val 64977"/>
            </a:avLst>
          </a:prstGeom>
          <a:solidFill>
            <a:srgbClr val="DEE4E7"/>
          </a:solidFill>
          <a:ln w="9525" algn="ctr">
            <a:solidFill>
              <a:schemeClr val="tx1"/>
            </a:solidFill>
            <a:miter lim="800000"/>
            <a:headEnd/>
            <a:tailEnd/>
          </a:ln>
        </p:spPr>
        <p:txBody>
          <a:bodyPr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US" altLang="zh-CN" sz="2000">
                <a:solidFill>
                  <a:schemeClr val="tx1"/>
                </a:solidFill>
                <a:latin typeface="Tahoma" panose="020B0604030504040204" pitchFamily="34" charset="0"/>
                <a:ea typeface="宋体" panose="02010600030101010101" pitchFamily="2" charset="-122"/>
              </a:rPr>
              <a:t>20171218</a:t>
            </a:r>
            <a:r>
              <a:rPr kumimoji="1" lang="zh-CN" altLang="en-US" sz="2000">
                <a:solidFill>
                  <a:schemeClr val="tx1"/>
                </a:solidFill>
                <a:latin typeface="Tahoma" panose="020B0604030504040204" pitchFamily="34" charset="0"/>
                <a:ea typeface="宋体" panose="02010600030101010101" pitchFamily="2" charset="-122"/>
              </a:rPr>
              <a:t>与蔚来汽车和蔚隆合作</a:t>
            </a:r>
          </a:p>
        </p:txBody>
      </p:sp>
      <p:pic>
        <p:nvPicPr>
          <p:cNvPr id="1434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708150"/>
            <a:ext cx="26289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矩形 4"/>
          <p:cNvSpPr>
            <a:spLocks noChangeArrowheads="1"/>
          </p:cNvSpPr>
          <p:nvPr/>
        </p:nvSpPr>
        <p:spPr bwMode="auto">
          <a:xfrm>
            <a:off x="360363" y="2433638"/>
            <a:ext cx="31670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400">
                <a:ea typeface="宋体" panose="02010600030101010101" pitchFamily="2" charset="-122"/>
              </a:rPr>
              <a:t>蔚隆（南京）汽车智能科技有限公司</a:t>
            </a:r>
          </a:p>
        </p:txBody>
      </p:sp>
      <p:pic>
        <p:nvPicPr>
          <p:cNvPr id="14344" name="图片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5" y="2092325"/>
            <a:ext cx="34591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600342"/>
      </p:ext>
    </p:extLst>
  </p:cSld>
  <p:clrMapOvr>
    <a:masterClrMapping/>
  </p:clrMapOvr>
  <p:transition spd="med">
    <p:cover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9"/>
          <p:cNvSpPr>
            <a:spLocks noChangeArrowheads="1"/>
          </p:cNvSpPr>
          <p:nvPr/>
        </p:nvSpPr>
        <p:spPr bwMode="auto">
          <a:xfrm>
            <a:off x="684213" y="4725988"/>
            <a:ext cx="7848600" cy="1079500"/>
          </a:xfrm>
          <a:prstGeom prst="rect">
            <a:avLst/>
          </a:prstGeom>
          <a:solidFill>
            <a:srgbClr val="DEE4E7"/>
          </a:solidFill>
          <a:ln w="9525" algn="ctr">
            <a:solidFill>
              <a:schemeClr val="tx1"/>
            </a:solidFill>
            <a:miter lim="800000"/>
            <a:headEnd/>
            <a:tailEnd/>
          </a:ln>
        </p:spPr>
        <p:txBody>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b="1" dirty="0">
                <a:solidFill>
                  <a:srgbClr val="0000FF"/>
                </a:solidFill>
                <a:latin typeface="Tahoma" panose="020B0604030504040204" pitchFamily="34" charset="0"/>
                <a:ea typeface="宋体" panose="02010600030101010101" pitchFamily="2" charset="-122"/>
              </a:rPr>
              <a:t>合作领域：</a:t>
            </a:r>
            <a:endParaRPr kumimoji="1" lang="en-US" altLang="zh-CN" b="1" dirty="0">
              <a:solidFill>
                <a:srgbClr val="0000FF"/>
              </a:solidFill>
              <a:latin typeface="Tahoma" panose="020B0604030504040204" pitchFamily="34" charset="0"/>
              <a:ea typeface="宋体" panose="02010600030101010101" pitchFamily="2" charset="-122"/>
            </a:endParaRPr>
          </a:p>
          <a:p>
            <a:pPr eaLnBrk="1" hangingPunct="1">
              <a:lnSpc>
                <a:spcPct val="100000"/>
              </a:lnSpc>
              <a:spcBef>
                <a:spcPct val="0"/>
              </a:spcBef>
              <a:buClrTx/>
              <a:buFontTx/>
              <a:buNone/>
            </a:pPr>
            <a:r>
              <a:rPr kumimoji="1" lang="en-US" altLang="zh-CN" sz="1600" dirty="0">
                <a:solidFill>
                  <a:schemeClr val="tx1"/>
                </a:solidFill>
                <a:latin typeface="Tahoma" panose="020B0604030504040204" pitchFamily="34" charset="0"/>
                <a:ea typeface="宋体" panose="02010600030101010101" pitchFamily="2" charset="-122"/>
              </a:rPr>
              <a:t>1</a:t>
            </a:r>
            <a:r>
              <a:rPr kumimoji="1" lang="zh-CN" altLang="en-US" sz="1600" dirty="0">
                <a:solidFill>
                  <a:schemeClr val="tx1"/>
                </a:solidFill>
                <a:latin typeface="Tahoma" panose="020B0604030504040204" pitchFamily="34" charset="0"/>
                <a:ea typeface="宋体" panose="02010600030101010101" pitchFamily="2" charset="-122"/>
              </a:rPr>
              <a:t>、各种与质量、研发、生产、供应链管理有关的培训，提升人员知识与技能；</a:t>
            </a:r>
            <a:endParaRPr kumimoji="1" lang="en-US" altLang="zh-CN" sz="1600" dirty="0">
              <a:solidFill>
                <a:schemeClr val="tx1"/>
              </a:solidFill>
              <a:latin typeface="Tahoma" panose="020B0604030504040204" pitchFamily="34" charset="0"/>
              <a:ea typeface="宋体" panose="02010600030101010101" pitchFamily="2" charset="-122"/>
            </a:endParaRPr>
          </a:p>
          <a:p>
            <a:pPr eaLnBrk="1" hangingPunct="1">
              <a:lnSpc>
                <a:spcPct val="100000"/>
              </a:lnSpc>
              <a:spcBef>
                <a:spcPct val="0"/>
              </a:spcBef>
              <a:buClrTx/>
              <a:buFontTx/>
              <a:buNone/>
            </a:pPr>
            <a:r>
              <a:rPr kumimoji="1" lang="en-US" altLang="zh-CN" sz="1600" dirty="0">
                <a:solidFill>
                  <a:schemeClr val="tx1"/>
                </a:solidFill>
                <a:latin typeface="Tahoma" panose="020B0604030504040204" pitchFamily="34" charset="0"/>
                <a:ea typeface="宋体" panose="02010600030101010101" pitchFamily="2" charset="-122"/>
              </a:rPr>
              <a:t>2</a:t>
            </a:r>
            <a:r>
              <a:rPr kumimoji="1" lang="zh-CN" altLang="en-US" sz="1600" dirty="0">
                <a:solidFill>
                  <a:schemeClr val="tx1"/>
                </a:solidFill>
                <a:latin typeface="Tahoma" panose="020B0604030504040204" pitchFamily="34" charset="0"/>
                <a:ea typeface="宋体" panose="02010600030101010101" pitchFamily="2" charset="-122"/>
              </a:rPr>
              <a:t>、参与</a:t>
            </a:r>
            <a:r>
              <a:rPr kumimoji="1" lang="en-US" altLang="zh-CN" sz="1600" dirty="0">
                <a:solidFill>
                  <a:schemeClr val="tx1"/>
                </a:solidFill>
                <a:latin typeface="Tahoma" panose="020B0604030504040204" pitchFamily="34" charset="0"/>
                <a:ea typeface="宋体" panose="02010600030101010101" pitchFamily="2" charset="-122"/>
              </a:rPr>
              <a:t>IATF16949</a:t>
            </a:r>
            <a:r>
              <a:rPr kumimoji="1" lang="zh-CN" altLang="en-US" sz="1600" dirty="0">
                <a:solidFill>
                  <a:schemeClr val="tx1"/>
                </a:solidFill>
                <a:latin typeface="Tahoma" panose="020B0604030504040204" pitchFamily="34" charset="0"/>
                <a:ea typeface="宋体" panose="02010600030101010101" pitchFamily="2" charset="-122"/>
              </a:rPr>
              <a:t>体系建设和不断优化。</a:t>
            </a:r>
          </a:p>
        </p:txBody>
      </p:sp>
      <p:sp>
        <p:nvSpPr>
          <p:cNvPr id="14339"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公司介绍</a:t>
            </a:r>
          </a:p>
        </p:txBody>
      </p:sp>
      <p:pic>
        <p:nvPicPr>
          <p:cNvPr id="143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425" y="1601788"/>
            <a:ext cx="16573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上箭头标注 11"/>
          <p:cNvSpPr>
            <a:spLocks noChangeArrowheads="1"/>
          </p:cNvSpPr>
          <p:nvPr/>
        </p:nvSpPr>
        <p:spPr bwMode="auto">
          <a:xfrm>
            <a:off x="2298700" y="3287713"/>
            <a:ext cx="4113213" cy="1152525"/>
          </a:xfrm>
          <a:prstGeom prst="upArrowCallout">
            <a:avLst>
              <a:gd name="adj1" fmla="val 24982"/>
              <a:gd name="adj2" fmla="val 24999"/>
              <a:gd name="adj3" fmla="val 25000"/>
              <a:gd name="adj4" fmla="val 64977"/>
            </a:avLst>
          </a:prstGeom>
          <a:solidFill>
            <a:srgbClr val="DEE4E7"/>
          </a:solidFill>
          <a:ln w="9525" algn="ctr">
            <a:solidFill>
              <a:schemeClr val="tx1"/>
            </a:solidFill>
            <a:miter lim="800000"/>
            <a:headEnd/>
            <a:tailEnd/>
          </a:ln>
        </p:spPr>
        <p:txBody>
          <a:bodyPr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US" altLang="zh-CN" sz="2000" dirty="0">
                <a:solidFill>
                  <a:schemeClr val="tx1"/>
                </a:solidFill>
                <a:latin typeface="Tahoma" panose="020B0604030504040204" pitchFamily="34" charset="0"/>
                <a:ea typeface="宋体" panose="02010600030101010101" pitchFamily="2" charset="-122"/>
              </a:rPr>
              <a:t>201710</a:t>
            </a:r>
            <a:r>
              <a:rPr kumimoji="1" lang="zh-CN" altLang="en-US" sz="2000" dirty="0">
                <a:solidFill>
                  <a:schemeClr val="tx1"/>
                </a:solidFill>
                <a:latin typeface="Tahoma" panose="020B0604030504040204" pitchFamily="34" charset="0"/>
                <a:ea typeface="宋体" panose="02010600030101010101" pitchFamily="2" charset="-122"/>
              </a:rPr>
              <a:t>成为海马汽车合作供应商</a:t>
            </a:r>
          </a:p>
        </p:txBody>
      </p:sp>
      <p:pic>
        <p:nvPicPr>
          <p:cNvPr id="14344"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2092325"/>
            <a:ext cx="34591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32" y="1585516"/>
            <a:ext cx="3097663" cy="1771476"/>
          </a:xfrm>
          <a:prstGeom prst="rect">
            <a:avLst/>
          </a:prstGeom>
        </p:spPr>
      </p:pic>
    </p:spTree>
    <p:extLst>
      <p:ext uri="{BB962C8B-B14F-4D97-AF65-F5344CB8AC3E}">
        <p14:creationId xmlns:p14="http://schemas.microsoft.com/office/powerpoint/2010/main" val="3776113370"/>
      </p:ext>
    </p:extLst>
  </p:cSld>
  <p:clrMapOvr>
    <a:masterClrMapping/>
  </p:clrMapOvr>
  <p:transition spd="med">
    <p:cover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425" y="1601788"/>
            <a:ext cx="16573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上箭头标注 11"/>
          <p:cNvSpPr>
            <a:spLocks noChangeArrowheads="1"/>
          </p:cNvSpPr>
          <p:nvPr/>
        </p:nvSpPr>
        <p:spPr bwMode="auto">
          <a:xfrm>
            <a:off x="2298700" y="3287713"/>
            <a:ext cx="4113213" cy="1152525"/>
          </a:xfrm>
          <a:prstGeom prst="upArrowCallout">
            <a:avLst>
              <a:gd name="adj1" fmla="val 24982"/>
              <a:gd name="adj2" fmla="val 24999"/>
              <a:gd name="adj3" fmla="val 25000"/>
              <a:gd name="adj4" fmla="val 64977"/>
            </a:avLst>
          </a:prstGeom>
          <a:solidFill>
            <a:srgbClr val="DEE4E7"/>
          </a:solidFill>
          <a:ln w="9525" algn="ctr">
            <a:solidFill>
              <a:schemeClr val="tx1"/>
            </a:solidFill>
            <a:miter lim="800000"/>
            <a:headEnd/>
            <a:tailEnd/>
          </a:ln>
        </p:spPr>
        <p:txBody>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eaLnBrk="1" hangingPunct="1">
              <a:lnSpc>
                <a:spcPct val="100000"/>
              </a:lnSpc>
              <a:spcBef>
                <a:spcPct val="0"/>
              </a:spcBef>
              <a:buClrTx/>
              <a:buFontTx/>
              <a:buNone/>
            </a:pPr>
            <a:r>
              <a:rPr kumimoji="1" lang="en-US" altLang="zh-CN" sz="2000">
                <a:solidFill>
                  <a:schemeClr val="tx1"/>
                </a:solidFill>
                <a:latin typeface="Tahoma" panose="020B0604030504040204" pitchFamily="34" charset="0"/>
                <a:ea typeface="宋体" panose="02010600030101010101" pitchFamily="2" charset="-122"/>
              </a:rPr>
              <a:t>2014</a:t>
            </a:r>
            <a:r>
              <a:rPr kumimoji="1" lang="zh-CN" altLang="en-US" sz="2000">
                <a:solidFill>
                  <a:schemeClr val="tx1"/>
                </a:solidFill>
                <a:latin typeface="Tahoma" panose="020B0604030504040204" pitchFamily="34" charset="0"/>
                <a:ea typeface="宋体" panose="02010600030101010101" pitchFamily="2" charset="-122"/>
              </a:rPr>
              <a:t>年</a:t>
            </a:r>
            <a:r>
              <a:rPr kumimoji="1" lang="en-US" altLang="zh-CN" sz="2000">
                <a:solidFill>
                  <a:schemeClr val="tx1"/>
                </a:solidFill>
                <a:latin typeface="Tahoma" panose="020B0604030504040204" pitchFamily="34" charset="0"/>
                <a:ea typeface="宋体" panose="02010600030101010101" pitchFamily="2" charset="-122"/>
              </a:rPr>
              <a:t>6</a:t>
            </a:r>
            <a:r>
              <a:rPr kumimoji="1" lang="zh-CN" altLang="en-US" sz="2000">
                <a:solidFill>
                  <a:schemeClr val="tx1"/>
                </a:solidFill>
                <a:latin typeface="Tahoma" panose="020B0604030504040204" pitchFamily="34" charset="0"/>
                <a:ea typeface="宋体" panose="02010600030101010101" pitchFamily="2" charset="-122"/>
              </a:rPr>
              <a:t>月正式成为德尔福汽车零部件管理咨询和培训的指定供应商</a:t>
            </a:r>
          </a:p>
        </p:txBody>
      </p:sp>
      <p:sp>
        <p:nvSpPr>
          <p:cNvPr id="15364" name="矩形 9"/>
          <p:cNvSpPr>
            <a:spLocks noChangeArrowheads="1"/>
          </p:cNvSpPr>
          <p:nvPr/>
        </p:nvSpPr>
        <p:spPr bwMode="auto">
          <a:xfrm>
            <a:off x="684213" y="4760913"/>
            <a:ext cx="4824412" cy="863600"/>
          </a:xfrm>
          <a:prstGeom prst="rect">
            <a:avLst/>
          </a:prstGeom>
          <a:solidFill>
            <a:srgbClr val="DEE4E7"/>
          </a:solidFill>
          <a:ln w="9525" algn="ctr">
            <a:solidFill>
              <a:schemeClr val="tx1"/>
            </a:solidFill>
            <a:miter lim="800000"/>
            <a:headEnd/>
            <a:tailEnd/>
          </a:ln>
        </p:spPr>
        <p:txBody>
          <a:bodyP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eaLnBrk="1" hangingPunct="1">
              <a:lnSpc>
                <a:spcPct val="100000"/>
              </a:lnSpc>
              <a:spcBef>
                <a:spcPct val="0"/>
              </a:spcBef>
              <a:buClrTx/>
              <a:buFontTx/>
              <a:buNone/>
            </a:pPr>
            <a:r>
              <a:rPr kumimoji="1" lang="zh-CN" altLang="en-US" b="1" dirty="0">
                <a:solidFill>
                  <a:srgbClr val="0000FF"/>
                </a:solidFill>
                <a:latin typeface="Tahoma" panose="020B0604030504040204" pitchFamily="34" charset="0"/>
                <a:ea typeface="宋体" panose="02010600030101010101" pitchFamily="2" charset="-122"/>
              </a:rPr>
              <a:t>合作领域：</a:t>
            </a:r>
            <a:endParaRPr kumimoji="1" lang="en-US" altLang="zh-CN" b="1" dirty="0">
              <a:solidFill>
                <a:srgbClr val="0000FF"/>
              </a:solidFill>
              <a:latin typeface="Tahoma" panose="020B0604030504040204" pitchFamily="34" charset="0"/>
              <a:ea typeface="宋体" panose="02010600030101010101" pitchFamily="2" charset="-122"/>
            </a:endParaRPr>
          </a:p>
          <a:p>
            <a:pPr eaLnBrk="1" hangingPunct="1">
              <a:lnSpc>
                <a:spcPct val="100000"/>
              </a:lnSpc>
              <a:spcBef>
                <a:spcPct val="0"/>
              </a:spcBef>
              <a:buClrTx/>
              <a:buFontTx/>
              <a:buNone/>
            </a:pPr>
            <a:r>
              <a:rPr kumimoji="1" lang="en-US" altLang="zh-CN" sz="1600" dirty="0">
                <a:solidFill>
                  <a:schemeClr val="tx1"/>
                </a:solidFill>
                <a:latin typeface="Tahoma" panose="020B0604030504040204" pitchFamily="34" charset="0"/>
                <a:ea typeface="宋体" panose="02010600030101010101" pitchFamily="2" charset="-122"/>
              </a:rPr>
              <a:t>1</a:t>
            </a:r>
            <a:r>
              <a:rPr kumimoji="1" lang="zh-CN" altLang="en-US" sz="1600" dirty="0">
                <a:solidFill>
                  <a:schemeClr val="tx1"/>
                </a:solidFill>
                <a:latin typeface="Tahoma" panose="020B0604030504040204" pitchFamily="34" charset="0"/>
                <a:ea typeface="宋体" panose="02010600030101010101" pitchFamily="2" charset="-122"/>
              </a:rPr>
              <a:t>、各种管理培训；</a:t>
            </a:r>
            <a:endParaRPr kumimoji="1" lang="en-US" altLang="zh-CN" sz="1600" dirty="0">
              <a:solidFill>
                <a:schemeClr val="tx1"/>
              </a:solidFill>
              <a:latin typeface="Tahoma" panose="020B0604030504040204" pitchFamily="34" charset="0"/>
              <a:ea typeface="宋体" panose="02010600030101010101" pitchFamily="2" charset="-122"/>
            </a:endParaRPr>
          </a:p>
          <a:p>
            <a:pPr eaLnBrk="1" hangingPunct="1">
              <a:lnSpc>
                <a:spcPct val="100000"/>
              </a:lnSpc>
              <a:spcBef>
                <a:spcPct val="0"/>
              </a:spcBef>
              <a:buClrTx/>
              <a:buFontTx/>
              <a:buNone/>
            </a:pPr>
            <a:r>
              <a:rPr kumimoji="1" lang="en-US" altLang="zh-CN" sz="1600" dirty="0">
                <a:solidFill>
                  <a:schemeClr val="tx1"/>
                </a:solidFill>
                <a:latin typeface="Tahoma" panose="020B0604030504040204" pitchFamily="34" charset="0"/>
                <a:ea typeface="宋体" panose="02010600030101010101" pitchFamily="2" charset="-122"/>
              </a:rPr>
              <a:t>2</a:t>
            </a:r>
            <a:r>
              <a:rPr kumimoji="1" lang="zh-CN" altLang="en-US" sz="1600" dirty="0">
                <a:solidFill>
                  <a:schemeClr val="tx1"/>
                </a:solidFill>
                <a:latin typeface="Tahoma" panose="020B0604030504040204" pitchFamily="34" charset="0"/>
                <a:ea typeface="宋体" panose="02010600030101010101" pitchFamily="2" charset="-122"/>
              </a:rPr>
              <a:t>、汽车行业质量管理系建设与维护及改进咨询指导。</a:t>
            </a: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75" y="4532313"/>
            <a:ext cx="2735263" cy="180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2144713"/>
            <a:ext cx="3040062"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7" name="圆角矩形 7"/>
          <p:cNvSpPr>
            <a:spLocks noChangeArrowheads="1"/>
          </p:cNvSpPr>
          <p:nvPr/>
        </p:nvSpPr>
        <p:spPr bwMode="auto">
          <a:xfrm>
            <a:off x="1547813" y="692150"/>
            <a:ext cx="6084887" cy="360363"/>
          </a:xfrm>
          <a:prstGeom prst="roundRect">
            <a:avLst>
              <a:gd name="adj" fmla="val 16667"/>
            </a:avLst>
          </a:prstGeom>
          <a:solidFill>
            <a:srgbClr val="DEE4E7"/>
          </a:solidFill>
          <a:ln w="19050" algn="ctr">
            <a:solidFill>
              <a:srgbClr val="0F2364"/>
            </a:solidFill>
            <a:round/>
            <a:headEnd/>
            <a:tailEnd/>
          </a:ln>
        </p:spPr>
        <p:txBody>
          <a:bodyPr wrap="none" lIns="36000" rIns="36000" anchor="ctr"/>
          <a:lstStyle>
            <a:lvl1pPr>
              <a:lnSpc>
                <a:spcPct val="95000"/>
              </a:lnSpc>
              <a:spcBef>
                <a:spcPct val="50000"/>
              </a:spcBef>
              <a:buClr>
                <a:schemeClr val="accent2"/>
              </a:buClr>
              <a:buFont typeface="Wingdings" panose="05000000000000000000" pitchFamily="2" charset="2"/>
              <a:buChar char="n"/>
              <a:defRPr>
                <a:solidFill>
                  <a:srgbClr val="000000"/>
                </a:solidFill>
                <a:latin typeface="Arial" panose="020B0604020202020204" pitchFamily="34" charset="0"/>
              </a:defRPr>
            </a:lvl1pPr>
            <a:lvl2pPr marL="742950" indent="-285750">
              <a:lnSpc>
                <a:spcPct val="95000"/>
              </a:lnSpc>
              <a:spcBef>
                <a:spcPct val="50000"/>
              </a:spcBef>
              <a:buClr>
                <a:schemeClr val="accent2"/>
              </a:buClr>
              <a:buFont typeface="Wingdings" panose="05000000000000000000" pitchFamily="2" charset="2"/>
              <a:buChar char="n"/>
              <a:defRPr sz="1600">
                <a:solidFill>
                  <a:srgbClr val="000000"/>
                </a:solidFill>
                <a:latin typeface="Arial" panose="020B0604020202020204" pitchFamily="34" charset="0"/>
              </a:defRPr>
            </a:lvl2pPr>
            <a:lvl3pPr marL="1143000" indent="-228600">
              <a:lnSpc>
                <a:spcPct val="95000"/>
              </a:lnSpc>
              <a:spcBef>
                <a:spcPct val="50000"/>
              </a:spcBef>
              <a:buClr>
                <a:schemeClr val="accent2"/>
              </a:buClr>
              <a:buFont typeface="Wingdings" panose="05000000000000000000" pitchFamily="2" charset="2"/>
              <a:buChar char="n"/>
              <a:defRPr sz="1400">
                <a:solidFill>
                  <a:srgbClr val="000000"/>
                </a:solidFill>
                <a:latin typeface="Arial" panose="020B0604020202020204" pitchFamily="34" charset="0"/>
              </a:defRPr>
            </a:lvl3pPr>
            <a:lvl4pPr marL="1600200" indent="-228600">
              <a:lnSpc>
                <a:spcPct val="95000"/>
              </a:lnSpc>
              <a:spcBef>
                <a:spcPct val="50000"/>
              </a:spcBef>
              <a:buClr>
                <a:schemeClr val="accent2"/>
              </a:buClr>
              <a:buFont typeface="Wingdings" panose="05000000000000000000" pitchFamily="2" charset="2"/>
              <a:buChar char="n"/>
              <a:defRPr sz="1200">
                <a:solidFill>
                  <a:srgbClr val="000000"/>
                </a:solidFill>
                <a:latin typeface="Arial" panose="020B0604020202020204" pitchFamily="34" charset="0"/>
              </a:defRPr>
            </a:lvl4pPr>
            <a:lvl5pPr marL="2057400" indent="-228600">
              <a:lnSpc>
                <a:spcPct val="95000"/>
              </a:lnSpc>
              <a:spcBef>
                <a:spcPct val="50000"/>
              </a:spcBef>
              <a:buClr>
                <a:schemeClr val="accent2"/>
              </a:buClr>
              <a:buFont typeface="Wingdings" panose="05000000000000000000" pitchFamily="2" charset="2"/>
              <a:buChar char="n"/>
              <a:defRPr sz="1000">
                <a:solidFill>
                  <a:srgbClr val="000000"/>
                </a:solidFill>
                <a:latin typeface="Arial" panose="020B0604020202020204" pitchFamily="34" charset="0"/>
              </a:defRPr>
            </a:lvl5pPr>
            <a:lvl6pPr marL="25146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6pPr>
            <a:lvl7pPr marL="29718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7pPr>
            <a:lvl8pPr marL="34290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8pPr>
            <a:lvl9pPr marL="3886200" indent="-228600" eaLnBrk="0" fontAlgn="base" hangingPunct="0">
              <a:lnSpc>
                <a:spcPct val="95000"/>
              </a:lnSpc>
              <a:spcBef>
                <a:spcPct val="50000"/>
              </a:spcBef>
              <a:spcAft>
                <a:spcPct val="0"/>
              </a:spcAft>
              <a:buClr>
                <a:schemeClr val="accent2"/>
              </a:buClr>
              <a:buFont typeface="Wingdings" panose="05000000000000000000" pitchFamily="2" charset="2"/>
              <a:buChar char="n"/>
              <a:defRPr sz="1000">
                <a:solidFill>
                  <a:srgbClr val="000000"/>
                </a:solidFill>
                <a:latin typeface="Arial" panose="020B0604020202020204" pitchFamily="34" charset="0"/>
              </a:defRPr>
            </a:lvl9pPr>
          </a:lstStyle>
          <a:p>
            <a:pPr algn="ctr">
              <a:lnSpc>
                <a:spcPct val="100000"/>
              </a:lnSpc>
              <a:spcBef>
                <a:spcPct val="20000"/>
              </a:spcBef>
              <a:buClrTx/>
              <a:buFontTx/>
              <a:buNone/>
            </a:pPr>
            <a:r>
              <a:rPr lang="zh-CN" altLang="en-US" sz="1800" b="1">
                <a:solidFill>
                  <a:srgbClr val="0F2364"/>
                </a:solidFill>
                <a:latin typeface="黑体" panose="02010609060101010101" pitchFamily="49" charset="-122"/>
                <a:ea typeface="黑体" panose="02010609060101010101" pitchFamily="49" charset="-122"/>
              </a:rPr>
              <a:t>公司介绍</a:t>
            </a:r>
          </a:p>
        </p:txBody>
      </p:sp>
      <p:pic>
        <p:nvPicPr>
          <p:cNvPr id="15368" name="图片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725" y="2092325"/>
            <a:ext cx="34591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461067"/>
      </p:ext>
    </p:extLst>
  </p:cSld>
  <p:clrMapOvr>
    <a:masterClrMapping/>
  </p:clrMapOvr>
  <p:transition spd="med">
    <p:cover dir="lu"/>
  </p:transition>
</p:sld>
</file>

<file path=ppt/theme/theme1.xml><?xml version="1.0" encoding="utf-8"?>
<a:theme xmlns:a="http://schemas.openxmlformats.org/drawingml/2006/main" name="Master_2007-2010_EN">
  <a:themeElements>
    <a:clrScheme name="© Hella">
      <a:dk1>
        <a:srgbClr val="000000"/>
      </a:dk1>
      <a:lt1>
        <a:sysClr val="window" lastClr="FFFFFF"/>
      </a:lt1>
      <a:dk2>
        <a:srgbClr val="0F2364"/>
      </a:dk2>
      <a:lt2>
        <a:srgbClr val="6A7A86"/>
      </a:lt2>
      <a:accent1>
        <a:srgbClr val="D17A0D"/>
      </a:accent1>
      <a:accent2>
        <a:srgbClr val="DEE4E7"/>
      </a:accent2>
      <a:accent3>
        <a:srgbClr val="FFFFFF"/>
      </a:accent3>
      <a:accent4>
        <a:srgbClr val="000000"/>
      </a:accent4>
      <a:accent5>
        <a:srgbClr val="F1D7B7"/>
      </a:accent5>
      <a:accent6>
        <a:srgbClr val="BDC9CF"/>
      </a:accent6>
      <a:hlink>
        <a:srgbClr val="DFA256"/>
      </a:hlink>
      <a:folHlink>
        <a:srgbClr val="FF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2430</TotalTime>
  <Words>2655</Words>
  <Application>Microsoft Office PowerPoint</Application>
  <PresentationFormat>全屏显示(4:3)</PresentationFormat>
  <Paragraphs>284</Paragraphs>
  <Slides>25</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黑体</vt:lpstr>
      <vt:lpstr>宋体</vt:lpstr>
      <vt:lpstr>微软雅黑</vt:lpstr>
      <vt:lpstr>Arial</vt:lpstr>
      <vt:lpstr>Calibri</vt:lpstr>
      <vt:lpstr>Symbol</vt:lpstr>
      <vt:lpstr>Tahoma</vt:lpstr>
      <vt:lpstr>Verdana</vt:lpstr>
      <vt:lpstr>Vijaya</vt:lpstr>
      <vt:lpstr>Wingdings</vt:lpstr>
      <vt:lpstr>Master_2007-2010_EN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Hella KGaA Hueck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Jungewelter, Stefanie</dc:creator>
  <cp:lastModifiedBy>wang yuwang</cp:lastModifiedBy>
  <cp:revision>67</cp:revision>
  <dcterms:created xsi:type="dcterms:W3CDTF">2011-06-01T08:37:00Z</dcterms:created>
  <dcterms:modified xsi:type="dcterms:W3CDTF">2020-04-22T07:24:51Z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ies>
</file>